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77" r:id="rId5"/>
    <p:sldId id="278" r:id="rId6"/>
    <p:sldId id="258" r:id="rId7"/>
    <p:sldId id="259" r:id="rId8"/>
    <p:sldId id="260" r:id="rId9"/>
    <p:sldId id="279" r:id="rId10"/>
    <p:sldId id="280" r:id="rId11"/>
    <p:sldId id="261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86" r:id="rId23"/>
    <p:sldId id="275" r:id="rId24"/>
    <p:sldId id="287" r:id="rId25"/>
    <p:sldId id="284" r:id="rId26"/>
    <p:sldId id="285" r:id="rId27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78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-102" y="-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r-HR"/>
              <a:t>Uredite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21C5E-7F29-4C87-9066-F1597EE7CC21}" type="datetimeFigureOut">
              <a:rPr lang="hr-HR" smtClean="0"/>
              <a:t>14.11.2016.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2B7D-92F1-4174-AB45-67D9D6F0B78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741623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Uredite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21C5E-7F29-4C87-9066-F1597EE7CC21}" type="datetimeFigureOut">
              <a:rPr lang="hr-HR" smtClean="0"/>
              <a:t>14.11.2016.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2B7D-92F1-4174-AB45-67D9D6F0B78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650028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r-HR"/>
              <a:t>Uredite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21C5E-7F29-4C87-9066-F1597EE7CC21}" type="datetimeFigureOut">
              <a:rPr lang="hr-HR" smtClean="0"/>
              <a:t>14.11.2016.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2B7D-92F1-4174-AB45-67D9D6F0B78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105473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Uredite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21C5E-7F29-4C87-9066-F1597EE7CC21}" type="datetimeFigureOut">
              <a:rPr lang="hr-HR" smtClean="0"/>
              <a:t>14.11.2016.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2B7D-92F1-4174-AB45-67D9D6F0B78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314841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r-HR"/>
              <a:t>Uredite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21C5E-7F29-4C87-9066-F1597EE7CC21}" type="datetimeFigureOut">
              <a:rPr lang="hr-HR" smtClean="0"/>
              <a:t>14.11.2016.</a:t>
            </a:fld>
            <a:endParaRPr lang="hr-HR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2B7D-92F1-4174-AB45-67D9D6F0B78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479754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Uredite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21C5E-7F29-4C87-9066-F1597EE7CC21}" type="datetimeFigureOut">
              <a:rPr lang="hr-HR" smtClean="0"/>
              <a:t>14.11.2016.</a:t>
            </a:fld>
            <a:endParaRPr lang="hr-HR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2B7D-92F1-4174-AB45-67D9D6F0B78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844443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21C5E-7F29-4C87-9066-F1597EE7CC21}" type="datetimeFigureOut">
              <a:rPr lang="hr-HR" smtClean="0"/>
              <a:t>14.11.2016.</a:t>
            </a:fld>
            <a:endParaRPr lang="hr-HR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2B7D-92F1-4174-AB45-67D9D6F0B78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613235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Uredite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21C5E-7F29-4C87-9066-F1597EE7CC21}" type="datetimeFigureOut">
              <a:rPr lang="hr-HR" smtClean="0"/>
              <a:t>14.11.2016.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2B7D-92F1-4174-AB45-67D9D6F0B78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676135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Uredite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21C5E-7F29-4C87-9066-F1597EE7CC21}" type="datetimeFigureOut">
              <a:rPr lang="hr-HR" smtClean="0"/>
              <a:t>14.11.2016.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2B7D-92F1-4174-AB45-67D9D6F0B78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661681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Uredite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21C5E-7F29-4C87-9066-F1597EE7CC21}" type="datetimeFigureOut">
              <a:rPr lang="hr-HR" smtClean="0"/>
              <a:t>14.11.2016.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2B7D-92F1-4174-AB45-67D9D6F0B78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815827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r-HR"/>
              <a:t>Uredite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21C5E-7F29-4C87-9066-F1597EE7CC21}" type="datetimeFigureOut">
              <a:rPr lang="hr-HR" smtClean="0"/>
              <a:t>14.11.2016.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2B7D-92F1-4174-AB45-67D9D6F0B78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494073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Uredite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C21C5E-7F29-4C87-9066-F1597EE7CC21}" type="datetimeFigureOut">
              <a:rPr lang="hr-HR" smtClean="0"/>
              <a:t>14.11.2016.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62B7D-92F1-4174-AB45-67D9D6F0B78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71806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translate.google.hr/translate?hl=hr&amp;sl=en&amp;u=http://www.parkridge.us/assets/1/Documents/Appendix_F_Recommended_Plant_List.pdf&amp;prev=search" TargetMode="External"/><Relationship Id="rId2" Type="http://schemas.openxmlformats.org/officeDocument/2006/relationships/hyperlink" Target="https://translate.google.hr/translate?hl=hr&amp;sl=en&amp;u=https://ci.marshalltown.ia.us/media/getMedia/MediaID/4535&amp;prev=search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translate.google.hr/translate?hl=hr&amp;sl=en&amp;u=http://parks.cityofboise.org/community-forestry/street-trees/species-prohibited-on-public-rights-of-way/&amp;prev=search" TargetMode="External"/><Relationship Id="rId5" Type="http://schemas.openxmlformats.org/officeDocument/2006/relationships/hyperlink" Target="https://translate.google.hr/translate?hl=hr&amp;sl=en&amp;u=http://www.waterlooleisureservices.org/forestry/tree-planting&amp;prev=search" TargetMode="External"/><Relationship Id="rId4" Type="http://schemas.openxmlformats.org/officeDocument/2006/relationships/hyperlink" Target="https://translate.google.hr/translate?hl=hr&amp;sl=en&amp;u=https://www.rochesterhills.org/index.aspx?NID=584&amp;prev=search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r-H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DRVORED U ARNOLDOVOJ</a:t>
            </a:r>
            <a:r>
              <a:rPr lang="hr-HR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hr-HR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hr-HR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r-HR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516" y="2667932"/>
            <a:ext cx="5548968" cy="369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629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1384184" y="1124125"/>
            <a:ext cx="781015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/>
              <a:t>Elaborat zdravstvenog stanja drveća u parkovima i ulicama Grada Ivanca, Šumarski institut, Jastrebarsko, studeni </a:t>
            </a:r>
            <a:r>
              <a:rPr lang="hr-HR" b="1" dirty="0" smtClean="0"/>
              <a:t>2009. </a:t>
            </a:r>
            <a:endParaRPr lang="hr-HR" b="1" dirty="0"/>
          </a:p>
          <a:p>
            <a:endParaRPr lang="hr-HR" dirty="0"/>
          </a:p>
          <a:p>
            <a:pPr marL="285750" indent="-285750" algn="just">
              <a:buFontTx/>
              <a:buChar char="-"/>
            </a:pPr>
            <a:r>
              <a:rPr lang="hr-HR" dirty="0"/>
              <a:t>prema podacima iz Elaborata radi se o relativno lošem zdravstvenom stanju drvoreda uz kolnik u ulici Đure </a:t>
            </a:r>
            <a:r>
              <a:rPr lang="hr-HR" dirty="0" err="1"/>
              <a:t>Arnolda</a:t>
            </a:r>
            <a:endParaRPr lang="hr-HR" dirty="0"/>
          </a:p>
          <a:p>
            <a:pPr algn="just"/>
            <a:endParaRPr lang="hr-HR" dirty="0"/>
          </a:p>
          <a:p>
            <a:pPr marL="285750" indent="-285750" algn="just">
              <a:buFontTx/>
              <a:buChar char="-"/>
            </a:pPr>
            <a:r>
              <a:rPr lang="hr-HR" dirty="0"/>
              <a:t>predloženo je uklanjanje 10 stabala </a:t>
            </a:r>
            <a:r>
              <a:rPr lang="hr-HR" dirty="0" err="1"/>
              <a:t>Acer</a:t>
            </a:r>
            <a:r>
              <a:rPr lang="hr-HR" dirty="0"/>
              <a:t> </a:t>
            </a:r>
            <a:r>
              <a:rPr lang="hr-HR" dirty="0" err="1"/>
              <a:t>sacharrinum</a:t>
            </a:r>
            <a:r>
              <a:rPr lang="hr-HR" dirty="0"/>
              <a:t>, a 18 stabala ima simptome koji ukazuju na postojanje centralne truleži te je i njihov opstanak upitan</a:t>
            </a:r>
          </a:p>
          <a:p>
            <a:pPr algn="just"/>
            <a:endParaRPr lang="hr-HR" dirty="0"/>
          </a:p>
          <a:p>
            <a:pPr marL="285750" indent="-285750" algn="just">
              <a:buFontTx/>
              <a:buChar char="-"/>
            </a:pPr>
            <a:r>
              <a:rPr lang="pl-PL" dirty="0"/>
              <a:t>problem je i što stabla rastu na vrlo skučenom prostoru</a:t>
            </a:r>
          </a:p>
          <a:p>
            <a:pPr algn="just"/>
            <a:endParaRPr lang="pl-PL" dirty="0"/>
          </a:p>
          <a:p>
            <a:pPr algn="just"/>
            <a:r>
              <a:rPr lang="pl-PL" dirty="0"/>
              <a:t>-   prijedlog i mišljenje stučnjaka – ukloniti stabla i potpuno osloboditi prostor za sadnju novih stabala manje robusnog rasta</a:t>
            </a:r>
          </a:p>
          <a:p>
            <a:pPr algn="just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51606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419450"/>
            <a:ext cx="4292367" cy="64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8063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1" y="283129"/>
            <a:ext cx="4117596" cy="617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862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377504"/>
            <a:ext cx="3823982" cy="573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138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640" y="1130935"/>
            <a:ext cx="5760720" cy="45961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3359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981512" y="780176"/>
            <a:ext cx="81624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400" dirty="0" err="1"/>
              <a:t>Acer</a:t>
            </a:r>
            <a:r>
              <a:rPr lang="hr-HR" sz="2400" dirty="0"/>
              <a:t> </a:t>
            </a:r>
            <a:r>
              <a:rPr lang="hr-HR" sz="2400" dirty="0" err="1"/>
              <a:t>saharinum</a:t>
            </a:r>
            <a:r>
              <a:rPr lang="hr-HR" sz="2400" dirty="0"/>
              <a:t> se naziva još i javor </a:t>
            </a:r>
            <a:r>
              <a:rPr lang="hr-HR" sz="2400" dirty="0" err="1"/>
              <a:t>šećerac</a:t>
            </a:r>
            <a:r>
              <a:rPr lang="hr-HR" sz="2400" dirty="0"/>
              <a:t>, </a:t>
            </a:r>
            <a:r>
              <a:rPr lang="hr-HR" sz="2400" dirty="0" err="1" smtClean="0"/>
              <a:t>srebrnolisni</a:t>
            </a:r>
            <a:r>
              <a:rPr lang="hr-HR" sz="2400" dirty="0" smtClean="0"/>
              <a:t> </a:t>
            </a:r>
            <a:r>
              <a:rPr lang="hr-HR" sz="2400" dirty="0"/>
              <a:t>javor, mekani javor, močvarni javor, potočni</a:t>
            </a:r>
          </a:p>
          <a:p>
            <a:endParaRPr lang="hr-HR" sz="2400" dirty="0"/>
          </a:p>
          <a:p>
            <a:r>
              <a:rPr lang="hr-HR" sz="2400" dirty="0"/>
              <a:t>Indijanci su koristili sok od divljih stabala kao šećer i  lijek. Danas se drvo zbog slabe kvalitete </a:t>
            </a:r>
            <a:r>
              <a:rPr lang="hr-HR" sz="2400" dirty="0" smtClean="0"/>
              <a:t>koristi </a:t>
            </a:r>
            <a:r>
              <a:rPr lang="hr-HR" sz="2400" dirty="0"/>
              <a:t>za izradu papira</a:t>
            </a:r>
          </a:p>
          <a:p>
            <a:endParaRPr lang="hr-HR" sz="2400" dirty="0"/>
          </a:p>
          <a:p>
            <a:r>
              <a:rPr lang="hr-HR" sz="2400" dirty="0"/>
              <a:t>Zbog brzog rasta je potencijalni izvor </a:t>
            </a:r>
            <a:r>
              <a:rPr lang="hr-HR" sz="2400" dirty="0" err="1"/>
              <a:t>biogoriva</a:t>
            </a:r>
            <a:endParaRPr lang="hr-HR" sz="2400" dirty="0"/>
          </a:p>
          <a:p>
            <a:endParaRPr lang="hr-HR" sz="2400" dirty="0"/>
          </a:p>
          <a:p>
            <a:r>
              <a:rPr lang="hr-HR" sz="2400" dirty="0"/>
              <a:t>U idealnim prirodnim uvjetima, </a:t>
            </a:r>
            <a:r>
              <a:rPr lang="hr-HR" sz="2400" dirty="0" err="1"/>
              <a:t>Acer</a:t>
            </a:r>
            <a:r>
              <a:rPr lang="hr-HR" sz="2400" dirty="0"/>
              <a:t> </a:t>
            </a:r>
            <a:r>
              <a:rPr lang="hr-HR" sz="2400" dirty="0" err="1"/>
              <a:t>saharinum</a:t>
            </a:r>
            <a:r>
              <a:rPr lang="hr-HR" sz="2400" dirty="0"/>
              <a:t> </a:t>
            </a:r>
            <a:r>
              <a:rPr lang="hr-HR" sz="2400" dirty="0" smtClean="0"/>
              <a:t>može </a:t>
            </a:r>
            <a:r>
              <a:rPr lang="hr-HR" sz="2400" dirty="0"/>
              <a:t>živjeti i do 100 godina, </a:t>
            </a:r>
            <a:r>
              <a:rPr lang="hr-HR" sz="2400" b="1" u="sng" dirty="0"/>
              <a:t>ali u urbanim sredinama puno manje</a:t>
            </a:r>
          </a:p>
        </p:txBody>
      </p:sp>
    </p:spTree>
    <p:extLst>
      <p:ext uri="{BB962C8B-B14F-4D97-AF65-F5344CB8AC3E}">
        <p14:creationId xmlns:p14="http://schemas.microsoft.com/office/powerpoint/2010/main" val="737444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704675" y="587229"/>
            <a:ext cx="843932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Brzo raste i proizvodi krhko drvo, koje se lako oštećuje u olujama</a:t>
            </a:r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755" y="1191236"/>
            <a:ext cx="9039604" cy="508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834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704676"/>
            <a:ext cx="3480033" cy="522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957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44" y="537944"/>
            <a:ext cx="9597005" cy="539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543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813732" y="704675"/>
            <a:ext cx="833026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400" dirty="0"/>
              <a:t>Korijenski sustav je plitki i vlaknasti, „traži“ vodu u što većim količinama i lako prodire u odvodne cijevi i  izaziva  pucanje nogostupa i </a:t>
            </a:r>
            <a:r>
              <a:rPr lang="hr-HR" sz="2400" dirty="0" smtClean="0"/>
              <a:t>temelje </a:t>
            </a:r>
            <a:r>
              <a:rPr lang="hr-HR" sz="2400" dirty="0"/>
              <a:t>te začepljenje cjevovoda</a:t>
            </a:r>
          </a:p>
          <a:p>
            <a:endParaRPr lang="hr-HR" sz="2400" dirty="0"/>
          </a:p>
          <a:p>
            <a:endParaRPr lang="hr-HR" sz="2400" dirty="0"/>
          </a:p>
          <a:p>
            <a:endParaRPr lang="hr-HR" sz="2400" dirty="0"/>
          </a:p>
          <a:p>
            <a:endParaRPr lang="hr-HR" sz="2400" dirty="0"/>
          </a:p>
          <a:p>
            <a:endParaRPr lang="hr-HR" sz="2400" dirty="0"/>
          </a:p>
          <a:p>
            <a:endParaRPr lang="hr-HR" sz="2400" dirty="0"/>
          </a:p>
        </p:txBody>
      </p:sp>
    </p:spTree>
    <p:extLst>
      <p:ext uri="{BB962C8B-B14F-4D97-AF65-F5344CB8AC3E}">
        <p14:creationId xmlns:p14="http://schemas.microsoft.com/office/powerpoint/2010/main" val="2591114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897622" y="889233"/>
            <a:ext cx="824637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Nakon drugog svjetskog rata su ga koristili za uređenje u stambenim naseljima gradova zbog njihovog  brzog rasta</a:t>
            </a:r>
          </a:p>
          <a:p>
            <a:endParaRPr lang="hr-HR" dirty="0"/>
          </a:p>
          <a:p>
            <a:r>
              <a:rPr lang="hr-HR" dirty="0"/>
              <a:t>Međutim, od toga se brzo odustalo zbog  lomljiva drva, </a:t>
            </a:r>
            <a:r>
              <a:rPr lang="hr-HR" dirty="0" smtClean="0"/>
              <a:t>neprivlačnog </a:t>
            </a:r>
            <a:r>
              <a:rPr lang="hr-HR" dirty="0"/>
              <a:t>izgleda nakon lomova i tendencije da proizvede veliki broj samoniklih sadnica na okolnim travnjacima, žljebovima, ravnim krovovima i sl.</a:t>
            </a:r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136" y="2481042"/>
            <a:ext cx="2869035" cy="4303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7207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520117" y="696287"/>
            <a:ext cx="8623883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/>
              <a:t>Toliko je nepopularan  da su brojne države zabranila njegovu uporabu na javnim zelenim površinama</a:t>
            </a:r>
          </a:p>
          <a:p>
            <a:endParaRPr lang="hr-HR" sz="1600" dirty="0"/>
          </a:p>
          <a:p>
            <a:r>
              <a:rPr lang="hr-HR" sz="1600" i="1" dirty="0"/>
              <a:t>MARSHALTOWN, IOWA</a:t>
            </a:r>
          </a:p>
          <a:p>
            <a:r>
              <a:rPr lang="hr-HR" sz="1600" dirty="0">
                <a:hlinkClick r:id="rId2"/>
              </a:rPr>
              <a:t>https://translate.google.hr/translate?hl=hr&amp;sl=en&amp;u=https://ci.marshalltown.ia.us/media/getMedia/MediaID/4535&amp;prev=search</a:t>
            </a:r>
            <a:endParaRPr lang="hr-HR" sz="1600" dirty="0"/>
          </a:p>
          <a:p>
            <a:endParaRPr lang="hr-HR" sz="1600" dirty="0"/>
          </a:p>
          <a:p>
            <a:r>
              <a:rPr lang="hr-HR" sz="1600" i="1" dirty="0"/>
              <a:t>PARK RIDGE, ILINOIS</a:t>
            </a:r>
          </a:p>
          <a:p>
            <a:r>
              <a:rPr lang="hr-HR" sz="1600" dirty="0">
                <a:hlinkClick r:id="rId3"/>
              </a:rPr>
              <a:t>https://translate.google.hr/translate?hl=hr&amp;sl=en&amp;u=http://www.parkridge.us/assets/1/Documents/Appendix_F_Recommended_Plant_List.pdf&amp;prev=search</a:t>
            </a:r>
            <a:endParaRPr lang="hr-HR" sz="1600" dirty="0"/>
          </a:p>
          <a:p>
            <a:endParaRPr lang="hr-HR" sz="1600" dirty="0"/>
          </a:p>
          <a:p>
            <a:r>
              <a:rPr lang="hr-HR" sz="1600" i="1" dirty="0"/>
              <a:t>MICHIGAN</a:t>
            </a:r>
          </a:p>
          <a:p>
            <a:r>
              <a:rPr lang="hr-HR" sz="1600" dirty="0">
                <a:hlinkClick r:id="rId4"/>
              </a:rPr>
              <a:t>https://translate.google.hr/translate?hl=hr&amp;sl=en&amp;u=https://www.rochesterhills.org/index.aspx%3FNID%3D584&amp;prev=search</a:t>
            </a:r>
            <a:endParaRPr lang="hr-HR" sz="1600" dirty="0"/>
          </a:p>
          <a:p>
            <a:endParaRPr lang="hr-HR" sz="1600" dirty="0"/>
          </a:p>
          <a:p>
            <a:r>
              <a:rPr lang="hr-HR" sz="1600" i="1" dirty="0"/>
              <a:t>WATERLOO, BELGIJA</a:t>
            </a:r>
          </a:p>
          <a:p>
            <a:r>
              <a:rPr lang="hr-HR" sz="1600" dirty="0">
                <a:hlinkClick r:id="rId5"/>
              </a:rPr>
              <a:t>https://translate.google.hr/translate?hl=hr&amp;sl=en&amp;u=http://www.waterlooleisureservices.org/forestry/tree-planting&amp;prev=search</a:t>
            </a:r>
            <a:endParaRPr lang="hr-HR" sz="1600" dirty="0"/>
          </a:p>
          <a:p>
            <a:endParaRPr lang="hr-HR" sz="1600" dirty="0"/>
          </a:p>
          <a:p>
            <a:r>
              <a:rPr lang="hr-HR" sz="1600" i="1" dirty="0"/>
              <a:t>IDAHO</a:t>
            </a:r>
          </a:p>
          <a:p>
            <a:r>
              <a:rPr lang="hr-HR" sz="1600" dirty="0">
                <a:hlinkClick r:id="rId6"/>
              </a:rPr>
              <a:t>https://translate.google.hr/translate?hl=hr&amp;sl=en&amp;u=http://parks.cityofboise.org/community-forestry/street-trees/species-prohibited-on-public-rights-of-way/&amp;prev=search</a:t>
            </a:r>
            <a:endParaRPr lang="hr-HR" sz="1600" dirty="0"/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0873532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629173" y="587229"/>
            <a:ext cx="1068757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 </a:t>
            </a:r>
            <a:r>
              <a:rPr lang="hr-HR" sz="2000" dirty="0"/>
              <a:t>Javor je prekrasno uresno drvo, ali pri izboru vrste i sorte treba imati u vidu da </a:t>
            </a:r>
            <a:r>
              <a:rPr lang="hr-HR" sz="2000" dirty="0" smtClean="0"/>
              <a:t>od </a:t>
            </a:r>
            <a:r>
              <a:rPr lang="hr-HR" sz="2000" dirty="0"/>
              <a:t>drveća u naseljima valja ozbiljno </a:t>
            </a:r>
            <a:r>
              <a:rPr lang="hr-HR" sz="2000" dirty="0" smtClean="0"/>
              <a:t>očekivati, </a:t>
            </a:r>
            <a:r>
              <a:rPr lang="hr-HR" sz="2000" dirty="0"/>
              <a:t>osim </a:t>
            </a:r>
            <a:r>
              <a:rPr lang="hr-HR" sz="2000" dirty="0" smtClean="0"/>
              <a:t>ukrasa, </a:t>
            </a:r>
            <a:r>
              <a:rPr lang="hr-HR" sz="2000" dirty="0"/>
              <a:t>i suživot s okruženjem (stanovništvo, stambeni prostori, infrastruktura) </a:t>
            </a:r>
            <a:r>
              <a:rPr lang="hr-HR" sz="2000" dirty="0" smtClean="0"/>
              <a:t>i, </a:t>
            </a:r>
            <a:r>
              <a:rPr lang="hr-HR" sz="2000" dirty="0"/>
              <a:t>prije </a:t>
            </a:r>
            <a:r>
              <a:rPr lang="hr-HR" sz="2000" dirty="0" smtClean="0"/>
              <a:t>svega, </a:t>
            </a:r>
            <a:r>
              <a:rPr lang="hr-HR" sz="2000" dirty="0"/>
              <a:t>sigurnost u najvećoj mogućoj mjeri</a:t>
            </a:r>
          </a:p>
          <a:p>
            <a:endParaRPr lang="hr-HR" sz="2000" dirty="0"/>
          </a:p>
          <a:p>
            <a:r>
              <a:rPr lang="hr-HR" sz="2000" dirty="0" smtClean="0"/>
              <a:t>Javori </a:t>
            </a:r>
            <a:r>
              <a:rPr lang="hr-HR" sz="2000" dirty="0"/>
              <a:t>u </a:t>
            </a:r>
            <a:r>
              <a:rPr lang="hr-HR" sz="2000" dirty="0" err="1"/>
              <a:t>Arnoldovoj</a:t>
            </a:r>
            <a:r>
              <a:rPr lang="hr-HR" sz="2000" dirty="0"/>
              <a:t> su posađeni jer su bili jeftini i lako dostupni (jedina mjerila cijenjena u periodu poslije </a:t>
            </a:r>
            <a:r>
              <a:rPr lang="hr-HR" sz="2000" dirty="0" smtClean="0"/>
              <a:t>Drugog </a:t>
            </a:r>
            <a:r>
              <a:rPr lang="hr-HR" sz="2000" dirty="0"/>
              <a:t>svjetskog rata)</a:t>
            </a:r>
          </a:p>
          <a:p>
            <a:endParaRPr lang="hr-HR" sz="2000" dirty="0"/>
          </a:p>
          <a:p>
            <a:r>
              <a:rPr lang="hr-HR" sz="2000" dirty="0"/>
              <a:t>Kada se pokazalo da su grane sklone </a:t>
            </a:r>
            <a:r>
              <a:rPr lang="hr-HR" sz="2000" dirty="0" smtClean="0"/>
              <a:t>lomovima, </a:t>
            </a:r>
            <a:r>
              <a:rPr lang="hr-HR" sz="2000" dirty="0"/>
              <a:t>porezane su i to nekoliko puta do debla. </a:t>
            </a:r>
          </a:p>
          <a:p>
            <a:r>
              <a:rPr lang="hr-HR" sz="2000" dirty="0"/>
              <a:t>Stablima je ostavljen </a:t>
            </a:r>
            <a:r>
              <a:rPr lang="hr-HR" sz="2000" dirty="0" smtClean="0"/>
              <a:t>premali </a:t>
            </a:r>
            <a:r>
              <a:rPr lang="hr-HR" sz="2000" dirty="0"/>
              <a:t>dio zelenog pojasa za rast. </a:t>
            </a:r>
          </a:p>
          <a:p>
            <a:r>
              <a:rPr lang="hr-HR" sz="2000" dirty="0"/>
              <a:t>Sav asfalt na okolnim površinama drastično je smanjio količinu dostupne oborinske vode. </a:t>
            </a:r>
            <a:endParaRPr lang="hr-HR" sz="2000" dirty="0" smtClean="0"/>
          </a:p>
          <a:p>
            <a:r>
              <a:rPr lang="hr-HR" sz="2000" dirty="0" smtClean="0"/>
              <a:t>To </a:t>
            </a:r>
            <a:r>
              <a:rPr lang="hr-HR" sz="2000" dirty="0"/>
              <a:t>je lančano izazvalo ulazak korijenja u vodovodni i kanalizacijski </a:t>
            </a:r>
            <a:r>
              <a:rPr lang="hr-HR" sz="2000" dirty="0" smtClean="0"/>
              <a:t>sustav. </a:t>
            </a:r>
            <a:endParaRPr lang="hr-HR" sz="2000" dirty="0"/>
          </a:p>
        </p:txBody>
      </p:sp>
    </p:spTree>
    <p:extLst>
      <p:ext uri="{BB962C8B-B14F-4D97-AF65-F5344CB8AC3E}">
        <p14:creationId xmlns:p14="http://schemas.microsoft.com/office/powerpoint/2010/main" val="41168505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511727" y="604006"/>
            <a:ext cx="1041912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/>
              <a:t>PRIJEDLOG ZA SADNJU</a:t>
            </a:r>
          </a:p>
          <a:p>
            <a:endParaRPr lang="hr-HR" dirty="0"/>
          </a:p>
          <a:p>
            <a:pPr marL="285750" indent="-285750">
              <a:buFontTx/>
              <a:buChar char="-"/>
            </a:pPr>
            <a:r>
              <a:rPr lang="hr-HR" dirty="0"/>
              <a:t>na lijevoj strani ulice, gdje je uski zeleni pojas planira se sadnja GRABA -  </a:t>
            </a:r>
            <a:r>
              <a:rPr lang="hr-HR" dirty="0" err="1"/>
              <a:t>Carpinus</a:t>
            </a:r>
            <a:r>
              <a:rPr lang="hr-HR" dirty="0"/>
              <a:t> </a:t>
            </a:r>
            <a:r>
              <a:rPr lang="hr-HR" dirty="0" err="1"/>
              <a:t>betulus</a:t>
            </a:r>
            <a:r>
              <a:rPr lang="hr-HR" dirty="0"/>
              <a:t> „</a:t>
            </a:r>
            <a:r>
              <a:rPr lang="hr-HR" dirty="0" err="1"/>
              <a:t>Fastigiata</a:t>
            </a:r>
            <a:r>
              <a:rPr lang="hr-HR" dirty="0"/>
              <a:t>“  naziva se još i </a:t>
            </a:r>
            <a:r>
              <a:rPr lang="hr-HR" dirty="0" err="1"/>
              <a:t>stupoliki</a:t>
            </a:r>
            <a:r>
              <a:rPr lang="hr-HR" dirty="0"/>
              <a:t> grab, valjkasti grab</a:t>
            </a:r>
          </a:p>
          <a:p>
            <a:pPr marL="285750" indent="-285750">
              <a:buFontTx/>
              <a:buChar char="-"/>
            </a:pPr>
            <a:endParaRPr lang="hr-HR" dirty="0"/>
          </a:p>
          <a:p>
            <a:r>
              <a:rPr lang="hr-HR" dirty="0"/>
              <a:t>Obični grab rasprostranjen je na području južne i srednje Europe</a:t>
            </a:r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32" y="3280471"/>
            <a:ext cx="2466975" cy="1847850"/>
          </a:xfrm>
          <a:prstGeom prst="rect">
            <a:avLst/>
          </a:prstGeom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068" y="3126689"/>
            <a:ext cx="1847850" cy="2466975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879" y="3474351"/>
            <a:ext cx="2581275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098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679508" y="813732"/>
            <a:ext cx="84644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400" dirty="0"/>
              <a:t>Drvo je iznimno tvrdo, žilavo i čvrsto, teško se i cijepa. Služi za izradu raznih alata, za ogrjev ili dobivanje ugljena</a:t>
            </a:r>
          </a:p>
          <a:p>
            <a:endParaRPr lang="hr-HR" sz="2400" dirty="0"/>
          </a:p>
          <a:p>
            <a:endParaRPr lang="hr-HR" sz="2400" dirty="0"/>
          </a:p>
          <a:p>
            <a:r>
              <a:rPr lang="hr-HR" sz="2400" dirty="0"/>
              <a:t>Rijetko doživi više od 100 godina, bilo da se radi o šumskom ili urbanom staništu.</a:t>
            </a:r>
          </a:p>
          <a:p>
            <a:r>
              <a:rPr lang="hr-HR" sz="2400" dirty="0"/>
              <a:t>Sporo raste i proizvodi iznimno tvrdo žilavo i otporno drvo</a:t>
            </a:r>
          </a:p>
          <a:p>
            <a:endParaRPr lang="hr-HR" sz="2400" dirty="0"/>
          </a:p>
          <a:p>
            <a:endParaRPr lang="hr-HR" sz="2400" dirty="0"/>
          </a:p>
          <a:p>
            <a:r>
              <a:rPr lang="hr-HR" sz="2400" dirty="0"/>
              <a:t>Ne raste u području, gdje ima poplava i stajaće vode, jer mu korijenje ne teži vodi, već samo vlazi</a:t>
            </a:r>
          </a:p>
        </p:txBody>
      </p:sp>
    </p:spTree>
    <p:extLst>
      <p:ext uri="{BB962C8B-B14F-4D97-AF65-F5344CB8AC3E}">
        <p14:creationId xmlns:p14="http://schemas.microsoft.com/office/powerpoint/2010/main" val="18586630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394283" y="738231"/>
            <a:ext cx="8749717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000" dirty="0"/>
              <a:t>U cijeloj se Europi koristi kao drvo parkova i perivoja kroz cijelu povijest vrtlarstva</a:t>
            </a:r>
          </a:p>
          <a:p>
            <a:endParaRPr lang="hr-HR" sz="2000" dirty="0"/>
          </a:p>
          <a:p>
            <a:r>
              <a:rPr lang="hr-HR" sz="2000" dirty="0"/>
              <a:t>Cijenjene su mu karakteristike </a:t>
            </a:r>
            <a:r>
              <a:rPr lang="hr-HR" sz="2000" dirty="0" smtClean="0"/>
              <a:t>- veliko </a:t>
            </a:r>
            <a:r>
              <a:rPr lang="hr-HR" sz="2000" dirty="0"/>
              <a:t>podnošenje reza, oštrog povratnog reza (</a:t>
            </a:r>
            <a:r>
              <a:rPr lang="hr-HR" sz="2000" dirty="0" err="1"/>
              <a:t>štumpiranje</a:t>
            </a:r>
            <a:r>
              <a:rPr lang="hr-HR" sz="2000" dirty="0"/>
              <a:t>), kao i reza na panj (tjera iz panja)</a:t>
            </a:r>
          </a:p>
          <a:p>
            <a:endParaRPr lang="hr-HR" sz="2000" dirty="0"/>
          </a:p>
          <a:p>
            <a:r>
              <a:rPr lang="hr-HR" sz="2000" dirty="0"/>
              <a:t>Nema veliku moć </a:t>
            </a:r>
            <a:r>
              <a:rPr lang="hr-HR" sz="2000" dirty="0" err="1" smtClean="0"/>
              <a:t>samorazmnožavanja</a:t>
            </a:r>
            <a:r>
              <a:rPr lang="hr-HR" sz="2000" dirty="0" smtClean="0"/>
              <a:t> </a:t>
            </a:r>
            <a:r>
              <a:rPr lang="hr-HR" sz="2000" dirty="0"/>
              <a:t>i duži je i skuplji uzgoj do dobivanja sadnice za komercijalnu upotrebu</a:t>
            </a:r>
          </a:p>
          <a:p>
            <a:endParaRPr lang="hr-HR" sz="2000" dirty="0"/>
          </a:p>
          <a:p>
            <a:endParaRPr lang="hr-HR" sz="2000" dirty="0"/>
          </a:p>
          <a:p>
            <a:r>
              <a:rPr lang="hr-HR" sz="2000" dirty="0"/>
              <a:t>Vrlo je popularan i </a:t>
            </a:r>
            <a:r>
              <a:rPr lang="hr-HR" sz="2000" dirty="0" smtClean="0"/>
              <a:t>zahvalan </a:t>
            </a:r>
            <a:r>
              <a:rPr lang="hr-HR" sz="2000" dirty="0"/>
              <a:t>za sadnju na javnim, ali i svim drugim površinama</a:t>
            </a:r>
          </a:p>
          <a:p>
            <a:endParaRPr lang="hr-HR" sz="2000" dirty="0"/>
          </a:p>
          <a:p>
            <a:r>
              <a:rPr lang="hr-HR" sz="2000" dirty="0"/>
              <a:t>Cijenjeni </a:t>
            </a:r>
            <a:r>
              <a:rPr lang="hr-HR" sz="2000" dirty="0" err="1"/>
              <a:t>kultivari</a:t>
            </a:r>
            <a:r>
              <a:rPr lang="hr-HR" sz="2000" dirty="0"/>
              <a:t>:</a:t>
            </a:r>
          </a:p>
          <a:p>
            <a:r>
              <a:rPr lang="hr-HR" sz="2000" dirty="0"/>
              <a:t>„</a:t>
            </a:r>
            <a:r>
              <a:rPr lang="hr-HR" sz="2000" dirty="0" err="1"/>
              <a:t>Albovariegata</a:t>
            </a:r>
            <a:r>
              <a:rPr lang="hr-HR" sz="2000" dirty="0"/>
              <a:t>” – listovi imaju manje bjelkaste mrlje </a:t>
            </a:r>
          </a:p>
          <a:p>
            <a:r>
              <a:rPr lang="hr-HR" sz="2000" dirty="0"/>
              <a:t>“</a:t>
            </a:r>
            <a:r>
              <a:rPr lang="hr-HR" sz="2000" dirty="0" err="1"/>
              <a:t>Columnaris</a:t>
            </a:r>
            <a:r>
              <a:rPr lang="hr-HR" sz="2000" dirty="0"/>
              <a:t>” – krošnja je gusta, valjkaste forme, kasnije postane jajasta</a:t>
            </a:r>
          </a:p>
          <a:p>
            <a:r>
              <a:rPr lang="hr-HR" sz="2000" dirty="0"/>
              <a:t> “</a:t>
            </a:r>
            <a:r>
              <a:rPr lang="hr-HR" sz="2000" dirty="0" err="1"/>
              <a:t>Fastigiata</a:t>
            </a:r>
            <a:r>
              <a:rPr lang="hr-HR" sz="2000" dirty="0"/>
              <a:t>” – krošnja je valjkasta </a:t>
            </a:r>
          </a:p>
          <a:p>
            <a:r>
              <a:rPr lang="hr-HR" sz="2000" dirty="0"/>
              <a:t>“</a:t>
            </a:r>
            <a:r>
              <a:rPr lang="hr-HR" sz="2000" dirty="0" err="1"/>
              <a:t>Pendula</a:t>
            </a:r>
            <a:r>
              <a:rPr lang="hr-HR" sz="2000" dirty="0"/>
              <a:t>” – grane su uspravne samo u početku, kasnije su viseće “</a:t>
            </a:r>
            <a:r>
              <a:rPr lang="hr-HR" sz="2000" dirty="0" err="1"/>
              <a:t>Incisa</a:t>
            </a:r>
            <a:r>
              <a:rPr lang="hr-HR" sz="2000" dirty="0"/>
              <a:t>” 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7587573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335560" y="654342"/>
            <a:ext cx="10318458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800" b="1" dirty="0"/>
              <a:t>ZAKLJUČAK: </a:t>
            </a:r>
          </a:p>
          <a:p>
            <a:endParaRPr lang="hr-HR" sz="2800" b="1" dirty="0"/>
          </a:p>
          <a:p>
            <a:r>
              <a:rPr lang="hr-HR" sz="2000" dirty="0"/>
              <a:t>Ponovna sadnja javora na strani gdje </a:t>
            </a:r>
            <a:r>
              <a:rPr lang="hr-HR" sz="2000" dirty="0" smtClean="0"/>
              <a:t>se nalazi vrlo </a:t>
            </a:r>
            <a:r>
              <a:rPr lang="hr-HR" sz="2000" dirty="0"/>
              <a:t>uski zeleni pojas i kompletna infrastruktura </a:t>
            </a:r>
            <a:r>
              <a:rPr lang="hr-HR" sz="2000" dirty="0" smtClean="0"/>
              <a:t>– nažalost, nije moguća</a:t>
            </a:r>
            <a:endParaRPr lang="hr-HR" sz="2000" dirty="0"/>
          </a:p>
          <a:p>
            <a:r>
              <a:rPr lang="hr-HR" sz="2000" dirty="0"/>
              <a:t> </a:t>
            </a:r>
          </a:p>
          <a:p>
            <a:r>
              <a:rPr lang="hr-HR" sz="2000" dirty="0"/>
              <a:t>Na toj će strani valjkasti grab biti i više nego dostojna zamjena</a:t>
            </a:r>
          </a:p>
          <a:p>
            <a:endParaRPr lang="hr-HR" sz="2000" dirty="0"/>
          </a:p>
          <a:p>
            <a:endParaRPr lang="hr-HR" sz="2000" dirty="0"/>
          </a:p>
          <a:p>
            <a:r>
              <a:rPr lang="hr-HR" sz="2000" dirty="0"/>
              <a:t>Druga strana ulice, </a:t>
            </a:r>
            <a:r>
              <a:rPr lang="hr-HR" sz="2000" dirty="0" smtClean="0"/>
              <a:t>koja je </a:t>
            </a:r>
            <a:r>
              <a:rPr lang="hr-HR" sz="2000" dirty="0" err="1" smtClean="0"/>
              <a:t>zelenija</a:t>
            </a:r>
            <a:r>
              <a:rPr lang="hr-HR" sz="2000" dirty="0" smtClean="0"/>
              <a:t>, ponovno će se zasaditi javorima </a:t>
            </a:r>
            <a:r>
              <a:rPr lang="hr-HR" sz="2000" dirty="0"/>
              <a:t>- </a:t>
            </a:r>
          </a:p>
          <a:p>
            <a:r>
              <a:rPr lang="hr-HR" sz="2000" dirty="0"/>
              <a:t>predlaže se </a:t>
            </a:r>
            <a:r>
              <a:rPr lang="hr-HR" sz="2000" dirty="0" err="1"/>
              <a:t>Acer</a:t>
            </a:r>
            <a:r>
              <a:rPr lang="hr-HR" sz="2000" dirty="0"/>
              <a:t> </a:t>
            </a:r>
            <a:r>
              <a:rPr lang="hr-HR" sz="2000" dirty="0" err="1"/>
              <a:t>platanoides</a:t>
            </a:r>
            <a:r>
              <a:rPr lang="hr-HR" sz="2000" dirty="0"/>
              <a:t> – javor mliječ ili norveški javor ili </a:t>
            </a:r>
            <a:r>
              <a:rPr lang="hr-HR" sz="2000" dirty="0" err="1"/>
              <a:t>Acer</a:t>
            </a:r>
            <a:r>
              <a:rPr lang="hr-HR" sz="2000" dirty="0"/>
              <a:t> </a:t>
            </a:r>
            <a:r>
              <a:rPr lang="hr-HR" sz="2000" dirty="0" err="1"/>
              <a:t>pseudoplatanus</a:t>
            </a:r>
            <a:r>
              <a:rPr lang="hr-HR" sz="2000" dirty="0"/>
              <a:t> </a:t>
            </a:r>
            <a:r>
              <a:rPr lang="hr-HR" sz="2000" dirty="0" smtClean="0"/>
              <a:t>(gorski </a:t>
            </a:r>
            <a:r>
              <a:rPr lang="hr-HR" sz="2000" dirty="0"/>
              <a:t>javor)</a:t>
            </a:r>
          </a:p>
          <a:p>
            <a:endParaRPr lang="hr-HR" sz="2000" dirty="0"/>
          </a:p>
          <a:p>
            <a:endParaRPr lang="hr-HR" sz="2000" dirty="0"/>
          </a:p>
          <a:p>
            <a:r>
              <a:rPr lang="hr-HR" sz="2000" dirty="0"/>
              <a:t>Neće biti stabla s velikim hladom, ali će izrasti i veseliti i buduće generacije</a:t>
            </a:r>
          </a:p>
          <a:p>
            <a:endParaRPr lang="hr-HR" sz="2000" dirty="0"/>
          </a:p>
        </p:txBody>
      </p:sp>
    </p:spTree>
    <p:extLst>
      <p:ext uri="{BB962C8B-B14F-4D97-AF65-F5344CB8AC3E}">
        <p14:creationId xmlns:p14="http://schemas.microsoft.com/office/powerpoint/2010/main" val="39354809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318782" y="806790"/>
            <a:ext cx="976712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i="1" dirty="0"/>
              <a:t>Slika javora – ACER PLATANOIDES</a:t>
            </a:r>
          </a:p>
          <a:p>
            <a:endParaRPr lang="hr-HR" i="1" dirty="0"/>
          </a:p>
          <a:p>
            <a:endParaRPr lang="hr-HR" i="1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912" y="2137488"/>
            <a:ext cx="2822022" cy="2677793"/>
          </a:xfrm>
          <a:prstGeom prst="rect">
            <a:avLst/>
          </a:prstGeom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665" y="2757034"/>
            <a:ext cx="2628900" cy="1743075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1703" y="2256769"/>
            <a:ext cx="2408209" cy="271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5659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813732" y="151003"/>
            <a:ext cx="8481270" cy="7140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/>
              <a:t>ZAHTJEVI STRANAKA:</a:t>
            </a:r>
          </a:p>
          <a:p>
            <a:endParaRPr lang="hr-HR" b="1" dirty="0"/>
          </a:p>
          <a:p>
            <a:pPr marL="285750" indent="-285750">
              <a:buFontTx/>
              <a:buChar char="-"/>
            </a:pPr>
            <a:r>
              <a:rPr lang="hr-HR" sz="1600" b="1" dirty="0"/>
              <a:t>KLASA: 363-01/07-01/13, od 26.03.2007. – ZAHTJEV STANARA ZA RUŠENJEM JAVORA U ULICI EUGENA KUMIČIĆA 3 (korijenje raste ispod temelja zgrade, primjećuju se pukotine na zidovima) </a:t>
            </a:r>
          </a:p>
          <a:p>
            <a:r>
              <a:rPr lang="hr-HR" sz="1600" b="1" dirty="0"/>
              <a:t> -    KLASA: 350-01/12-01/08, od 17.04.2012. – PONOVNI ZAHTJEV STANARA ZA RUŠENJEM JAVORA        U ULICI EUGENA KUMIČIĆA 3</a:t>
            </a:r>
          </a:p>
          <a:p>
            <a:endParaRPr lang="hr-HR" sz="1600" b="1" dirty="0"/>
          </a:p>
          <a:p>
            <a:endParaRPr lang="hr-HR" sz="1600" b="1" dirty="0"/>
          </a:p>
          <a:p>
            <a:pPr marL="285750" indent="-285750">
              <a:buFontTx/>
              <a:buChar char="-"/>
            </a:pPr>
            <a:r>
              <a:rPr lang="hr-HR" sz="1600" b="1" dirty="0"/>
              <a:t>KLASA: 363-01/07-01/41, od 03.04.2007. – ZAMOLBA STANARA U NAZOROVOJ 3-5 ZA RUŠENJEM BREZA (zbog alergije)</a:t>
            </a:r>
          </a:p>
          <a:p>
            <a:endParaRPr lang="hr-HR" sz="1600" b="1" dirty="0"/>
          </a:p>
          <a:p>
            <a:pPr marL="285750" indent="-285750">
              <a:buFontTx/>
              <a:buChar char="-"/>
            </a:pPr>
            <a:r>
              <a:rPr lang="hr-HR" sz="1600" b="1" dirty="0"/>
              <a:t>KLASA: 363-01/07-01/43, od 04.04.2007 – ZAMOLBA STANARA U ULICI LADISLAVA ŠABANA 11 ZA RUŠENJE BREZA (zbog alergija)</a:t>
            </a:r>
          </a:p>
          <a:p>
            <a:endParaRPr lang="hr-HR" sz="1600" b="1" dirty="0"/>
          </a:p>
          <a:p>
            <a:pPr marL="285750" indent="-285750">
              <a:buFontTx/>
              <a:buChar char="-"/>
            </a:pPr>
            <a:r>
              <a:rPr lang="hr-HR" sz="1600" b="1" dirty="0"/>
              <a:t>KLASA: 363-01/08-01/127, od 22.09.2008 – ZAHTJEV STANARA ZA RJEŠAVANJE PROBLEMA DRVOREDA U KUMIČIĆEVOJ ULICI ( korijenje uništava zelenu površinu, diže asfalt, lome se grane od snijega, začepljuje kanalizacija)</a:t>
            </a:r>
          </a:p>
          <a:p>
            <a:endParaRPr lang="hr-HR" sz="1600" b="1" dirty="0"/>
          </a:p>
          <a:p>
            <a:pPr marL="285750" indent="-285750">
              <a:buFontTx/>
              <a:buChar char="-"/>
            </a:pPr>
            <a:r>
              <a:rPr lang="hr-HR" sz="1600" b="1" dirty="0"/>
              <a:t>KLASA: 363-01/09-01/24, od 20.02.2009. – ZAHTJEV GRADSKOG DRUŠTVA CRVENOG KRIŽA ZA RUŠENJEM BREZA U ULICI ĐURE ARNOLDA (grane lome crijep, lišće začepljuje žljebove, pelud ulazi kroz prozor i otvore)</a:t>
            </a:r>
          </a:p>
          <a:p>
            <a:pPr marL="285750" indent="-285750">
              <a:buFontTx/>
              <a:buChar char="-"/>
            </a:pPr>
            <a:endParaRPr lang="hr-HR" sz="1600" b="1" dirty="0"/>
          </a:p>
          <a:p>
            <a:endParaRPr lang="hr-HR" sz="1600" b="1" dirty="0"/>
          </a:p>
          <a:p>
            <a:endParaRPr lang="hr-HR" sz="1600" b="1" dirty="0"/>
          </a:p>
          <a:p>
            <a:endParaRPr lang="hr-HR" b="1" dirty="0"/>
          </a:p>
          <a:p>
            <a:endParaRPr lang="hr-HR" b="1" dirty="0"/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5188546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704675" y="964734"/>
            <a:ext cx="902655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hr-HR" b="1" dirty="0"/>
              <a:t>KLASA: 363-01/12-01/136, od 05.09.2012. – ZAHTJEV STANARA ZA RUŠENJE BREZA U ULICI LADISLAVA ŠABANA 13 I 15 (zbog lomljenja grana i alergija)</a:t>
            </a:r>
          </a:p>
          <a:p>
            <a:endParaRPr lang="hr-HR" b="1" dirty="0"/>
          </a:p>
          <a:p>
            <a:pPr marL="285750" indent="-285750">
              <a:buFontTx/>
              <a:buChar char="-"/>
            </a:pPr>
            <a:endParaRPr lang="hr-HR" b="1" dirty="0"/>
          </a:p>
          <a:p>
            <a:pPr marL="285750" indent="-285750">
              <a:buFontTx/>
              <a:buChar char="-"/>
            </a:pPr>
            <a:r>
              <a:rPr lang="hr-HR" b="1" dirty="0"/>
              <a:t>KLASA: 363-01/13-01/8, od 05.06.2013. – ZAHTJEV STANARA ZA RUŠENJE BREZA U ULICI LJUDEVITA GAJA 8-14 (zbog lomljenja grana i alergija)</a:t>
            </a:r>
          </a:p>
          <a:p>
            <a:pPr marL="285750" indent="-285750">
              <a:buFontTx/>
              <a:buChar char="-"/>
            </a:pPr>
            <a:endParaRPr lang="hr-HR" b="1" dirty="0"/>
          </a:p>
          <a:p>
            <a:endParaRPr lang="hr-HR" b="1" dirty="0"/>
          </a:p>
          <a:p>
            <a:pPr marL="285750" indent="-285750">
              <a:buFontTx/>
              <a:buChar char="-"/>
            </a:pPr>
            <a:r>
              <a:rPr lang="hr-HR" b="1" dirty="0"/>
              <a:t>KLASA: 363-01/15-01/123, od 10.08.2015. – ZAHTJEV STANARA ZA RUŠENJE DRVOREDA U KUMIČIĆEVOJ ULICI (lišće radi nered, začepljuje kanalizaciju, začepljenje izaziva poplave u kućama, korijenje se jako širi, svi priključci se nalaze ispod korijenja)</a:t>
            </a:r>
          </a:p>
          <a:p>
            <a:endParaRPr lang="hr-HR" b="1" dirty="0"/>
          </a:p>
          <a:p>
            <a:pPr marL="285750" indent="-285750">
              <a:buFontTx/>
              <a:buChar char="-"/>
            </a:pPr>
            <a:endParaRPr lang="hr-HR" b="1" dirty="0"/>
          </a:p>
          <a:p>
            <a:pPr marL="285750" indent="-285750">
              <a:buFontTx/>
              <a:buChar char="-"/>
            </a:pPr>
            <a:r>
              <a:rPr lang="hr-HR" b="1" dirty="0"/>
              <a:t>26. sjednica Gradskog vijeća, 21.07.2016. – upit i zahtjev vijećnika za rušenjem breza u Ivanečkom Vrhovcu (zbog alergija)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579413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83578" y="1967875"/>
            <a:ext cx="5276673" cy="3857625"/>
          </a:xfrm>
          <a:prstGeom prst="rect">
            <a:avLst/>
          </a:prstGeom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20887" y="2138123"/>
            <a:ext cx="5125675" cy="3668130"/>
          </a:xfrm>
          <a:prstGeom prst="rect">
            <a:avLst/>
          </a:prstGeom>
        </p:spPr>
      </p:pic>
      <p:sp>
        <p:nvSpPr>
          <p:cNvPr id="4" name="Pravokutnik 3"/>
          <p:cNvSpPr/>
          <p:nvPr/>
        </p:nvSpPr>
        <p:spPr>
          <a:xfrm>
            <a:off x="562062" y="302004"/>
            <a:ext cx="10192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Grad Ivanec uvažava mišljenje stručnjaka (Elaborat o zdravstvenom stanju parkova i drvoreda i Idejni projekt krajobraznog oblikovanja ulica i parkova Grada Ivanca) o rušenju stabala na svojem području</a:t>
            </a:r>
          </a:p>
        </p:txBody>
      </p:sp>
    </p:spTree>
    <p:extLst>
      <p:ext uri="{BB962C8B-B14F-4D97-AF65-F5344CB8AC3E}">
        <p14:creationId xmlns:p14="http://schemas.microsoft.com/office/powerpoint/2010/main" val="15451157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796954" y="662730"/>
            <a:ext cx="834704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400" b="1" dirty="0"/>
              <a:t>GRADSKI PARK IVANEC</a:t>
            </a:r>
          </a:p>
          <a:p>
            <a:endParaRPr lang="hr-HR" sz="2400" b="1" dirty="0"/>
          </a:p>
          <a:p>
            <a:endParaRPr lang="hr-HR" sz="2400" b="1" dirty="0"/>
          </a:p>
          <a:p>
            <a:endParaRPr lang="hr-HR" sz="2400" b="1" dirty="0"/>
          </a:p>
          <a:p>
            <a:endParaRPr lang="hr-HR" sz="2400" b="1" dirty="0"/>
          </a:p>
          <a:p>
            <a:endParaRPr lang="hr-HR" sz="2400" b="1" dirty="0"/>
          </a:p>
          <a:p>
            <a:endParaRPr lang="hr-HR" sz="2400" b="1" dirty="0"/>
          </a:p>
          <a:p>
            <a:endParaRPr lang="hr-HR" sz="2400" b="1" dirty="0"/>
          </a:p>
          <a:p>
            <a:endParaRPr lang="hr-HR" sz="2400" b="1" dirty="0"/>
          </a:p>
          <a:p>
            <a:endParaRPr lang="hr-HR" sz="2400" b="1" dirty="0"/>
          </a:p>
          <a:p>
            <a:endParaRPr lang="hr-HR" sz="2400" b="1" dirty="0"/>
          </a:p>
          <a:p>
            <a:endParaRPr lang="hr-HR" sz="2400" b="1" dirty="0"/>
          </a:p>
          <a:p>
            <a:endParaRPr lang="hr-HR" sz="2400" b="1" dirty="0"/>
          </a:p>
          <a:p>
            <a:endParaRPr lang="hr-HR" sz="2400" b="1" dirty="0"/>
          </a:p>
          <a:p>
            <a:endParaRPr lang="hr-HR" sz="2400" b="1" dirty="0"/>
          </a:p>
          <a:p>
            <a:r>
              <a:rPr lang="hr-HR" sz="2400" dirty="0"/>
              <a:t>KESTEN</a:t>
            </a:r>
          </a:p>
          <a:p>
            <a:endParaRPr lang="hr-HR" sz="2400" b="1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374" y="1202538"/>
            <a:ext cx="7429850" cy="5291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9186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1249960" y="1157681"/>
            <a:ext cx="760042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r-HR" sz="2400" dirty="0"/>
              <a:t>Elaboratom o zdravstvenom stanju parkova i drvoreda i Idejnim projektom krajobraznog oblikovanja ulica i parkova Grada Ivanca  - predviđeno uklanjanje 32 bolesna stabla</a:t>
            </a:r>
          </a:p>
          <a:p>
            <a:pPr algn="just"/>
            <a:endParaRPr lang="hr-HR" sz="2400" dirty="0"/>
          </a:p>
          <a:p>
            <a:pPr algn="just"/>
            <a:endParaRPr lang="hr-HR" sz="2400" dirty="0"/>
          </a:p>
          <a:p>
            <a:pPr algn="just"/>
            <a:r>
              <a:rPr lang="hr-HR" sz="2400" dirty="0"/>
              <a:t>Nadalje, predviđeno je uklanjanje ili presađivanje stabala koji su na lošem položaju, ili im krošnje starijih stabala ometaju pravilan razvoj  </a:t>
            </a:r>
          </a:p>
        </p:txBody>
      </p:sp>
    </p:spTree>
    <p:extLst>
      <p:ext uri="{BB962C8B-B14F-4D97-AF65-F5344CB8AC3E}">
        <p14:creationId xmlns:p14="http://schemas.microsoft.com/office/powerpoint/2010/main" val="38851943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ic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508147"/>
              </p:ext>
            </p:extLst>
          </p:nvPr>
        </p:nvGraphicFramePr>
        <p:xfrm>
          <a:off x="4563966" y="1297662"/>
          <a:ext cx="3537446" cy="4940768"/>
        </p:xfrm>
        <a:graphic>
          <a:graphicData uri="http://schemas.openxmlformats.org/drawingml/2006/table">
            <a:tbl>
              <a:tblPr firstRow="1" firstCol="1" bandRow="1"/>
              <a:tblGrid>
                <a:gridCol w="2532728">
                  <a:extLst>
                    <a:ext uri="{9D8B030D-6E8A-4147-A177-3AD203B41FA5}">
                      <a16:colId xmlns:a16="http://schemas.microsoft.com/office/drawing/2014/main" xmlns="" val="3002145545"/>
                    </a:ext>
                  </a:extLst>
                </a:gridCol>
                <a:gridCol w="502359">
                  <a:extLst>
                    <a:ext uri="{9D8B030D-6E8A-4147-A177-3AD203B41FA5}">
                      <a16:colId xmlns:a16="http://schemas.microsoft.com/office/drawing/2014/main" xmlns="" val="1659968890"/>
                    </a:ext>
                  </a:extLst>
                </a:gridCol>
                <a:gridCol w="502359">
                  <a:extLst>
                    <a:ext uri="{9D8B030D-6E8A-4147-A177-3AD203B41FA5}">
                      <a16:colId xmlns:a16="http://schemas.microsoft.com/office/drawing/2014/main" xmlns="" val="2479569330"/>
                    </a:ext>
                  </a:extLst>
                </a:gridCol>
              </a:tblGrid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Liquidambar straciflua  (likvidambar)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10244129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Acer pseudopl. "Brilliantissimum" (javor)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15724654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Acer</a:t>
                      </a:r>
                      <a:r>
                        <a:rPr lang="hr-HR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r-HR" sz="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platanoides</a:t>
                      </a:r>
                      <a:r>
                        <a:rPr lang="hr-HR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</a:t>
                      </a:r>
                      <a:r>
                        <a:rPr lang="hr-HR" sz="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Crimson</a:t>
                      </a:r>
                      <a:r>
                        <a:rPr lang="hr-HR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King" (javor)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10922088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Acer platanoides "Bloodgod" (javor)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8000373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Acer platanoides "Globosum" (javor)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67627176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Acer platanoides "Drumondii" (javor)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53774108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Acer platanoides  (javor)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781357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Acer palmatum "Garent"  (javor)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8999246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Acer palmatum  (javor)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90976991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Acer</a:t>
                      </a:r>
                      <a:r>
                        <a:rPr lang="hr-HR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r-HR" sz="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negundo</a:t>
                      </a:r>
                      <a:r>
                        <a:rPr lang="hr-HR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</a:t>
                      </a:r>
                      <a:r>
                        <a:rPr lang="hr-HR" sz="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Variegatum</a:t>
                      </a:r>
                      <a:r>
                        <a:rPr lang="hr-HR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 (javor)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68824952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Acer campestre  (javor)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74778667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Acer procera "Glauca" (javor)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26314353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Magnolia soulangeana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5866373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Magnolia liliflora "Nigra"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8265666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Magnolia kobus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82113072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Caragana arborescens (karagana)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55848989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Picea omorica (smreka)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14171444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Picea pungens (smreka)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46009454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Picea pungens "Glauca"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55743361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Pinus nigra (crni bor)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09042629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Fagus sylvatica "Purpurea"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9758269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Tsuga canadensis (čuga)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58204602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Carpinus bettulus "Columnaris" (grab)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08551482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Carpinus bettulus "Fastigiata" (grab)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28621573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Carpinus bettulus  (grab)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17243794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Laburnum anagyroides (zlatna kiša)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22428206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Catalpa x erubescens purpurea (katalpa)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3007148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Liriodendron tulipifera (tulipanovac)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40306961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Fraxinus ex. (jasen)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766977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Robinia pseudoaccacia ( agacija)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77801223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15347874"/>
                  </a:ext>
                </a:extLst>
              </a:tr>
              <a:tr h="154399"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hr-HR" sz="8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3" marR="48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61527644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606610" y="451278"/>
            <a:ext cx="15149454" cy="846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171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171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171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171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171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171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171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171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171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71825" algn="l"/>
              </a:tabLst>
            </a:pPr>
            <a:r>
              <a:rPr kumimoji="0" lang="hr-HR" altLang="sr-Latn-R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kumimoji="0" lang="hr-HR" altLang="sr-Latn-R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STABLA POSAĐENA U PARKOVIMA NA PODRUČJU GRADA U PROTEKLE 3-4 GODINE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71825" algn="l"/>
              </a:tabLst>
            </a:pPr>
            <a:endParaRPr lang="hr-HR" altLang="sr-Latn-R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71825" algn="l"/>
              </a:tabLst>
            </a:pPr>
            <a:endParaRPr kumimoji="0" lang="hr-HR" altLang="sr-Latn-R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71825" algn="l"/>
              </a:tabLst>
            </a:pPr>
            <a:r>
              <a:rPr lang="hr-HR" altLang="sr-Latn-RS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</a:t>
            </a:r>
            <a:r>
              <a:rPr kumimoji="0" lang="hr-HR" altLang="sr-Latn-R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VRSTE</a:t>
            </a:r>
            <a:r>
              <a:rPr kumimoji="0" lang="hr-HR" altLang="sr-Latn-RS" sz="11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</a:t>
            </a:r>
            <a:r>
              <a:rPr kumimoji="0" lang="hr-HR" altLang="sr-Latn-R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BROJ</a:t>
            </a:r>
            <a:endParaRPr kumimoji="0" lang="hr-HR" altLang="sr-Latn-R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Pravokutnik 4"/>
          <p:cNvSpPr/>
          <p:nvPr/>
        </p:nvSpPr>
        <p:spPr>
          <a:xfrm>
            <a:off x="6836636" y="6344070"/>
            <a:ext cx="22393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/>
              <a:t>Ukupno: 222</a:t>
            </a:r>
          </a:p>
        </p:txBody>
      </p:sp>
    </p:spTree>
    <p:extLst>
      <p:ext uri="{BB962C8B-B14F-4D97-AF65-F5344CB8AC3E}">
        <p14:creationId xmlns:p14="http://schemas.microsoft.com/office/powerpoint/2010/main" val="27693839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628" y="365473"/>
            <a:ext cx="9356871" cy="623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01355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1350</Words>
  <Application>Microsoft Office PowerPoint</Application>
  <PresentationFormat>Prilagođeno</PresentationFormat>
  <Paragraphs>250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26</vt:i4>
      </vt:variant>
    </vt:vector>
  </HeadingPairs>
  <TitlesOfParts>
    <vt:vector size="27" baseType="lpstr">
      <vt:lpstr>Tema sustava Office</vt:lpstr>
      <vt:lpstr>DRVORED U ARNOLDOVOJ 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DRVORED U ARNOLDOVOJ</dc:title>
  <dc:creator>Jelena Cukovic</dc:creator>
  <cp:lastModifiedBy>Grad Ivanec1</cp:lastModifiedBy>
  <cp:revision>21</cp:revision>
  <dcterms:created xsi:type="dcterms:W3CDTF">2016-11-10T13:26:52Z</dcterms:created>
  <dcterms:modified xsi:type="dcterms:W3CDTF">2016-11-14T09:34:48Z</dcterms:modified>
</cp:coreProperties>
</file>