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6.xml" ContentType="application/vnd.openxmlformats-officedocument.presentationml.tags+xml"/>
  <Override PartName="/ppt/tags/tag17.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0" r:id="rId1"/>
  </p:sldMasterIdLst>
  <p:notesMasterIdLst>
    <p:notesMasterId r:id="rId43"/>
  </p:notesMasterIdLst>
  <p:sldIdLst>
    <p:sldId id="590" r:id="rId2"/>
    <p:sldId id="591" r:id="rId3"/>
    <p:sldId id="592" r:id="rId4"/>
    <p:sldId id="593" r:id="rId5"/>
    <p:sldId id="597" r:id="rId6"/>
    <p:sldId id="598" r:id="rId7"/>
    <p:sldId id="599" r:id="rId8"/>
    <p:sldId id="638" r:id="rId9"/>
    <p:sldId id="600" r:id="rId10"/>
    <p:sldId id="601" r:id="rId11"/>
    <p:sldId id="633" r:id="rId12"/>
    <p:sldId id="602" r:id="rId13"/>
    <p:sldId id="603" r:id="rId14"/>
    <p:sldId id="604" r:id="rId15"/>
    <p:sldId id="605" r:id="rId16"/>
    <p:sldId id="631" r:id="rId17"/>
    <p:sldId id="634" r:id="rId18"/>
    <p:sldId id="276" r:id="rId19"/>
    <p:sldId id="606" r:id="rId20"/>
    <p:sldId id="607" r:id="rId21"/>
    <p:sldId id="608" r:id="rId22"/>
    <p:sldId id="609" r:id="rId23"/>
    <p:sldId id="635" r:id="rId24"/>
    <p:sldId id="610" r:id="rId25"/>
    <p:sldId id="263" r:id="rId26"/>
    <p:sldId id="612" r:id="rId27"/>
    <p:sldId id="613" r:id="rId28"/>
    <p:sldId id="614" r:id="rId29"/>
    <p:sldId id="615" r:id="rId30"/>
    <p:sldId id="637" r:id="rId31"/>
    <p:sldId id="258" r:id="rId32"/>
    <p:sldId id="617" r:id="rId33"/>
    <p:sldId id="618" r:id="rId34"/>
    <p:sldId id="619" r:id="rId35"/>
    <p:sldId id="620" r:id="rId36"/>
    <p:sldId id="622" r:id="rId37"/>
    <p:sldId id="623" r:id="rId38"/>
    <p:sldId id="624" r:id="rId39"/>
    <p:sldId id="632" r:id="rId40"/>
    <p:sldId id="625" r:id="rId41"/>
    <p:sldId id="626" r:id="rId42"/>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rednji stil 2 - Isticanj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84" d="100"/>
          <a:sy n="84" d="100"/>
        </p:scale>
        <p:origin x="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757C94-87FE-47AA-908E-3CC34519D36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a:solidFill>
          <a:schemeClr val="bg1">
            <a:alpha val="90000"/>
          </a:schemeClr>
        </a:solidFill>
      </dgm:spPr>
      <dgm:t>
        <a:bodyPr/>
        <a:lstStyle/>
        <a:p>
          <a:r>
            <a:rPr lang="hr-HR" sz="1600" b="1" dirty="0"/>
            <a:t>Grad Ivanec</a:t>
          </a:r>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a:solidFill>
          <a:schemeClr val="bg1">
            <a:alpha val="90000"/>
          </a:schemeClr>
        </a:solidFill>
      </dgm:spPr>
      <dgm:t>
        <a:bodyPr/>
        <a:lstStyle/>
        <a:p>
          <a:r>
            <a:rPr lang="hr-HR" sz="1400" dirty="0">
              <a:latin typeface="Calibri" panose="020F0502020204030204" pitchFamily="34" charset="0"/>
              <a:cs typeface="Times New Roman" panose="02020603050405020304" pitchFamily="18" charset="0"/>
            </a:rPr>
            <a:t>15.000,00</a:t>
          </a:r>
          <a:r>
            <a:rPr lang="hr-HR" sz="1400" dirty="0">
              <a:latin typeface="Calibri" panose="020F0502020204030204" pitchFamily="34" charset="0"/>
              <a:ea typeface="Calibri" panose="020F0502020204030204" pitchFamily="34" charset="0"/>
              <a:cs typeface="Times New Roman" panose="02020603050405020304" pitchFamily="18" charset="0"/>
            </a:rPr>
            <a:t> Eura</a:t>
          </a:r>
          <a:endParaRPr lang="hr-HR" sz="1400" dirty="0"/>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a:solidFill>
          <a:schemeClr val="bg1">
            <a:alpha val="90000"/>
          </a:schemeClr>
        </a:solidFill>
      </dgm:spPr>
      <dgm:t>
        <a:bodyPr/>
        <a:lstStyle/>
        <a:p>
          <a:r>
            <a:rPr lang="hr-HR" sz="1400" b="0" i="0" dirty="0"/>
            <a:t>instalacija pristupnih točaka za bežični Internet na 11 lokacija (po 2 na Gradskoj vijećnici i na Kinu Ivanec, 3 točke su na Muzeju planinarstva te po 1 na objektima Poduzetničkog inkubatora, Policijske postaje, FINA-e te na gradskoj tržnici).</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a:solidFill>
          <a:schemeClr val="bg1">
            <a:alpha val="90000"/>
          </a:schemeClr>
        </a:solidFill>
      </dgm:spPr>
      <dgm:t>
        <a:bodyPr/>
        <a:lstStyle/>
        <a:p>
          <a:pPr algn="just"/>
          <a:endParaRPr lang="hr-HR" sz="1050" kern="1200" dirty="0"/>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A1C92486-8DB2-4EA6-90E1-2404150631EB}">
      <dgm:prSet phldrT="[Tekst]" custT="1"/>
      <dgm:spPr/>
      <dgm:t>
        <a:bodyPr/>
        <a:lstStyle/>
        <a:p>
          <a:r>
            <a:rPr lang="hr-HR" sz="1800" dirty="0"/>
            <a:t>Naziv projekta</a:t>
          </a:r>
        </a:p>
      </dgm:t>
    </dgm:pt>
    <dgm:pt modelId="{98381A89-56FC-4289-A49C-36CF1F05A155}" type="sibTrans" cxnId="{CD977339-6383-4583-BD2E-F7B4E4B70B2C}">
      <dgm:prSet/>
      <dgm:spPr/>
      <dgm:t>
        <a:bodyPr/>
        <a:lstStyle/>
        <a:p>
          <a:endParaRPr lang="hr-HR"/>
        </a:p>
      </dgm:t>
    </dgm:pt>
    <dgm:pt modelId="{736CD17D-91C9-4172-A7F9-4FCC7CD34A5D}" type="parTrans" cxnId="{CD977339-6383-4583-BD2E-F7B4E4B70B2C}">
      <dgm:prSet/>
      <dgm:spPr/>
      <dgm:t>
        <a:bodyPr/>
        <a:lstStyle/>
        <a:p>
          <a:endParaRPr lang="hr-HR"/>
        </a:p>
      </dgm:t>
    </dgm:pt>
    <dgm:pt modelId="{A9B089B2-18E1-486B-8816-5DD7C2C8C80E}">
      <dgm:prSet phldrT="[Tekst]" custT="1"/>
      <dgm:spPr>
        <a:solidFill>
          <a:schemeClr val="bg1">
            <a:alpha val="90000"/>
          </a:schemeClr>
        </a:solidFill>
      </dgm:spPr>
      <dgm:t>
        <a:bodyPr/>
        <a:lstStyle/>
        <a:p>
          <a:r>
            <a:rPr lang="hr-HR" sz="1400" dirty="0"/>
            <a:t>WiFi4EU – besplatan Wi-Fi za građane</a:t>
          </a:r>
        </a:p>
      </dgm:t>
    </dgm:pt>
    <dgm:pt modelId="{2E44B7FC-915F-4C78-88D9-4EBD0509308F}" type="sibTrans" cxnId="{2BC37FA2-2D80-4309-B45C-A3D596502DBE}">
      <dgm:prSet/>
      <dgm:spPr/>
      <dgm:t>
        <a:bodyPr/>
        <a:lstStyle/>
        <a:p>
          <a:endParaRPr lang="hr-HR"/>
        </a:p>
      </dgm:t>
    </dgm:pt>
    <dgm:pt modelId="{4E11C537-2FD5-49CE-94C8-9D6FFAF41B19}" type="parTrans" cxnId="{2BC37FA2-2D80-4309-B45C-A3D596502DBE}">
      <dgm:prSet/>
      <dgm:spPr/>
      <dgm:t>
        <a:bodyPr/>
        <a:lstStyle/>
        <a:p>
          <a:endParaRPr lang="hr-HR"/>
        </a:p>
      </dgm:t>
    </dgm:pt>
    <dgm:pt modelId="{FF6ECC45-66E5-42C6-9E19-4FAE51521542}">
      <dgm:prSet custT="1"/>
      <dgm:spPr/>
      <dgm:t>
        <a:bodyPr/>
        <a:lstStyle/>
        <a:p>
          <a:pPr algn="just"/>
          <a:r>
            <a:rPr lang="hr-HR" sz="1100" kern="1200" dirty="0"/>
            <a:t> </a:t>
          </a:r>
          <a:r>
            <a:rPr lang="hr-HR" sz="1400" b="0" i="0" kern="1200" dirty="0"/>
            <a:t>Osiguran besplatan pristup Internetu za građane i posjetitelje preko točaka za Wi-Fi na gore navedenim lokacijama</a:t>
          </a:r>
          <a:endParaRPr lang="hr-HR" sz="1400" kern="1200" dirty="0"/>
        </a:p>
      </dgm:t>
    </dgm:pt>
    <dgm:pt modelId="{5A62530A-B800-4078-A965-B20FF96E3317}" type="parTrans" cxnId="{EE9A4B8B-B546-4E12-AA53-256440C30751}">
      <dgm:prSet/>
      <dgm:spPr/>
      <dgm:t>
        <a:bodyPr/>
        <a:lstStyle/>
        <a:p>
          <a:endParaRPr lang="hr-HR"/>
        </a:p>
      </dgm:t>
    </dgm:pt>
    <dgm:pt modelId="{5E30E07E-51D0-4C5B-AAD6-C93D385D069E}" type="sibTrans" cxnId="{EE9A4B8B-B546-4E12-AA53-256440C30751}">
      <dgm:prSet/>
      <dgm:spPr/>
      <dgm:t>
        <a:bodyPr/>
        <a:lstStyle/>
        <a:p>
          <a:endParaRPr lang="hr-HR"/>
        </a:p>
      </dgm:t>
    </dgm:pt>
    <dgm:pt modelId="{9CD07C3A-36DC-48A4-9CF7-27BA89921BBB}" type="pres">
      <dgm:prSet presAssocID="{D3757C94-87FE-47AA-908E-3CC34519D362}" presName="Name0" presStyleCnt="0">
        <dgm:presLayoutVars>
          <dgm:dir/>
          <dgm:animLvl val="lvl"/>
          <dgm:resizeHandles val="exact"/>
        </dgm:presLayoutVars>
      </dgm:prSet>
      <dgm:spPr/>
    </dgm:pt>
    <dgm:pt modelId="{7BBB1206-B438-4FE7-9E77-24B6C6E69903}" type="pres">
      <dgm:prSet presAssocID="{9BDB86D6-971F-48D6-9153-5C0167EB6ACD}" presName="linNode" presStyleCnt="0"/>
      <dgm:spPr/>
    </dgm:pt>
    <dgm:pt modelId="{913480BD-491E-4FC9-A179-29F2C0B6C498}" type="pres">
      <dgm:prSet presAssocID="{9BDB86D6-971F-48D6-9153-5C0167EB6ACD}" presName="parentText" presStyleLbl="node1" presStyleIdx="0" presStyleCnt="5" custScaleX="78034" custLinFactNeighborY="5821">
        <dgm:presLayoutVars>
          <dgm:chMax val="1"/>
          <dgm:bulletEnabled val="1"/>
        </dgm:presLayoutVars>
      </dgm:prSet>
      <dgm:spPr>
        <a:prstGeom prst="rect">
          <a:avLst/>
        </a:prstGeom>
      </dgm:spPr>
    </dgm:pt>
    <dgm:pt modelId="{EA2B478D-23FE-40B3-8F47-91DBE7249E9C}" type="pres">
      <dgm:prSet presAssocID="{9BDB86D6-971F-48D6-9153-5C0167EB6ACD}" presName="descendantText" presStyleLbl="alignAccFollowNode1" presStyleIdx="0" presStyleCnt="5" custLinFactNeighborX="0" custLinFactNeighborY="0">
        <dgm:presLayoutVars>
          <dgm:bulletEnabled val="1"/>
        </dgm:presLayoutVars>
      </dgm:prSet>
      <dgm:spPr>
        <a:prstGeom prst="rect">
          <a:avLst/>
        </a:prstGeom>
      </dgm:spPr>
    </dgm:pt>
    <dgm:pt modelId="{59BB8713-8164-44EE-9B7A-92A7D87CD0E2}" type="pres">
      <dgm:prSet presAssocID="{8BA34A6B-E97D-40DE-97D9-6BB7ED68EA22}" presName="sp" presStyleCnt="0"/>
      <dgm:spPr/>
    </dgm:pt>
    <dgm:pt modelId="{E9C3C0B8-BC3E-4F54-B258-739BA94AA560}" type="pres">
      <dgm:prSet presAssocID="{A1C92486-8DB2-4EA6-90E1-2404150631EB}" presName="linNode" presStyleCnt="0"/>
      <dgm:spPr/>
    </dgm:pt>
    <dgm:pt modelId="{8EA6EB8D-7198-460A-ADB3-88F9048566D8}" type="pres">
      <dgm:prSet presAssocID="{A1C92486-8DB2-4EA6-90E1-2404150631EB}" presName="parentText" presStyleLbl="node1" presStyleIdx="1" presStyleCnt="5" custScaleX="78034" custLinFactNeighborY="2672">
        <dgm:presLayoutVars>
          <dgm:chMax val="1"/>
          <dgm:bulletEnabled val="1"/>
        </dgm:presLayoutVars>
      </dgm:prSet>
      <dgm:spPr>
        <a:prstGeom prst="rect">
          <a:avLst/>
        </a:prstGeom>
      </dgm:spPr>
    </dgm:pt>
    <dgm:pt modelId="{B1D0F5BF-2C2C-4F40-BD2A-B82BB45B3747}" type="pres">
      <dgm:prSet presAssocID="{A1C92486-8DB2-4EA6-90E1-2404150631EB}" presName="descendantText" presStyleLbl="alignAccFollowNode1" presStyleIdx="1" presStyleCnt="5" custLinFactNeighborX="329" custLinFactNeighborY="-4522">
        <dgm:presLayoutVars>
          <dgm:bulletEnabled val="1"/>
        </dgm:presLayoutVars>
      </dgm:prSet>
      <dgm:spPr>
        <a:prstGeom prst="rect">
          <a:avLst/>
        </a:prstGeom>
      </dgm:spPr>
    </dgm:pt>
    <dgm:pt modelId="{E97587FB-C43E-4BD5-A3C1-943FC90C39B0}" type="pres">
      <dgm:prSet presAssocID="{98381A89-56FC-4289-A49C-36CF1F05A155}" presName="sp" presStyleCnt="0"/>
      <dgm:spPr/>
    </dgm:pt>
    <dgm:pt modelId="{DAC746A8-7299-4E14-916D-F8544E5B19C8}" type="pres">
      <dgm:prSet presAssocID="{474CAE9E-5FC3-489C-9D6E-9CC65D55E5FE}" presName="linNode" presStyleCnt="0"/>
      <dgm:spPr/>
    </dgm:pt>
    <dgm:pt modelId="{981263A9-D4C9-47CD-857D-891DF48830B5}" type="pres">
      <dgm:prSet presAssocID="{474CAE9E-5FC3-489C-9D6E-9CC65D55E5FE}" presName="parentText" presStyleLbl="node1" presStyleIdx="2" presStyleCnt="5" custScaleX="78034" custLinFactNeighborY="3596">
        <dgm:presLayoutVars>
          <dgm:chMax val="1"/>
          <dgm:bulletEnabled val="1"/>
        </dgm:presLayoutVars>
      </dgm:prSet>
      <dgm:spPr>
        <a:prstGeom prst="rect">
          <a:avLst/>
        </a:prstGeom>
      </dgm:spPr>
    </dgm:pt>
    <dgm:pt modelId="{C76F8F52-0C65-43D4-A473-0867CE593070}" type="pres">
      <dgm:prSet presAssocID="{474CAE9E-5FC3-489C-9D6E-9CC65D55E5FE}" presName="descendantText" presStyleLbl="alignAccFollowNode1" presStyleIdx="2" presStyleCnt="5" custLinFactNeighborX="329" custLinFactNeighborY="-4522">
        <dgm:presLayoutVars>
          <dgm:bulletEnabled val="1"/>
        </dgm:presLayoutVars>
      </dgm:prSet>
      <dgm:spPr>
        <a:prstGeom prst="rect">
          <a:avLst/>
        </a:prstGeom>
      </dgm:spPr>
    </dgm:pt>
    <dgm:pt modelId="{3AD4585F-546B-475A-A093-61A674C28319}" type="pres">
      <dgm:prSet presAssocID="{371EB0DA-1138-4715-991A-7240819076CC}" presName="sp" presStyleCnt="0"/>
      <dgm:spPr/>
    </dgm:pt>
    <dgm:pt modelId="{5B6147E1-859D-4A8D-B9F3-CE5F5C233FE0}" type="pres">
      <dgm:prSet presAssocID="{B7E0AEFC-67B4-45DB-85BD-8CE0F33F3F6C}" presName="linNode" presStyleCnt="0"/>
      <dgm:spPr/>
    </dgm:pt>
    <dgm:pt modelId="{0EAFC9EC-11EB-41DC-BC7F-0A32920E0A33}" type="pres">
      <dgm:prSet presAssocID="{B7E0AEFC-67B4-45DB-85BD-8CE0F33F3F6C}" presName="parentText" presStyleLbl="node1" presStyleIdx="3" presStyleCnt="5" custScaleX="78034" custLinFactNeighborY="3596">
        <dgm:presLayoutVars>
          <dgm:chMax val="1"/>
          <dgm:bulletEnabled val="1"/>
        </dgm:presLayoutVars>
      </dgm:prSet>
      <dgm:spPr>
        <a:prstGeom prst="rect">
          <a:avLst/>
        </a:prstGeom>
      </dgm:spPr>
    </dgm:pt>
    <dgm:pt modelId="{241561D7-A57E-46E8-AF09-0FAB62E0C90D}" type="pres">
      <dgm:prSet presAssocID="{B7E0AEFC-67B4-45DB-85BD-8CE0F33F3F6C}" presName="descendantText" presStyleLbl="alignAccFollowNode1" presStyleIdx="3" presStyleCnt="5" custScaleY="179168" custLinFactNeighborX="329" custLinFactNeighborY="-4522">
        <dgm:presLayoutVars>
          <dgm:bulletEnabled val="1"/>
        </dgm:presLayoutVars>
      </dgm:prSet>
      <dgm:spPr>
        <a:prstGeom prst="rect">
          <a:avLst/>
        </a:prstGeom>
      </dgm:spPr>
    </dgm:pt>
    <dgm:pt modelId="{25F3B45F-C18D-4A4B-86FB-B23219117779}" type="pres">
      <dgm:prSet presAssocID="{C84AB073-4CEE-4FA9-818A-536B2DFB660E}" presName="sp" presStyleCnt="0"/>
      <dgm:spPr/>
    </dgm:pt>
    <dgm:pt modelId="{34FB3127-5361-43EB-966E-86DF94BF247C}" type="pres">
      <dgm:prSet presAssocID="{86054CBD-2703-4A29-BC67-39E41DBE3FBC}" presName="linNode" presStyleCnt="0"/>
      <dgm:spPr/>
    </dgm:pt>
    <dgm:pt modelId="{E99FEE6E-E2DE-4B34-87D0-C410BBA35932}" type="pres">
      <dgm:prSet presAssocID="{86054CBD-2703-4A29-BC67-39E41DBE3FBC}" presName="parentText" presStyleLbl="node1" presStyleIdx="4" presStyleCnt="5" custScaleX="78034" custLinFactNeighborY="-3753">
        <dgm:presLayoutVars>
          <dgm:chMax val="1"/>
          <dgm:bulletEnabled val="1"/>
        </dgm:presLayoutVars>
      </dgm:prSet>
      <dgm:spPr>
        <a:prstGeom prst="rect">
          <a:avLst/>
        </a:prstGeom>
      </dgm:spPr>
    </dgm:pt>
    <dgm:pt modelId="{5DDE2FA8-0122-44E9-8C40-141033DB351F}" type="pres">
      <dgm:prSet presAssocID="{86054CBD-2703-4A29-BC67-39E41DBE3FBC}" presName="descendantText" presStyleLbl="alignAccFollowNode1" presStyleIdx="4" presStyleCnt="5" custScaleY="135491" custLinFactNeighborX="170" custLinFactNeighborY="415">
        <dgm:presLayoutVars>
          <dgm:bulletEnabled val="1"/>
        </dgm:presLayoutVars>
      </dgm:prSet>
      <dgm:spPr>
        <a:prstGeom prst="rect">
          <a:avLst/>
        </a:prstGeom>
      </dgm:spPr>
    </dgm:pt>
  </dgm:ptLst>
  <dgm:cxnLst>
    <dgm:cxn modelId="{14396E05-6B0A-4ED2-9828-4D41346FC461}" srcId="{86054CBD-2703-4A29-BC67-39E41DBE3FBC}" destId="{6356917F-9DE2-4189-904E-66208177CA2E}" srcOrd="0" destOrd="0" parTransId="{899E3ED9-AF56-490D-9525-BCFAF9CE4447}" sibTransId="{CDE7CF2A-BC5E-4259-AB8A-5FBB0545F785}"/>
    <dgm:cxn modelId="{4BE48409-61C7-4D88-AFD6-E390D4937D1E}" srcId="{D3757C94-87FE-47AA-908E-3CC34519D362}" destId="{B7E0AEFC-67B4-45DB-85BD-8CE0F33F3F6C}" srcOrd="3" destOrd="0" parTransId="{1500FDA9-6E14-4529-9973-7133CB5BADEC}" sibTransId="{C84AB073-4CEE-4FA9-818A-536B2DFB660E}"/>
    <dgm:cxn modelId="{6020AA0F-F136-4C86-8781-2E3DA34879D1}" type="presOf" srcId="{B7E0AEFC-67B4-45DB-85BD-8CE0F33F3F6C}" destId="{0EAFC9EC-11EB-41DC-BC7F-0A32920E0A33}" srcOrd="0" destOrd="0" presId="urn:microsoft.com/office/officeart/2005/8/layout/vList5"/>
    <dgm:cxn modelId="{365D0A13-AEF6-45D3-9A3E-A91BEFA65350}" type="presOf" srcId="{A1C92486-8DB2-4EA6-90E1-2404150631EB}" destId="{8EA6EB8D-7198-460A-ADB3-88F9048566D8}" srcOrd="0" destOrd="0" presId="urn:microsoft.com/office/officeart/2005/8/layout/vList5"/>
    <dgm:cxn modelId="{EDBAC416-1671-4F62-94D7-09040CDA1621}" type="presOf" srcId="{6356917F-9DE2-4189-904E-66208177CA2E}" destId="{5DDE2FA8-0122-44E9-8C40-141033DB351F}" srcOrd="0" destOrd="0" presId="urn:microsoft.com/office/officeart/2005/8/layout/vList5"/>
    <dgm:cxn modelId="{16028020-0A80-4C31-AEC0-10F6DE70E347}" type="presOf" srcId="{D3757C94-87FE-47AA-908E-3CC34519D362}" destId="{9CD07C3A-36DC-48A4-9CF7-27BA89921BBB}" srcOrd="0" destOrd="0" presId="urn:microsoft.com/office/officeart/2005/8/layout/vList5"/>
    <dgm:cxn modelId="{CD977339-6383-4583-BD2E-F7B4E4B70B2C}" srcId="{D3757C94-87FE-47AA-908E-3CC34519D362}" destId="{A1C92486-8DB2-4EA6-90E1-2404150631EB}" srcOrd="1" destOrd="0" parTransId="{736CD17D-91C9-4172-A7F9-4FCC7CD34A5D}" sibTransId="{98381A89-56FC-4289-A49C-36CF1F05A155}"/>
    <dgm:cxn modelId="{F6BFC13D-AFB6-479F-B24C-1BCCF7B15FEC}" type="presOf" srcId="{86054CBD-2703-4A29-BC67-39E41DBE3FBC}" destId="{E99FEE6E-E2DE-4B34-87D0-C410BBA35932}" srcOrd="0" destOrd="0" presId="urn:microsoft.com/office/officeart/2005/8/layout/vList5"/>
    <dgm:cxn modelId="{35EBC63D-B83B-4BF5-A3C3-9BBAAAB57B61}" srcId="{D3757C94-87FE-47AA-908E-3CC34519D362}" destId="{474CAE9E-5FC3-489C-9D6E-9CC65D55E5FE}" srcOrd="2" destOrd="0" parTransId="{D67626FE-25B2-4C3C-B43E-C3BEFA84914A}" sibTransId="{371EB0DA-1138-4715-991A-7240819076CC}"/>
    <dgm:cxn modelId="{FF5E423E-A1CE-49FD-9278-966288407700}" type="presOf" srcId="{DBCC39B8-D6FB-4BFE-852D-B51228E9D050}" destId="{241561D7-A57E-46E8-AF09-0FAB62E0C90D}" srcOrd="0" destOrd="0" presId="urn:microsoft.com/office/officeart/2005/8/layout/vList5"/>
    <dgm:cxn modelId="{A8E2425D-C3E2-4B6F-A03C-4CA529D1A3EE}" type="presOf" srcId="{A9B089B2-18E1-486B-8816-5DD7C2C8C80E}" destId="{B1D0F5BF-2C2C-4F40-BD2A-B82BB45B3747}" srcOrd="0" destOrd="0" presId="urn:microsoft.com/office/officeart/2005/8/layout/vList5"/>
    <dgm:cxn modelId="{5A9A8866-62E2-4054-9FA8-22D12C53EEFA}" type="presOf" srcId="{FF6ECC45-66E5-42C6-9E19-4FAE51521542}" destId="{5DDE2FA8-0122-44E9-8C40-141033DB351F}" srcOrd="0" destOrd="1" presId="urn:microsoft.com/office/officeart/2005/8/layout/vList5"/>
    <dgm:cxn modelId="{0D02CA69-6513-493A-80EA-C2DB16F4CC48}" type="presOf" srcId="{871E7265-448F-4532-A940-F06040C3C14E}" destId="{C76F8F52-0C65-43D4-A473-0867CE593070}" srcOrd="0" destOrd="0" presId="urn:microsoft.com/office/officeart/2005/8/layout/vList5"/>
    <dgm:cxn modelId="{AD7EFA4F-8920-435E-BC42-EE86D56FA32B}" srcId="{D3757C94-87FE-47AA-908E-3CC34519D362}" destId="{9BDB86D6-971F-48D6-9153-5C0167EB6ACD}" srcOrd="0" destOrd="0" parTransId="{1BF2690E-68A0-4A37-B509-67282F36E9D5}" sibTransId="{8BA34A6B-E97D-40DE-97D9-6BB7ED68EA22}"/>
    <dgm:cxn modelId="{EE9A4B8B-B546-4E12-AA53-256440C30751}" srcId="{86054CBD-2703-4A29-BC67-39E41DBE3FBC}" destId="{FF6ECC45-66E5-42C6-9E19-4FAE51521542}" srcOrd="1" destOrd="0" parTransId="{5A62530A-B800-4078-A965-B20FF96E3317}" sibTransId="{5E30E07E-51D0-4C5B-AAD6-C93D385D069E}"/>
    <dgm:cxn modelId="{FD15EE9C-0C77-4837-870E-2A26671434DE}" type="presOf" srcId="{9BDB86D6-971F-48D6-9153-5C0167EB6ACD}" destId="{913480BD-491E-4FC9-A179-29F2C0B6C498}" srcOrd="0" destOrd="0" presId="urn:microsoft.com/office/officeart/2005/8/layout/vList5"/>
    <dgm:cxn modelId="{21FB279F-62D0-47CD-B60E-164A8E65205D}" srcId="{B7E0AEFC-67B4-45DB-85BD-8CE0F33F3F6C}" destId="{DBCC39B8-D6FB-4BFE-852D-B51228E9D050}" srcOrd="0" destOrd="0" parTransId="{69454489-E227-4E78-A000-2E047848818B}" sibTransId="{9F65AA5F-7EAC-44FD-A39B-4A896E5429F2}"/>
    <dgm:cxn modelId="{2BC37FA2-2D80-4309-B45C-A3D596502DBE}" srcId="{A1C92486-8DB2-4EA6-90E1-2404150631EB}" destId="{A9B089B2-18E1-486B-8816-5DD7C2C8C80E}" srcOrd="0" destOrd="0" parTransId="{4E11C537-2FD5-49CE-94C8-9D6FFAF41B19}" sibTransId="{2E44B7FC-915F-4C78-88D9-4EBD0509308F}"/>
    <dgm:cxn modelId="{6706E2B9-ECF3-4034-B997-BDA243483312}" type="presOf" srcId="{3D4872C5-B0C0-469B-B84E-62BCB94DCA57}" destId="{EA2B478D-23FE-40B3-8F47-91DBE7249E9C}" srcOrd="0" destOrd="0" presId="urn:microsoft.com/office/officeart/2005/8/layout/vList5"/>
    <dgm:cxn modelId="{D9BD4ECD-7C52-4F3E-956C-1B1482DDE2CC}" srcId="{474CAE9E-5FC3-489C-9D6E-9CC65D55E5FE}" destId="{871E7265-448F-4532-A940-F06040C3C14E}" srcOrd="0" destOrd="0" parTransId="{0E27B6D2-139B-4514-9134-EA35D82EB0F7}" sibTransId="{EE49FA54-029F-4ED1-B57E-944E6F58A76D}"/>
    <dgm:cxn modelId="{3CD6E3D9-1B4D-4F9A-80EA-FDCA29C4B692}" type="presOf" srcId="{474CAE9E-5FC3-489C-9D6E-9CC65D55E5FE}" destId="{981263A9-D4C9-47CD-857D-891DF48830B5}" srcOrd="0" destOrd="0" presId="urn:microsoft.com/office/officeart/2005/8/layout/vList5"/>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4DD90671-8946-450B-908D-C177F4F92010}" type="presParOf" srcId="{9CD07C3A-36DC-48A4-9CF7-27BA89921BBB}" destId="{7BBB1206-B438-4FE7-9E77-24B6C6E69903}" srcOrd="0" destOrd="0" presId="urn:microsoft.com/office/officeart/2005/8/layout/vList5"/>
    <dgm:cxn modelId="{3E8C479A-DA06-4E0A-BAD9-AD83313602E5}" type="presParOf" srcId="{7BBB1206-B438-4FE7-9E77-24B6C6E69903}" destId="{913480BD-491E-4FC9-A179-29F2C0B6C498}" srcOrd="0" destOrd="0" presId="urn:microsoft.com/office/officeart/2005/8/layout/vList5"/>
    <dgm:cxn modelId="{605E0731-215D-45C4-9474-4F516B74EB77}" type="presParOf" srcId="{7BBB1206-B438-4FE7-9E77-24B6C6E69903}" destId="{EA2B478D-23FE-40B3-8F47-91DBE7249E9C}" srcOrd="1" destOrd="0" presId="urn:microsoft.com/office/officeart/2005/8/layout/vList5"/>
    <dgm:cxn modelId="{C4516BB2-602C-4F9F-88C9-D4E264EDAFFD}" type="presParOf" srcId="{9CD07C3A-36DC-48A4-9CF7-27BA89921BBB}" destId="{59BB8713-8164-44EE-9B7A-92A7D87CD0E2}" srcOrd="1" destOrd="0" presId="urn:microsoft.com/office/officeart/2005/8/layout/vList5"/>
    <dgm:cxn modelId="{FE62C7E2-59FA-4234-AB78-4A85C52DD044}" type="presParOf" srcId="{9CD07C3A-36DC-48A4-9CF7-27BA89921BBB}" destId="{E9C3C0B8-BC3E-4F54-B258-739BA94AA560}" srcOrd="2" destOrd="0" presId="urn:microsoft.com/office/officeart/2005/8/layout/vList5"/>
    <dgm:cxn modelId="{4B779DDF-BB94-4514-AAA1-E6A92F336EA7}" type="presParOf" srcId="{E9C3C0B8-BC3E-4F54-B258-739BA94AA560}" destId="{8EA6EB8D-7198-460A-ADB3-88F9048566D8}" srcOrd="0" destOrd="0" presId="urn:microsoft.com/office/officeart/2005/8/layout/vList5"/>
    <dgm:cxn modelId="{EACB1069-A2D7-423A-A64F-3098A2633C0C}" type="presParOf" srcId="{E9C3C0B8-BC3E-4F54-B258-739BA94AA560}" destId="{B1D0F5BF-2C2C-4F40-BD2A-B82BB45B3747}" srcOrd="1" destOrd="0" presId="urn:microsoft.com/office/officeart/2005/8/layout/vList5"/>
    <dgm:cxn modelId="{9809C6BD-36A7-493B-982B-7880C69E7E65}" type="presParOf" srcId="{9CD07C3A-36DC-48A4-9CF7-27BA89921BBB}" destId="{E97587FB-C43E-4BD5-A3C1-943FC90C39B0}" srcOrd="3" destOrd="0" presId="urn:microsoft.com/office/officeart/2005/8/layout/vList5"/>
    <dgm:cxn modelId="{139855FC-08E3-4928-B011-B236EEF0F64C}" type="presParOf" srcId="{9CD07C3A-36DC-48A4-9CF7-27BA89921BBB}" destId="{DAC746A8-7299-4E14-916D-F8544E5B19C8}" srcOrd="4" destOrd="0" presId="urn:microsoft.com/office/officeart/2005/8/layout/vList5"/>
    <dgm:cxn modelId="{92BA607A-4166-466A-BEBD-110C25BF61B1}" type="presParOf" srcId="{DAC746A8-7299-4E14-916D-F8544E5B19C8}" destId="{981263A9-D4C9-47CD-857D-891DF48830B5}" srcOrd="0" destOrd="0" presId="urn:microsoft.com/office/officeart/2005/8/layout/vList5"/>
    <dgm:cxn modelId="{0D1F8040-522A-4272-BF3E-AA356AF2CA0F}" type="presParOf" srcId="{DAC746A8-7299-4E14-916D-F8544E5B19C8}" destId="{C76F8F52-0C65-43D4-A473-0867CE593070}" srcOrd="1" destOrd="0" presId="urn:microsoft.com/office/officeart/2005/8/layout/vList5"/>
    <dgm:cxn modelId="{75CED608-136F-47CB-A49B-FC4F5B845DE5}" type="presParOf" srcId="{9CD07C3A-36DC-48A4-9CF7-27BA89921BBB}" destId="{3AD4585F-546B-475A-A093-61A674C28319}" srcOrd="5" destOrd="0" presId="urn:microsoft.com/office/officeart/2005/8/layout/vList5"/>
    <dgm:cxn modelId="{0E04DEA4-A37F-4126-9AC3-142A4C205E61}" type="presParOf" srcId="{9CD07C3A-36DC-48A4-9CF7-27BA89921BBB}" destId="{5B6147E1-859D-4A8D-B9F3-CE5F5C233FE0}" srcOrd="6" destOrd="0" presId="urn:microsoft.com/office/officeart/2005/8/layout/vList5"/>
    <dgm:cxn modelId="{8FF1FC1C-FC53-48D1-B353-0F71311E9069}" type="presParOf" srcId="{5B6147E1-859D-4A8D-B9F3-CE5F5C233FE0}" destId="{0EAFC9EC-11EB-41DC-BC7F-0A32920E0A33}" srcOrd="0" destOrd="0" presId="urn:microsoft.com/office/officeart/2005/8/layout/vList5"/>
    <dgm:cxn modelId="{9F8C8CDE-A18F-49DA-AC2C-E6F50897AABE}" type="presParOf" srcId="{5B6147E1-859D-4A8D-B9F3-CE5F5C233FE0}" destId="{241561D7-A57E-46E8-AF09-0FAB62E0C90D}" srcOrd="1" destOrd="0" presId="urn:microsoft.com/office/officeart/2005/8/layout/vList5"/>
    <dgm:cxn modelId="{F482D52D-0508-43B3-BDA5-8F7B17D87665}" type="presParOf" srcId="{9CD07C3A-36DC-48A4-9CF7-27BA89921BBB}" destId="{25F3B45F-C18D-4A4B-86FB-B23219117779}" srcOrd="7" destOrd="0" presId="urn:microsoft.com/office/officeart/2005/8/layout/vList5"/>
    <dgm:cxn modelId="{B873CF15-F10E-4FF5-BBA2-E5B292A3DD35}" type="presParOf" srcId="{9CD07C3A-36DC-48A4-9CF7-27BA89921BBB}" destId="{34FB3127-5361-43EB-966E-86DF94BF247C}" srcOrd="8" destOrd="0" presId="urn:microsoft.com/office/officeart/2005/8/layout/vList5"/>
    <dgm:cxn modelId="{044D2476-5287-4B11-8E1C-84FCAAEA7181}" type="presParOf" srcId="{34FB3127-5361-43EB-966E-86DF94BF247C}" destId="{E99FEE6E-E2DE-4B34-87D0-C410BBA35932}" srcOrd="0" destOrd="0" presId="urn:microsoft.com/office/officeart/2005/8/layout/vList5"/>
    <dgm:cxn modelId="{C611FC84-937E-48FA-88C8-F445A06B97A2}" type="presParOf" srcId="{34FB3127-5361-43EB-966E-86DF94BF247C}" destId="{5DDE2FA8-0122-44E9-8C40-141033DB351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6A0134-84B4-4E5E-AFCA-065E2103C2AA}" type="doc">
      <dgm:prSet loTypeId="urn:microsoft.com/office/officeart/2005/8/layout/hierarchy4" loCatId="hierarchy" qsTypeId="urn:microsoft.com/office/officeart/2005/8/quickstyle/simple5" qsCatId="simple" csTypeId="urn:microsoft.com/office/officeart/2005/8/colors/accent1_2" csCatId="accent1" phldr="1"/>
      <dgm:spPr/>
      <dgm:t>
        <a:bodyPr/>
        <a:lstStyle/>
        <a:p>
          <a:endParaRPr lang="hr-HR"/>
        </a:p>
      </dgm:t>
    </dgm:pt>
    <dgm:pt modelId="{72FC3B92-9691-4ABB-A37D-67284ECEF224}">
      <dgm:prSet phldrT="[Tekst]" custT="1"/>
      <dgm:spPr/>
      <dgm:t>
        <a:bodyPr/>
        <a:lstStyle/>
        <a:p>
          <a:r>
            <a:rPr lang="hr-HR" sz="1800" dirty="0"/>
            <a:t>NATJEČAJI</a:t>
          </a:r>
        </a:p>
      </dgm:t>
    </dgm:pt>
    <dgm:pt modelId="{4AFC71CB-F4AB-4A0C-96DB-144574267157}" type="parTrans" cxnId="{18854971-ECD6-45C2-888E-2ABFCD933B3D}">
      <dgm:prSet/>
      <dgm:spPr/>
      <dgm:t>
        <a:bodyPr/>
        <a:lstStyle/>
        <a:p>
          <a:endParaRPr lang="hr-HR"/>
        </a:p>
      </dgm:t>
    </dgm:pt>
    <dgm:pt modelId="{4D2CD002-F3D5-4A8A-A0CD-AAD8B0A48B1F}" type="sibTrans" cxnId="{18854971-ECD6-45C2-888E-2ABFCD933B3D}">
      <dgm:prSet/>
      <dgm:spPr/>
      <dgm:t>
        <a:bodyPr/>
        <a:lstStyle/>
        <a:p>
          <a:endParaRPr lang="hr-HR"/>
        </a:p>
      </dgm:t>
    </dgm:pt>
    <dgm:pt modelId="{1E330A5F-1BAC-4DC8-8CE2-F53A2119428E}">
      <dgm:prSet phldrT="[Tekst]" custT="1"/>
      <dgm:spPr>
        <a:solidFill>
          <a:schemeClr val="bg1">
            <a:lumMod val="85000"/>
          </a:schemeClr>
        </a:solidFill>
      </dgm:spPr>
      <dgm:t>
        <a:bodyPr/>
        <a:lstStyle/>
        <a:p>
          <a:pPr>
            <a:buFont typeface="Courier New" panose="02070309020205020404" pitchFamily="49" charset="0"/>
            <a:buChar char="o"/>
          </a:pPr>
          <a:r>
            <a:rPr lang="hr-HR" sz="16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E-impuls</a:t>
          </a:r>
          <a:endParaRPr lang="hr-HR" sz="1600" dirty="0">
            <a:solidFill>
              <a:sysClr val="windowText" lastClr="000000"/>
            </a:solidFill>
          </a:endParaRPr>
        </a:p>
      </dgm:t>
    </dgm:pt>
    <dgm:pt modelId="{F9E3B3AE-D0C3-429E-9F77-5F85CF91E758}" type="parTrans" cxnId="{3284FC8C-B13F-4E89-8EA4-D4323CAC6B1E}">
      <dgm:prSet/>
      <dgm:spPr/>
      <dgm:t>
        <a:bodyPr/>
        <a:lstStyle/>
        <a:p>
          <a:endParaRPr lang="hr-HR"/>
        </a:p>
      </dgm:t>
    </dgm:pt>
    <dgm:pt modelId="{60D2D7D5-3BA1-47A0-BC50-28AFBD5104B2}" type="sibTrans" cxnId="{3284FC8C-B13F-4E89-8EA4-D4323CAC6B1E}">
      <dgm:prSet/>
      <dgm:spPr/>
      <dgm:t>
        <a:bodyPr/>
        <a:lstStyle/>
        <a:p>
          <a:endParaRPr lang="hr-HR"/>
        </a:p>
      </dgm:t>
    </dgm:pt>
    <dgm:pt modelId="{917EEF9D-3D61-4DCE-93DB-46BC3AD7D42B}">
      <dgm:prSet custT="1"/>
      <dgm:spPr>
        <a:solidFill>
          <a:schemeClr val="bg1">
            <a:lumMod val="85000"/>
          </a:schemeClr>
        </a:solidFill>
      </dgm:spPr>
      <dgm:t>
        <a:bodyPr/>
        <a:lstStyle/>
        <a:p>
          <a:r>
            <a:rPr lang="hr-HR"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Konkurentnost turističkog gospodarstva</a:t>
          </a:r>
        </a:p>
      </dgm:t>
    </dgm:pt>
    <dgm:pt modelId="{570D89BA-80C0-4D43-B8B5-4F83F148E75E}" type="parTrans" cxnId="{142C3AB1-AC9A-43C6-A398-F25CA04F6D6E}">
      <dgm:prSet/>
      <dgm:spPr/>
      <dgm:t>
        <a:bodyPr/>
        <a:lstStyle/>
        <a:p>
          <a:endParaRPr lang="hr-HR"/>
        </a:p>
      </dgm:t>
    </dgm:pt>
    <dgm:pt modelId="{D251DD0C-CE9D-48E1-BF0A-A6804017A0E4}" type="sibTrans" cxnId="{142C3AB1-AC9A-43C6-A398-F25CA04F6D6E}">
      <dgm:prSet/>
      <dgm:spPr/>
      <dgm:t>
        <a:bodyPr/>
        <a:lstStyle/>
        <a:p>
          <a:endParaRPr lang="hr-HR"/>
        </a:p>
      </dgm:t>
    </dgm:pt>
    <dgm:pt modelId="{863BA34F-188E-4986-9E58-70116E7BDFF0}">
      <dgm:prSet custT="1"/>
      <dgm:spPr>
        <a:solidFill>
          <a:schemeClr val="bg1">
            <a:lumMod val="85000"/>
          </a:schemeClr>
        </a:solidFill>
      </dgm:spPr>
      <dgm:t>
        <a:bodyPr/>
        <a:lstStyle/>
        <a:p>
          <a:r>
            <a:rPr lang="hr-HR"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Kompetentnost i razvoj MSP</a:t>
          </a:r>
        </a:p>
      </dgm:t>
    </dgm:pt>
    <dgm:pt modelId="{7AAF993E-104F-4593-A626-575469925117}" type="parTrans" cxnId="{66D9F2FE-F39D-4854-B91E-30E90D1710F5}">
      <dgm:prSet/>
      <dgm:spPr/>
      <dgm:t>
        <a:bodyPr/>
        <a:lstStyle/>
        <a:p>
          <a:endParaRPr lang="hr-HR"/>
        </a:p>
      </dgm:t>
    </dgm:pt>
    <dgm:pt modelId="{C381EE85-5FBF-449F-9B47-28E26C5FF95C}" type="sibTrans" cxnId="{66D9F2FE-F39D-4854-B91E-30E90D1710F5}">
      <dgm:prSet/>
      <dgm:spPr/>
      <dgm:t>
        <a:bodyPr/>
        <a:lstStyle/>
        <a:p>
          <a:endParaRPr lang="hr-HR"/>
        </a:p>
      </dgm:t>
    </dgm:pt>
    <dgm:pt modelId="{BD47E03F-7031-4048-9D2E-8C3B43C802B1}">
      <dgm:prSet custT="1"/>
      <dgm:spPr>
        <a:solidFill>
          <a:schemeClr val="bg1">
            <a:lumMod val="85000"/>
          </a:schemeClr>
        </a:solidFill>
      </dgm:spPr>
      <dgm:t>
        <a:bodyPr/>
        <a:lstStyle/>
        <a:p>
          <a:r>
            <a:rPr lang="hr-HR"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Izgradnja i opremanje proizvodnih kapaciteta MSP</a:t>
          </a:r>
        </a:p>
      </dgm:t>
    </dgm:pt>
    <dgm:pt modelId="{DAAABD8C-CF6A-44F0-8CF2-CF7853756EDA}" type="parTrans" cxnId="{1F2FAD5D-D45B-402D-AC03-8A3906B7364E}">
      <dgm:prSet/>
      <dgm:spPr/>
      <dgm:t>
        <a:bodyPr/>
        <a:lstStyle/>
        <a:p>
          <a:endParaRPr lang="hr-HR"/>
        </a:p>
      </dgm:t>
    </dgm:pt>
    <dgm:pt modelId="{1CF75DEC-EC25-46B8-93F6-269765BA84AA}" type="sibTrans" cxnId="{1F2FAD5D-D45B-402D-AC03-8A3906B7364E}">
      <dgm:prSet/>
      <dgm:spPr/>
      <dgm:t>
        <a:bodyPr/>
        <a:lstStyle/>
        <a:p>
          <a:endParaRPr lang="hr-HR"/>
        </a:p>
      </dgm:t>
    </dgm:pt>
    <dgm:pt modelId="{900825BB-649B-471B-BA89-D16AFCF70ADD}">
      <dgm:prSet custT="1"/>
      <dgm:spPr>
        <a:solidFill>
          <a:schemeClr val="bg1">
            <a:lumMod val="85000"/>
          </a:schemeClr>
        </a:solidFill>
      </dgm:spPr>
      <dgm:t>
        <a:bodyPr/>
        <a:lstStyle/>
        <a:p>
          <a: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7.2.1 Ulaganja u građenje javnih sustava za vodoopskrbu, odvodnju i pročišćavanje otpadnih voda</a:t>
          </a:r>
        </a:p>
      </dgm:t>
    </dgm:pt>
    <dgm:pt modelId="{7845B882-4EFD-43FA-A902-C212D3DCC56A}" type="parTrans" cxnId="{05B6BE9F-0832-4BCB-93B6-69028649B487}">
      <dgm:prSet/>
      <dgm:spPr/>
      <dgm:t>
        <a:bodyPr/>
        <a:lstStyle/>
        <a:p>
          <a:endParaRPr lang="hr-HR"/>
        </a:p>
      </dgm:t>
    </dgm:pt>
    <dgm:pt modelId="{970D949B-73DF-48BE-B5E5-606151F1B5E9}" type="sibTrans" cxnId="{05B6BE9F-0832-4BCB-93B6-69028649B487}">
      <dgm:prSet/>
      <dgm:spPr/>
      <dgm:t>
        <a:bodyPr/>
        <a:lstStyle/>
        <a:p>
          <a:endParaRPr lang="hr-HR"/>
        </a:p>
      </dgm:t>
    </dgm:pt>
    <dgm:pt modelId="{917945F8-4E3E-470D-91C7-DD8137618B9C}">
      <dgm:prSet custT="1"/>
      <dgm:spPr>
        <a:solidFill>
          <a:schemeClr val="bg1">
            <a:lumMod val="85000"/>
          </a:schemeClr>
        </a:solidFill>
      </dgm:spPr>
      <dgm:t>
        <a:bodyPr/>
        <a:lstStyle/>
        <a:p>
          <a: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Poboljšanje konkurentnosti i učinkovitosti MSP-a kroz informacijske i komunikacijske tehnologije (IKT) – 2</a:t>
          </a:r>
        </a:p>
      </dgm:t>
    </dgm:pt>
    <dgm:pt modelId="{C3D724E1-F1E9-42D2-A72C-B97BF1D5AF1D}" type="parTrans" cxnId="{17B7311C-E896-4D26-817F-2554FEE62720}">
      <dgm:prSet/>
      <dgm:spPr/>
      <dgm:t>
        <a:bodyPr/>
        <a:lstStyle/>
        <a:p>
          <a:endParaRPr lang="hr-HR"/>
        </a:p>
      </dgm:t>
    </dgm:pt>
    <dgm:pt modelId="{DC2295E3-97BB-4232-BEF0-D37485C9CB51}" type="sibTrans" cxnId="{17B7311C-E896-4D26-817F-2554FEE62720}">
      <dgm:prSet/>
      <dgm:spPr/>
      <dgm:t>
        <a:bodyPr/>
        <a:lstStyle/>
        <a:p>
          <a:endParaRPr lang="hr-HR"/>
        </a:p>
      </dgm:t>
    </dgm:pt>
    <dgm:pt modelId="{372691B6-E7E1-4FBD-9C9D-C4344C5FA9BA}">
      <dgm:prSet custT="1"/>
      <dgm:spPr>
        <a:solidFill>
          <a:schemeClr val="bg1">
            <a:lumMod val="85000"/>
          </a:schemeClr>
        </a:solidFill>
      </dgm:spPr>
      <dgm:t>
        <a:bodyPr/>
        <a:lstStyle/>
        <a:p>
          <a:r>
            <a:rPr lang="hr-HR"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Naukovanje za obrtnička zanimanja</a:t>
          </a:r>
        </a:p>
      </dgm:t>
    </dgm:pt>
    <dgm:pt modelId="{2C56633A-C91F-4FA4-AFCC-42493E10F9AC}" type="parTrans" cxnId="{9B7176E2-EBC4-4FF6-9B41-DD82A4DB25E1}">
      <dgm:prSet/>
      <dgm:spPr/>
      <dgm:t>
        <a:bodyPr/>
        <a:lstStyle/>
        <a:p>
          <a:endParaRPr lang="hr-HR"/>
        </a:p>
      </dgm:t>
    </dgm:pt>
    <dgm:pt modelId="{C225297F-645E-4A3A-B18A-7B9B9C947353}" type="sibTrans" cxnId="{9B7176E2-EBC4-4FF6-9B41-DD82A4DB25E1}">
      <dgm:prSet/>
      <dgm:spPr/>
      <dgm:t>
        <a:bodyPr/>
        <a:lstStyle/>
        <a:p>
          <a:endParaRPr lang="hr-HR"/>
        </a:p>
      </dgm:t>
    </dgm:pt>
    <dgm:pt modelId="{461FC5DA-6EF3-4A26-AA3E-EEBDADE6A08B}">
      <dgm:prSet custT="1"/>
      <dgm:spPr>
        <a:solidFill>
          <a:schemeClr val="bg1">
            <a:lumMod val="85000"/>
          </a:schemeClr>
        </a:solidFill>
      </dgm:spPr>
      <dgm:t>
        <a:bodyPr/>
        <a:lstStyle/>
        <a:p>
          <a:r>
            <a:rPr lang="hr-HR" sz="14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Nabava komunalnih vozila za odvojeno prikupljanje otpada</a:t>
          </a:r>
        </a:p>
      </dgm:t>
    </dgm:pt>
    <dgm:pt modelId="{EEDC627F-D6BB-43B9-A367-779EFE0CC7FF}" type="parTrans" cxnId="{B3AC732A-9AF4-4493-B6C7-E868F8233DB5}">
      <dgm:prSet/>
      <dgm:spPr/>
      <dgm:t>
        <a:bodyPr/>
        <a:lstStyle/>
        <a:p>
          <a:endParaRPr lang="hr-HR"/>
        </a:p>
      </dgm:t>
    </dgm:pt>
    <dgm:pt modelId="{D7836FD7-48BF-49F1-AC15-6D27AFBDA28E}" type="sibTrans" cxnId="{B3AC732A-9AF4-4493-B6C7-E868F8233DB5}">
      <dgm:prSet/>
      <dgm:spPr/>
      <dgm:t>
        <a:bodyPr/>
        <a:lstStyle/>
        <a:p>
          <a:endParaRPr lang="hr-HR"/>
        </a:p>
      </dgm:t>
    </dgm:pt>
    <dgm:pt modelId="{B4E600A8-2BD2-43BF-B8BA-127CD3177263}">
      <dgm:prSet custT="1"/>
      <dgm:spPr>
        <a:solidFill>
          <a:schemeClr val="bg1">
            <a:lumMod val="85000"/>
          </a:schemeClr>
        </a:solidFill>
      </dgm:spPr>
      <dgm:t>
        <a:bodyPr/>
        <a:lstStyle/>
        <a:p>
          <a: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Uspostava postrojenja za obradu/recikliranje građevnog i/ili krupnog</a:t>
          </a:r>
          <a:b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br>
          <a: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(glomaznog) komunalnog otpada</a:t>
          </a:r>
        </a:p>
      </dgm:t>
    </dgm:pt>
    <dgm:pt modelId="{3C7D86B0-773B-45C3-BA16-5D95A17BC0C3}" type="parTrans" cxnId="{67F0533F-6FE4-4214-A6DC-ABB026CB654B}">
      <dgm:prSet/>
      <dgm:spPr/>
      <dgm:t>
        <a:bodyPr/>
        <a:lstStyle/>
        <a:p>
          <a:endParaRPr lang="hr-HR"/>
        </a:p>
      </dgm:t>
    </dgm:pt>
    <dgm:pt modelId="{C50EFF94-10A4-4CF9-BE31-FDD206A4C124}" type="sibTrans" cxnId="{67F0533F-6FE4-4214-A6DC-ABB026CB654B}">
      <dgm:prSet/>
      <dgm:spPr/>
      <dgm:t>
        <a:bodyPr/>
        <a:lstStyle/>
        <a:p>
          <a:endParaRPr lang="hr-HR"/>
        </a:p>
      </dgm:t>
    </dgm:pt>
    <dgm:pt modelId="{E85AF519-8821-47B4-80D3-9081E5AC1DF5}">
      <dgm:prSet custT="1"/>
      <dgm:spPr>
        <a:solidFill>
          <a:schemeClr val="bg1">
            <a:lumMod val="85000"/>
          </a:schemeClr>
        </a:solidFill>
      </dgm:spPr>
      <dgm:t>
        <a:bodyPr/>
        <a:lstStyle/>
        <a:p>
          <a:r>
            <a:rPr lang="hr-HR" sz="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Povećanje energetske učinkovitosti i korištenja obnovljivih izvora energije u proizvodnim industrijama</a:t>
          </a:r>
        </a:p>
      </dgm:t>
    </dgm:pt>
    <dgm:pt modelId="{1C012DBC-5CA5-4886-88CC-E6330372DDAA}" type="parTrans" cxnId="{5F3B229D-DA93-4649-AF3B-4EC6781868C1}">
      <dgm:prSet/>
      <dgm:spPr/>
      <dgm:t>
        <a:bodyPr/>
        <a:lstStyle/>
        <a:p>
          <a:endParaRPr lang="hr-HR"/>
        </a:p>
      </dgm:t>
    </dgm:pt>
    <dgm:pt modelId="{E961FD8C-93AD-4454-BC66-31F5EA01D87F}" type="sibTrans" cxnId="{5F3B229D-DA93-4649-AF3B-4EC6781868C1}">
      <dgm:prSet/>
      <dgm:spPr/>
      <dgm:t>
        <a:bodyPr/>
        <a:lstStyle/>
        <a:p>
          <a:endParaRPr lang="hr-HR"/>
        </a:p>
      </dgm:t>
    </dgm:pt>
    <dgm:pt modelId="{FBC6060C-CD18-4538-96BA-0ECBAC7B27FC}" type="pres">
      <dgm:prSet presAssocID="{236A0134-84B4-4E5E-AFCA-065E2103C2AA}" presName="Name0" presStyleCnt="0">
        <dgm:presLayoutVars>
          <dgm:chPref val="1"/>
          <dgm:dir/>
          <dgm:animOne val="branch"/>
          <dgm:animLvl val="lvl"/>
          <dgm:resizeHandles/>
        </dgm:presLayoutVars>
      </dgm:prSet>
      <dgm:spPr/>
    </dgm:pt>
    <dgm:pt modelId="{567B468F-BAD3-4956-8C93-D5A2C25CA798}" type="pres">
      <dgm:prSet presAssocID="{72FC3B92-9691-4ABB-A37D-67284ECEF224}" presName="vertOne" presStyleCnt="0"/>
      <dgm:spPr/>
    </dgm:pt>
    <dgm:pt modelId="{596DE7C1-90F9-41A1-9C20-B6504C7061F0}" type="pres">
      <dgm:prSet presAssocID="{72FC3B92-9691-4ABB-A37D-67284ECEF224}" presName="txOne" presStyleLbl="node0" presStyleIdx="0" presStyleCnt="1" custScaleY="53108" custLinFactNeighborX="-40" custLinFactNeighborY="40151">
        <dgm:presLayoutVars>
          <dgm:chPref val="3"/>
        </dgm:presLayoutVars>
      </dgm:prSet>
      <dgm:spPr>
        <a:prstGeom prst="rect">
          <a:avLst/>
        </a:prstGeom>
      </dgm:spPr>
    </dgm:pt>
    <dgm:pt modelId="{58D4A98C-901F-481A-92D9-437EF489E279}" type="pres">
      <dgm:prSet presAssocID="{72FC3B92-9691-4ABB-A37D-67284ECEF224}" presName="parTransOne" presStyleCnt="0"/>
      <dgm:spPr/>
    </dgm:pt>
    <dgm:pt modelId="{B24BA89F-E507-4AC4-B352-1E188B3AA812}" type="pres">
      <dgm:prSet presAssocID="{72FC3B92-9691-4ABB-A37D-67284ECEF224}" presName="horzOne" presStyleCnt="0"/>
      <dgm:spPr/>
    </dgm:pt>
    <dgm:pt modelId="{133F5191-818E-402C-BE4A-986840C0EED2}" type="pres">
      <dgm:prSet presAssocID="{1E330A5F-1BAC-4DC8-8CE2-F53A2119428E}" presName="vertTwo" presStyleCnt="0"/>
      <dgm:spPr/>
    </dgm:pt>
    <dgm:pt modelId="{F0A0A444-47EB-49DD-AD83-8AB4A3CC59A8}" type="pres">
      <dgm:prSet presAssocID="{1E330A5F-1BAC-4DC8-8CE2-F53A2119428E}" presName="txTwo" presStyleLbl="node2" presStyleIdx="0" presStyleCnt="5" custLinFactNeighborX="-214" custLinFactNeighborY="16374">
        <dgm:presLayoutVars>
          <dgm:chPref val="3"/>
        </dgm:presLayoutVars>
      </dgm:prSet>
      <dgm:spPr>
        <a:prstGeom prst="rect">
          <a:avLst/>
        </a:prstGeom>
      </dgm:spPr>
    </dgm:pt>
    <dgm:pt modelId="{D39DD56C-19E6-4BD5-B30C-1115C7CE4111}" type="pres">
      <dgm:prSet presAssocID="{1E330A5F-1BAC-4DC8-8CE2-F53A2119428E}" presName="parTransTwo" presStyleCnt="0"/>
      <dgm:spPr/>
    </dgm:pt>
    <dgm:pt modelId="{83CB4F4F-CFFD-4A32-B732-DC5E94D8A1E8}" type="pres">
      <dgm:prSet presAssocID="{1E330A5F-1BAC-4DC8-8CE2-F53A2119428E}" presName="horzTwo" presStyleCnt="0"/>
      <dgm:spPr/>
    </dgm:pt>
    <dgm:pt modelId="{84578D1F-A765-4A1D-8163-95E9E0738CFA}" type="pres">
      <dgm:prSet presAssocID="{917EEF9D-3D61-4DCE-93DB-46BC3AD7D42B}" presName="vertThree" presStyleCnt="0"/>
      <dgm:spPr/>
    </dgm:pt>
    <dgm:pt modelId="{E1984BD9-CFF4-4F26-9372-CA65C68E9AEF}" type="pres">
      <dgm:prSet presAssocID="{917EEF9D-3D61-4DCE-93DB-46BC3AD7D42B}" presName="txThree" presStyleLbl="node3" presStyleIdx="0" presStyleCnt="5">
        <dgm:presLayoutVars>
          <dgm:chPref val="3"/>
        </dgm:presLayoutVars>
      </dgm:prSet>
      <dgm:spPr>
        <a:prstGeom prst="rect">
          <a:avLst/>
        </a:prstGeom>
      </dgm:spPr>
    </dgm:pt>
    <dgm:pt modelId="{52FE4767-4A38-46B2-BB06-6C13E0998527}" type="pres">
      <dgm:prSet presAssocID="{917EEF9D-3D61-4DCE-93DB-46BC3AD7D42B}" presName="horzThree" presStyleCnt="0"/>
      <dgm:spPr/>
    </dgm:pt>
    <dgm:pt modelId="{11652BFB-ABAE-49C8-A3A0-92D6B172F868}" type="pres">
      <dgm:prSet presAssocID="{60D2D7D5-3BA1-47A0-BC50-28AFBD5104B2}" presName="sibSpaceTwo" presStyleCnt="0"/>
      <dgm:spPr/>
    </dgm:pt>
    <dgm:pt modelId="{4BEF5C49-4246-4668-96B2-40D963B66FA9}" type="pres">
      <dgm:prSet presAssocID="{863BA34F-188E-4986-9E58-70116E7BDFF0}" presName="vertTwo" presStyleCnt="0"/>
      <dgm:spPr/>
    </dgm:pt>
    <dgm:pt modelId="{2CABE57D-19ED-41B3-B700-7ABCB72E2D1F}" type="pres">
      <dgm:prSet presAssocID="{863BA34F-188E-4986-9E58-70116E7BDFF0}" presName="txTwo" presStyleLbl="node2" presStyleIdx="1" presStyleCnt="5" custLinFactNeighborX="-214" custLinFactNeighborY="16374">
        <dgm:presLayoutVars>
          <dgm:chPref val="3"/>
        </dgm:presLayoutVars>
      </dgm:prSet>
      <dgm:spPr>
        <a:prstGeom prst="rect">
          <a:avLst/>
        </a:prstGeom>
      </dgm:spPr>
    </dgm:pt>
    <dgm:pt modelId="{51F52E53-6773-4283-91D0-B0AD24FE0EE2}" type="pres">
      <dgm:prSet presAssocID="{863BA34F-188E-4986-9E58-70116E7BDFF0}" presName="parTransTwo" presStyleCnt="0"/>
      <dgm:spPr/>
    </dgm:pt>
    <dgm:pt modelId="{BE5CAB7D-ED8B-4045-8DE8-0A661043C1AA}" type="pres">
      <dgm:prSet presAssocID="{863BA34F-188E-4986-9E58-70116E7BDFF0}" presName="horzTwo" presStyleCnt="0"/>
      <dgm:spPr/>
    </dgm:pt>
    <dgm:pt modelId="{9807F25D-61CD-427C-A7F6-23B9B74481F1}" type="pres">
      <dgm:prSet presAssocID="{BD47E03F-7031-4048-9D2E-8C3B43C802B1}" presName="vertThree" presStyleCnt="0"/>
      <dgm:spPr/>
    </dgm:pt>
    <dgm:pt modelId="{4EEE782B-898A-4791-865B-EB6E4812EB77}" type="pres">
      <dgm:prSet presAssocID="{BD47E03F-7031-4048-9D2E-8C3B43C802B1}" presName="txThree" presStyleLbl="node3" presStyleIdx="1" presStyleCnt="5">
        <dgm:presLayoutVars>
          <dgm:chPref val="3"/>
        </dgm:presLayoutVars>
      </dgm:prSet>
      <dgm:spPr>
        <a:prstGeom prst="rect">
          <a:avLst/>
        </a:prstGeom>
      </dgm:spPr>
    </dgm:pt>
    <dgm:pt modelId="{A339E857-3455-4C3B-91F9-ABD62FB3C968}" type="pres">
      <dgm:prSet presAssocID="{BD47E03F-7031-4048-9D2E-8C3B43C802B1}" presName="horzThree" presStyleCnt="0"/>
      <dgm:spPr/>
    </dgm:pt>
    <dgm:pt modelId="{6207F0D2-6142-435F-82E3-276DA51C3B0A}" type="pres">
      <dgm:prSet presAssocID="{C381EE85-5FBF-449F-9B47-28E26C5FF95C}" presName="sibSpaceTwo" presStyleCnt="0"/>
      <dgm:spPr/>
    </dgm:pt>
    <dgm:pt modelId="{F49B7E89-1B4E-424F-9EFB-11A5F7EB8C64}" type="pres">
      <dgm:prSet presAssocID="{900825BB-649B-471B-BA89-D16AFCF70ADD}" presName="vertTwo" presStyleCnt="0"/>
      <dgm:spPr/>
    </dgm:pt>
    <dgm:pt modelId="{56242960-FAB2-41C8-B9FE-4BA71541D355}" type="pres">
      <dgm:prSet presAssocID="{900825BB-649B-471B-BA89-D16AFCF70ADD}" presName="txTwo" presStyleLbl="node2" presStyleIdx="2" presStyleCnt="5" custLinFactNeighborX="-214" custLinFactNeighborY="16374">
        <dgm:presLayoutVars>
          <dgm:chPref val="3"/>
        </dgm:presLayoutVars>
      </dgm:prSet>
      <dgm:spPr>
        <a:prstGeom prst="rect">
          <a:avLst/>
        </a:prstGeom>
      </dgm:spPr>
    </dgm:pt>
    <dgm:pt modelId="{38B658D0-811F-4AA9-A963-EE0D31028D02}" type="pres">
      <dgm:prSet presAssocID="{900825BB-649B-471B-BA89-D16AFCF70ADD}" presName="parTransTwo" presStyleCnt="0"/>
      <dgm:spPr/>
    </dgm:pt>
    <dgm:pt modelId="{68830723-5F75-4A6B-8B28-640BD1352F0C}" type="pres">
      <dgm:prSet presAssocID="{900825BB-649B-471B-BA89-D16AFCF70ADD}" presName="horzTwo" presStyleCnt="0"/>
      <dgm:spPr/>
    </dgm:pt>
    <dgm:pt modelId="{870243E4-AB56-4A99-8DD7-B92CE98CC493}" type="pres">
      <dgm:prSet presAssocID="{917945F8-4E3E-470D-91C7-DD8137618B9C}" presName="vertThree" presStyleCnt="0"/>
      <dgm:spPr/>
    </dgm:pt>
    <dgm:pt modelId="{36610B1E-CCD8-4A15-AA3C-872784EBDEA9}" type="pres">
      <dgm:prSet presAssocID="{917945F8-4E3E-470D-91C7-DD8137618B9C}" presName="txThree" presStyleLbl="node3" presStyleIdx="2" presStyleCnt="5">
        <dgm:presLayoutVars>
          <dgm:chPref val="3"/>
        </dgm:presLayoutVars>
      </dgm:prSet>
      <dgm:spPr>
        <a:prstGeom prst="rect">
          <a:avLst/>
        </a:prstGeom>
      </dgm:spPr>
    </dgm:pt>
    <dgm:pt modelId="{18D2DF89-0812-4E69-ABFB-C066BED610B8}" type="pres">
      <dgm:prSet presAssocID="{917945F8-4E3E-470D-91C7-DD8137618B9C}" presName="horzThree" presStyleCnt="0"/>
      <dgm:spPr/>
    </dgm:pt>
    <dgm:pt modelId="{F44EF8E9-93BB-45D4-BFF1-8B00B9B684D1}" type="pres">
      <dgm:prSet presAssocID="{970D949B-73DF-48BE-B5E5-606151F1B5E9}" presName="sibSpaceTwo" presStyleCnt="0"/>
      <dgm:spPr/>
    </dgm:pt>
    <dgm:pt modelId="{A50D889C-0277-49C8-B1C0-98DFF384E5F0}" type="pres">
      <dgm:prSet presAssocID="{372691B6-E7E1-4FBD-9C9D-C4344C5FA9BA}" presName="vertTwo" presStyleCnt="0"/>
      <dgm:spPr/>
    </dgm:pt>
    <dgm:pt modelId="{D8234F3C-71CE-43B9-9DF9-91D415F96DDE}" type="pres">
      <dgm:prSet presAssocID="{372691B6-E7E1-4FBD-9C9D-C4344C5FA9BA}" presName="txTwo" presStyleLbl="node2" presStyleIdx="3" presStyleCnt="5" custLinFactNeighborX="-214" custLinFactNeighborY="16374">
        <dgm:presLayoutVars>
          <dgm:chPref val="3"/>
        </dgm:presLayoutVars>
      </dgm:prSet>
      <dgm:spPr>
        <a:prstGeom prst="rect">
          <a:avLst/>
        </a:prstGeom>
      </dgm:spPr>
    </dgm:pt>
    <dgm:pt modelId="{02A108EF-092C-46E8-A7CB-6DB94BE4A68A}" type="pres">
      <dgm:prSet presAssocID="{372691B6-E7E1-4FBD-9C9D-C4344C5FA9BA}" presName="parTransTwo" presStyleCnt="0"/>
      <dgm:spPr/>
    </dgm:pt>
    <dgm:pt modelId="{6C652DF3-85BB-406D-A1C3-E4CD95702626}" type="pres">
      <dgm:prSet presAssocID="{372691B6-E7E1-4FBD-9C9D-C4344C5FA9BA}" presName="horzTwo" presStyleCnt="0"/>
      <dgm:spPr/>
    </dgm:pt>
    <dgm:pt modelId="{2AF552DB-C8ED-4A1F-A481-F201BFD2B5B8}" type="pres">
      <dgm:prSet presAssocID="{461FC5DA-6EF3-4A26-AA3E-EEBDADE6A08B}" presName="vertThree" presStyleCnt="0"/>
      <dgm:spPr/>
    </dgm:pt>
    <dgm:pt modelId="{A2B8F7F0-756F-420E-A9E5-FFBDBA7FB774}" type="pres">
      <dgm:prSet presAssocID="{461FC5DA-6EF3-4A26-AA3E-EEBDADE6A08B}" presName="txThree" presStyleLbl="node3" presStyleIdx="3" presStyleCnt="5" custLinFactNeighborX="-214" custLinFactNeighborY="3789">
        <dgm:presLayoutVars>
          <dgm:chPref val="3"/>
        </dgm:presLayoutVars>
      </dgm:prSet>
      <dgm:spPr>
        <a:prstGeom prst="rect">
          <a:avLst/>
        </a:prstGeom>
      </dgm:spPr>
    </dgm:pt>
    <dgm:pt modelId="{28DDC4E2-22ED-4348-8B7A-065049CFC34F}" type="pres">
      <dgm:prSet presAssocID="{461FC5DA-6EF3-4A26-AA3E-EEBDADE6A08B}" presName="horzThree" presStyleCnt="0"/>
      <dgm:spPr/>
    </dgm:pt>
    <dgm:pt modelId="{0EE82B73-19C2-4F87-A530-E28219CD2900}" type="pres">
      <dgm:prSet presAssocID="{C225297F-645E-4A3A-B18A-7B9B9C947353}" presName="sibSpaceTwo" presStyleCnt="0"/>
      <dgm:spPr/>
    </dgm:pt>
    <dgm:pt modelId="{9471E5D9-BE77-40FA-B36E-16EE421AF55B}" type="pres">
      <dgm:prSet presAssocID="{B4E600A8-2BD2-43BF-B8BA-127CD3177263}" presName="vertTwo" presStyleCnt="0"/>
      <dgm:spPr/>
    </dgm:pt>
    <dgm:pt modelId="{6BCC76B8-C1B3-4D07-8B09-CC7A29CFADB6}" type="pres">
      <dgm:prSet presAssocID="{B4E600A8-2BD2-43BF-B8BA-127CD3177263}" presName="txTwo" presStyleLbl="node2" presStyleIdx="4" presStyleCnt="5" custLinFactNeighborX="-214" custLinFactNeighborY="16374">
        <dgm:presLayoutVars>
          <dgm:chPref val="3"/>
        </dgm:presLayoutVars>
      </dgm:prSet>
      <dgm:spPr>
        <a:prstGeom prst="rect">
          <a:avLst/>
        </a:prstGeom>
      </dgm:spPr>
    </dgm:pt>
    <dgm:pt modelId="{356B5EF4-DCE7-4434-BE86-72AC8CD84C4C}" type="pres">
      <dgm:prSet presAssocID="{B4E600A8-2BD2-43BF-B8BA-127CD3177263}" presName="parTransTwo" presStyleCnt="0"/>
      <dgm:spPr/>
    </dgm:pt>
    <dgm:pt modelId="{E3C51715-2D8C-4BC4-8571-1E21946705A5}" type="pres">
      <dgm:prSet presAssocID="{B4E600A8-2BD2-43BF-B8BA-127CD3177263}" presName="horzTwo" presStyleCnt="0"/>
      <dgm:spPr/>
    </dgm:pt>
    <dgm:pt modelId="{4751FD7E-08E6-4A87-9891-5F4BA4EAD10D}" type="pres">
      <dgm:prSet presAssocID="{E85AF519-8821-47B4-80D3-9081E5AC1DF5}" presName="vertThree" presStyleCnt="0"/>
      <dgm:spPr/>
    </dgm:pt>
    <dgm:pt modelId="{CE788953-89A5-4683-88B8-035A0D19A8B4}" type="pres">
      <dgm:prSet presAssocID="{E85AF519-8821-47B4-80D3-9081E5AC1DF5}" presName="txThree" presStyleLbl="node3" presStyleIdx="4" presStyleCnt="5" custLinFactNeighborX="-214" custLinFactNeighborY="3789">
        <dgm:presLayoutVars>
          <dgm:chPref val="3"/>
        </dgm:presLayoutVars>
      </dgm:prSet>
      <dgm:spPr>
        <a:prstGeom prst="rect">
          <a:avLst/>
        </a:prstGeom>
      </dgm:spPr>
    </dgm:pt>
    <dgm:pt modelId="{57F0F765-B244-40EE-94CA-A49903033F48}" type="pres">
      <dgm:prSet presAssocID="{E85AF519-8821-47B4-80D3-9081E5AC1DF5}" presName="horzThree" presStyleCnt="0"/>
      <dgm:spPr/>
    </dgm:pt>
  </dgm:ptLst>
  <dgm:cxnLst>
    <dgm:cxn modelId="{17B7311C-E896-4D26-817F-2554FEE62720}" srcId="{900825BB-649B-471B-BA89-D16AFCF70ADD}" destId="{917945F8-4E3E-470D-91C7-DD8137618B9C}" srcOrd="0" destOrd="0" parTransId="{C3D724E1-F1E9-42D2-A72C-B97BF1D5AF1D}" sibTransId="{DC2295E3-97BB-4232-BEF0-D37485C9CB51}"/>
    <dgm:cxn modelId="{B3E47C23-2C02-479F-A026-A332264B3AE4}" type="presOf" srcId="{372691B6-E7E1-4FBD-9C9D-C4344C5FA9BA}" destId="{D8234F3C-71CE-43B9-9DF9-91D415F96DDE}" srcOrd="0" destOrd="0" presId="urn:microsoft.com/office/officeart/2005/8/layout/hierarchy4"/>
    <dgm:cxn modelId="{B3AC732A-9AF4-4493-B6C7-E868F8233DB5}" srcId="{372691B6-E7E1-4FBD-9C9D-C4344C5FA9BA}" destId="{461FC5DA-6EF3-4A26-AA3E-EEBDADE6A08B}" srcOrd="0" destOrd="0" parTransId="{EEDC627F-D6BB-43B9-A367-779EFE0CC7FF}" sibTransId="{D7836FD7-48BF-49F1-AC15-6D27AFBDA28E}"/>
    <dgm:cxn modelId="{AEBAB733-7E47-4AB8-AD0D-258FF5534664}" type="presOf" srcId="{1E330A5F-1BAC-4DC8-8CE2-F53A2119428E}" destId="{F0A0A444-47EB-49DD-AD83-8AB4A3CC59A8}" srcOrd="0" destOrd="0" presId="urn:microsoft.com/office/officeart/2005/8/layout/hierarchy4"/>
    <dgm:cxn modelId="{8ABE1B3C-1004-47AD-A664-437273F71F97}" type="presOf" srcId="{461FC5DA-6EF3-4A26-AA3E-EEBDADE6A08B}" destId="{A2B8F7F0-756F-420E-A9E5-FFBDBA7FB774}" srcOrd="0" destOrd="0" presId="urn:microsoft.com/office/officeart/2005/8/layout/hierarchy4"/>
    <dgm:cxn modelId="{67F0533F-6FE4-4214-A6DC-ABB026CB654B}" srcId="{72FC3B92-9691-4ABB-A37D-67284ECEF224}" destId="{B4E600A8-2BD2-43BF-B8BA-127CD3177263}" srcOrd="4" destOrd="0" parTransId="{3C7D86B0-773B-45C3-BA16-5D95A17BC0C3}" sibTransId="{C50EFF94-10A4-4CF9-BE31-FDD206A4C124}"/>
    <dgm:cxn modelId="{1F2FAD5D-D45B-402D-AC03-8A3906B7364E}" srcId="{863BA34F-188E-4986-9E58-70116E7BDFF0}" destId="{BD47E03F-7031-4048-9D2E-8C3B43C802B1}" srcOrd="0" destOrd="0" parTransId="{DAAABD8C-CF6A-44F0-8CF2-CF7853756EDA}" sibTransId="{1CF75DEC-EC25-46B8-93F6-269765BA84AA}"/>
    <dgm:cxn modelId="{18854971-ECD6-45C2-888E-2ABFCD933B3D}" srcId="{236A0134-84B4-4E5E-AFCA-065E2103C2AA}" destId="{72FC3B92-9691-4ABB-A37D-67284ECEF224}" srcOrd="0" destOrd="0" parTransId="{4AFC71CB-F4AB-4A0C-96DB-144574267157}" sibTransId="{4D2CD002-F3D5-4A8A-A0CD-AAD8B0A48B1F}"/>
    <dgm:cxn modelId="{29A17751-0B9B-493C-BBFB-738C336488B8}" type="presOf" srcId="{B4E600A8-2BD2-43BF-B8BA-127CD3177263}" destId="{6BCC76B8-C1B3-4D07-8B09-CC7A29CFADB6}" srcOrd="0" destOrd="0" presId="urn:microsoft.com/office/officeart/2005/8/layout/hierarchy4"/>
    <dgm:cxn modelId="{CDE38F87-4115-4E2F-B4B1-10A4A6193CB9}" type="presOf" srcId="{236A0134-84B4-4E5E-AFCA-065E2103C2AA}" destId="{FBC6060C-CD18-4538-96BA-0ECBAC7B27FC}" srcOrd="0" destOrd="0" presId="urn:microsoft.com/office/officeart/2005/8/layout/hierarchy4"/>
    <dgm:cxn modelId="{3284FC8C-B13F-4E89-8EA4-D4323CAC6B1E}" srcId="{72FC3B92-9691-4ABB-A37D-67284ECEF224}" destId="{1E330A5F-1BAC-4DC8-8CE2-F53A2119428E}" srcOrd="0" destOrd="0" parTransId="{F9E3B3AE-D0C3-429E-9F77-5F85CF91E758}" sibTransId="{60D2D7D5-3BA1-47A0-BC50-28AFBD5104B2}"/>
    <dgm:cxn modelId="{5F3B229D-DA93-4649-AF3B-4EC6781868C1}" srcId="{B4E600A8-2BD2-43BF-B8BA-127CD3177263}" destId="{E85AF519-8821-47B4-80D3-9081E5AC1DF5}" srcOrd="0" destOrd="0" parTransId="{1C012DBC-5CA5-4886-88CC-E6330372DDAA}" sibTransId="{E961FD8C-93AD-4454-BC66-31F5EA01D87F}"/>
    <dgm:cxn modelId="{05B6BE9F-0832-4BCB-93B6-69028649B487}" srcId="{72FC3B92-9691-4ABB-A37D-67284ECEF224}" destId="{900825BB-649B-471B-BA89-D16AFCF70ADD}" srcOrd="2" destOrd="0" parTransId="{7845B882-4EFD-43FA-A902-C212D3DCC56A}" sibTransId="{970D949B-73DF-48BE-B5E5-606151F1B5E9}"/>
    <dgm:cxn modelId="{142C3AB1-AC9A-43C6-A398-F25CA04F6D6E}" srcId="{1E330A5F-1BAC-4DC8-8CE2-F53A2119428E}" destId="{917EEF9D-3D61-4DCE-93DB-46BC3AD7D42B}" srcOrd="0" destOrd="0" parTransId="{570D89BA-80C0-4D43-B8B5-4F83F148E75E}" sibTransId="{D251DD0C-CE9D-48E1-BF0A-A6804017A0E4}"/>
    <dgm:cxn modelId="{85D571CA-7D85-4821-A06C-AAC9F2A293F5}" type="presOf" srcId="{E85AF519-8821-47B4-80D3-9081E5AC1DF5}" destId="{CE788953-89A5-4683-88B8-035A0D19A8B4}" srcOrd="0" destOrd="0" presId="urn:microsoft.com/office/officeart/2005/8/layout/hierarchy4"/>
    <dgm:cxn modelId="{6C065CCB-A200-4B22-A6B5-20940FCB4BF1}" type="presOf" srcId="{917EEF9D-3D61-4DCE-93DB-46BC3AD7D42B}" destId="{E1984BD9-CFF4-4F26-9372-CA65C68E9AEF}" srcOrd="0" destOrd="0" presId="urn:microsoft.com/office/officeart/2005/8/layout/hierarchy4"/>
    <dgm:cxn modelId="{9E7DFCD8-2262-4A23-B0D1-7218A8DCEE5E}" type="presOf" srcId="{BD47E03F-7031-4048-9D2E-8C3B43C802B1}" destId="{4EEE782B-898A-4791-865B-EB6E4812EB77}" srcOrd="0" destOrd="0" presId="urn:microsoft.com/office/officeart/2005/8/layout/hierarchy4"/>
    <dgm:cxn modelId="{9B7176E2-EBC4-4FF6-9B41-DD82A4DB25E1}" srcId="{72FC3B92-9691-4ABB-A37D-67284ECEF224}" destId="{372691B6-E7E1-4FBD-9C9D-C4344C5FA9BA}" srcOrd="3" destOrd="0" parTransId="{2C56633A-C91F-4FA4-AFCC-42493E10F9AC}" sibTransId="{C225297F-645E-4A3A-B18A-7B9B9C947353}"/>
    <dgm:cxn modelId="{53A3D9E5-CB3A-4691-BCC1-9C340D043888}" type="presOf" srcId="{863BA34F-188E-4986-9E58-70116E7BDFF0}" destId="{2CABE57D-19ED-41B3-B700-7ABCB72E2D1F}" srcOrd="0" destOrd="0" presId="urn:microsoft.com/office/officeart/2005/8/layout/hierarchy4"/>
    <dgm:cxn modelId="{C1B388E7-78CA-4FAC-A406-9373AF86B7FC}" type="presOf" srcId="{72FC3B92-9691-4ABB-A37D-67284ECEF224}" destId="{596DE7C1-90F9-41A1-9C20-B6504C7061F0}" srcOrd="0" destOrd="0" presId="urn:microsoft.com/office/officeart/2005/8/layout/hierarchy4"/>
    <dgm:cxn modelId="{8F85A7EA-78F4-44C7-A263-B92C31473B8F}" type="presOf" srcId="{917945F8-4E3E-470D-91C7-DD8137618B9C}" destId="{36610B1E-CCD8-4A15-AA3C-872784EBDEA9}" srcOrd="0" destOrd="0" presId="urn:microsoft.com/office/officeart/2005/8/layout/hierarchy4"/>
    <dgm:cxn modelId="{EC9B37F9-2FE2-465B-9053-7507452E94D8}" type="presOf" srcId="{900825BB-649B-471B-BA89-D16AFCF70ADD}" destId="{56242960-FAB2-41C8-B9FE-4BA71541D355}" srcOrd="0" destOrd="0" presId="urn:microsoft.com/office/officeart/2005/8/layout/hierarchy4"/>
    <dgm:cxn modelId="{66D9F2FE-F39D-4854-B91E-30E90D1710F5}" srcId="{72FC3B92-9691-4ABB-A37D-67284ECEF224}" destId="{863BA34F-188E-4986-9E58-70116E7BDFF0}" srcOrd="1" destOrd="0" parTransId="{7AAF993E-104F-4593-A626-575469925117}" sibTransId="{C381EE85-5FBF-449F-9B47-28E26C5FF95C}"/>
    <dgm:cxn modelId="{85691D01-1F3C-40C9-BC34-C62DBBC628C4}" type="presParOf" srcId="{FBC6060C-CD18-4538-96BA-0ECBAC7B27FC}" destId="{567B468F-BAD3-4956-8C93-D5A2C25CA798}" srcOrd="0" destOrd="0" presId="urn:microsoft.com/office/officeart/2005/8/layout/hierarchy4"/>
    <dgm:cxn modelId="{93989A1F-DF8B-467D-80C0-1FF9C7BB24BC}" type="presParOf" srcId="{567B468F-BAD3-4956-8C93-D5A2C25CA798}" destId="{596DE7C1-90F9-41A1-9C20-B6504C7061F0}" srcOrd="0" destOrd="0" presId="urn:microsoft.com/office/officeart/2005/8/layout/hierarchy4"/>
    <dgm:cxn modelId="{6482111A-24B0-4BF1-BB3B-36B85F255A84}" type="presParOf" srcId="{567B468F-BAD3-4956-8C93-D5A2C25CA798}" destId="{58D4A98C-901F-481A-92D9-437EF489E279}" srcOrd="1" destOrd="0" presId="urn:microsoft.com/office/officeart/2005/8/layout/hierarchy4"/>
    <dgm:cxn modelId="{2CD4EA56-6B5B-4A03-B9EE-4F85B0FBCAA9}" type="presParOf" srcId="{567B468F-BAD3-4956-8C93-D5A2C25CA798}" destId="{B24BA89F-E507-4AC4-B352-1E188B3AA812}" srcOrd="2" destOrd="0" presId="urn:microsoft.com/office/officeart/2005/8/layout/hierarchy4"/>
    <dgm:cxn modelId="{EE58689F-42A0-42A1-8BF7-E61653627627}" type="presParOf" srcId="{B24BA89F-E507-4AC4-B352-1E188B3AA812}" destId="{133F5191-818E-402C-BE4A-986840C0EED2}" srcOrd="0" destOrd="0" presId="urn:microsoft.com/office/officeart/2005/8/layout/hierarchy4"/>
    <dgm:cxn modelId="{8062D771-B887-4A75-93E9-FBE9030A8D5B}" type="presParOf" srcId="{133F5191-818E-402C-BE4A-986840C0EED2}" destId="{F0A0A444-47EB-49DD-AD83-8AB4A3CC59A8}" srcOrd="0" destOrd="0" presId="urn:microsoft.com/office/officeart/2005/8/layout/hierarchy4"/>
    <dgm:cxn modelId="{1F9C9FAA-4331-46BC-B3E1-1B5FC1774AEF}" type="presParOf" srcId="{133F5191-818E-402C-BE4A-986840C0EED2}" destId="{D39DD56C-19E6-4BD5-B30C-1115C7CE4111}" srcOrd="1" destOrd="0" presId="urn:microsoft.com/office/officeart/2005/8/layout/hierarchy4"/>
    <dgm:cxn modelId="{A365656E-B7C2-47D6-A90A-6C7378739537}" type="presParOf" srcId="{133F5191-818E-402C-BE4A-986840C0EED2}" destId="{83CB4F4F-CFFD-4A32-B732-DC5E94D8A1E8}" srcOrd="2" destOrd="0" presId="urn:microsoft.com/office/officeart/2005/8/layout/hierarchy4"/>
    <dgm:cxn modelId="{292164CA-8DEB-4C15-8BB3-9DAAD58B4F1C}" type="presParOf" srcId="{83CB4F4F-CFFD-4A32-B732-DC5E94D8A1E8}" destId="{84578D1F-A765-4A1D-8163-95E9E0738CFA}" srcOrd="0" destOrd="0" presId="urn:microsoft.com/office/officeart/2005/8/layout/hierarchy4"/>
    <dgm:cxn modelId="{40E20165-65DB-401B-A8FA-5107F0BC429F}" type="presParOf" srcId="{84578D1F-A765-4A1D-8163-95E9E0738CFA}" destId="{E1984BD9-CFF4-4F26-9372-CA65C68E9AEF}" srcOrd="0" destOrd="0" presId="urn:microsoft.com/office/officeart/2005/8/layout/hierarchy4"/>
    <dgm:cxn modelId="{F7A95C4A-FBE8-4778-994D-C59B728F9397}" type="presParOf" srcId="{84578D1F-A765-4A1D-8163-95E9E0738CFA}" destId="{52FE4767-4A38-46B2-BB06-6C13E0998527}" srcOrd="1" destOrd="0" presId="urn:microsoft.com/office/officeart/2005/8/layout/hierarchy4"/>
    <dgm:cxn modelId="{8094890D-0AF3-47A0-B4A3-EB7E884D3677}" type="presParOf" srcId="{B24BA89F-E507-4AC4-B352-1E188B3AA812}" destId="{11652BFB-ABAE-49C8-A3A0-92D6B172F868}" srcOrd="1" destOrd="0" presId="urn:microsoft.com/office/officeart/2005/8/layout/hierarchy4"/>
    <dgm:cxn modelId="{EBA8E64F-F5B5-4A34-B535-EC3E0AFD2E08}" type="presParOf" srcId="{B24BA89F-E507-4AC4-B352-1E188B3AA812}" destId="{4BEF5C49-4246-4668-96B2-40D963B66FA9}" srcOrd="2" destOrd="0" presId="urn:microsoft.com/office/officeart/2005/8/layout/hierarchy4"/>
    <dgm:cxn modelId="{45F3CB1F-2C98-40B6-890B-F153D2E20013}" type="presParOf" srcId="{4BEF5C49-4246-4668-96B2-40D963B66FA9}" destId="{2CABE57D-19ED-41B3-B700-7ABCB72E2D1F}" srcOrd="0" destOrd="0" presId="urn:microsoft.com/office/officeart/2005/8/layout/hierarchy4"/>
    <dgm:cxn modelId="{679E620F-964B-4B45-AB94-50BB13C5014E}" type="presParOf" srcId="{4BEF5C49-4246-4668-96B2-40D963B66FA9}" destId="{51F52E53-6773-4283-91D0-B0AD24FE0EE2}" srcOrd="1" destOrd="0" presId="urn:microsoft.com/office/officeart/2005/8/layout/hierarchy4"/>
    <dgm:cxn modelId="{227D5FD9-15EA-489E-9CCA-FA7389A42BED}" type="presParOf" srcId="{4BEF5C49-4246-4668-96B2-40D963B66FA9}" destId="{BE5CAB7D-ED8B-4045-8DE8-0A661043C1AA}" srcOrd="2" destOrd="0" presId="urn:microsoft.com/office/officeart/2005/8/layout/hierarchy4"/>
    <dgm:cxn modelId="{B0AFB9B4-3E42-4883-B531-DA70AD3B1020}" type="presParOf" srcId="{BE5CAB7D-ED8B-4045-8DE8-0A661043C1AA}" destId="{9807F25D-61CD-427C-A7F6-23B9B74481F1}" srcOrd="0" destOrd="0" presId="urn:microsoft.com/office/officeart/2005/8/layout/hierarchy4"/>
    <dgm:cxn modelId="{D10A246E-7159-4FAC-A3F8-CDFAF53B3D23}" type="presParOf" srcId="{9807F25D-61CD-427C-A7F6-23B9B74481F1}" destId="{4EEE782B-898A-4791-865B-EB6E4812EB77}" srcOrd="0" destOrd="0" presId="urn:microsoft.com/office/officeart/2005/8/layout/hierarchy4"/>
    <dgm:cxn modelId="{EFA6FDAC-0811-46CF-B174-EA4221A10CD2}" type="presParOf" srcId="{9807F25D-61CD-427C-A7F6-23B9B74481F1}" destId="{A339E857-3455-4C3B-91F9-ABD62FB3C968}" srcOrd="1" destOrd="0" presId="urn:microsoft.com/office/officeart/2005/8/layout/hierarchy4"/>
    <dgm:cxn modelId="{62A22393-2420-40D7-B697-B2D71584CEC2}" type="presParOf" srcId="{B24BA89F-E507-4AC4-B352-1E188B3AA812}" destId="{6207F0D2-6142-435F-82E3-276DA51C3B0A}" srcOrd="3" destOrd="0" presId="urn:microsoft.com/office/officeart/2005/8/layout/hierarchy4"/>
    <dgm:cxn modelId="{FFC624A5-EBF9-40F7-AED2-4C3E1EEB36DC}" type="presParOf" srcId="{B24BA89F-E507-4AC4-B352-1E188B3AA812}" destId="{F49B7E89-1B4E-424F-9EFB-11A5F7EB8C64}" srcOrd="4" destOrd="0" presId="urn:microsoft.com/office/officeart/2005/8/layout/hierarchy4"/>
    <dgm:cxn modelId="{5A6DED12-3710-4EC4-A268-5FDC5D9450F3}" type="presParOf" srcId="{F49B7E89-1B4E-424F-9EFB-11A5F7EB8C64}" destId="{56242960-FAB2-41C8-B9FE-4BA71541D355}" srcOrd="0" destOrd="0" presId="urn:microsoft.com/office/officeart/2005/8/layout/hierarchy4"/>
    <dgm:cxn modelId="{6C318B90-FC23-407C-A40B-EB5A547AD1BC}" type="presParOf" srcId="{F49B7E89-1B4E-424F-9EFB-11A5F7EB8C64}" destId="{38B658D0-811F-4AA9-A963-EE0D31028D02}" srcOrd="1" destOrd="0" presId="urn:microsoft.com/office/officeart/2005/8/layout/hierarchy4"/>
    <dgm:cxn modelId="{A42F6A7A-81DC-47D9-968E-86207D0F8C64}" type="presParOf" srcId="{F49B7E89-1B4E-424F-9EFB-11A5F7EB8C64}" destId="{68830723-5F75-4A6B-8B28-640BD1352F0C}" srcOrd="2" destOrd="0" presId="urn:microsoft.com/office/officeart/2005/8/layout/hierarchy4"/>
    <dgm:cxn modelId="{8D24C81E-336C-446D-957A-76A6954CAACB}" type="presParOf" srcId="{68830723-5F75-4A6B-8B28-640BD1352F0C}" destId="{870243E4-AB56-4A99-8DD7-B92CE98CC493}" srcOrd="0" destOrd="0" presId="urn:microsoft.com/office/officeart/2005/8/layout/hierarchy4"/>
    <dgm:cxn modelId="{BCCDCB81-7B84-4E95-B9E2-7622E49E2762}" type="presParOf" srcId="{870243E4-AB56-4A99-8DD7-B92CE98CC493}" destId="{36610B1E-CCD8-4A15-AA3C-872784EBDEA9}" srcOrd="0" destOrd="0" presId="urn:microsoft.com/office/officeart/2005/8/layout/hierarchy4"/>
    <dgm:cxn modelId="{E41864AC-54CF-4905-B038-A06187656DE5}" type="presParOf" srcId="{870243E4-AB56-4A99-8DD7-B92CE98CC493}" destId="{18D2DF89-0812-4E69-ABFB-C066BED610B8}" srcOrd="1" destOrd="0" presId="urn:microsoft.com/office/officeart/2005/8/layout/hierarchy4"/>
    <dgm:cxn modelId="{2F3476E4-DCA2-49E9-8692-7ACFD21E3A84}" type="presParOf" srcId="{B24BA89F-E507-4AC4-B352-1E188B3AA812}" destId="{F44EF8E9-93BB-45D4-BFF1-8B00B9B684D1}" srcOrd="5" destOrd="0" presId="urn:microsoft.com/office/officeart/2005/8/layout/hierarchy4"/>
    <dgm:cxn modelId="{CCB8427C-7617-4863-BE85-78E1866E8FE0}" type="presParOf" srcId="{B24BA89F-E507-4AC4-B352-1E188B3AA812}" destId="{A50D889C-0277-49C8-B1C0-98DFF384E5F0}" srcOrd="6" destOrd="0" presId="urn:microsoft.com/office/officeart/2005/8/layout/hierarchy4"/>
    <dgm:cxn modelId="{51A418E5-C292-4FB5-AABD-FE5F8072432C}" type="presParOf" srcId="{A50D889C-0277-49C8-B1C0-98DFF384E5F0}" destId="{D8234F3C-71CE-43B9-9DF9-91D415F96DDE}" srcOrd="0" destOrd="0" presId="urn:microsoft.com/office/officeart/2005/8/layout/hierarchy4"/>
    <dgm:cxn modelId="{A6AEFDFB-2CBE-437B-A552-BCF6C3754F68}" type="presParOf" srcId="{A50D889C-0277-49C8-B1C0-98DFF384E5F0}" destId="{02A108EF-092C-46E8-A7CB-6DB94BE4A68A}" srcOrd="1" destOrd="0" presId="urn:microsoft.com/office/officeart/2005/8/layout/hierarchy4"/>
    <dgm:cxn modelId="{070BAA31-5974-49BB-B3F0-BB9062A36706}" type="presParOf" srcId="{A50D889C-0277-49C8-B1C0-98DFF384E5F0}" destId="{6C652DF3-85BB-406D-A1C3-E4CD95702626}" srcOrd="2" destOrd="0" presId="urn:microsoft.com/office/officeart/2005/8/layout/hierarchy4"/>
    <dgm:cxn modelId="{92E9ED1F-DDF2-475F-A348-83BD4230A14B}" type="presParOf" srcId="{6C652DF3-85BB-406D-A1C3-E4CD95702626}" destId="{2AF552DB-C8ED-4A1F-A481-F201BFD2B5B8}" srcOrd="0" destOrd="0" presId="urn:microsoft.com/office/officeart/2005/8/layout/hierarchy4"/>
    <dgm:cxn modelId="{47F7F0FE-BAF6-4296-8AA4-C0715B0AF534}" type="presParOf" srcId="{2AF552DB-C8ED-4A1F-A481-F201BFD2B5B8}" destId="{A2B8F7F0-756F-420E-A9E5-FFBDBA7FB774}" srcOrd="0" destOrd="0" presId="urn:microsoft.com/office/officeart/2005/8/layout/hierarchy4"/>
    <dgm:cxn modelId="{95A8D547-7D3F-42EB-A3D2-F9EE7B696365}" type="presParOf" srcId="{2AF552DB-C8ED-4A1F-A481-F201BFD2B5B8}" destId="{28DDC4E2-22ED-4348-8B7A-065049CFC34F}" srcOrd="1" destOrd="0" presId="urn:microsoft.com/office/officeart/2005/8/layout/hierarchy4"/>
    <dgm:cxn modelId="{25409212-226E-4BAE-A269-192EE0828248}" type="presParOf" srcId="{B24BA89F-E507-4AC4-B352-1E188B3AA812}" destId="{0EE82B73-19C2-4F87-A530-E28219CD2900}" srcOrd="7" destOrd="0" presId="urn:microsoft.com/office/officeart/2005/8/layout/hierarchy4"/>
    <dgm:cxn modelId="{8007165B-2006-429E-95B9-11F4FDAC8A57}" type="presParOf" srcId="{B24BA89F-E507-4AC4-B352-1E188B3AA812}" destId="{9471E5D9-BE77-40FA-B36E-16EE421AF55B}" srcOrd="8" destOrd="0" presId="urn:microsoft.com/office/officeart/2005/8/layout/hierarchy4"/>
    <dgm:cxn modelId="{F36CF787-AD42-49A9-A948-7FA90DD0A7C3}" type="presParOf" srcId="{9471E5D9-BE77-40FA-B36E-16EE421AF55B}" destId="{6BCC76B8-C1B3-4D07-8B09-CC7A29CFADB6}" srcOrd="0" destOrd="0" presId="urn:microsoft.com/office/officeart/2005/8/layout/hierarchy4"/>
    <dgm:cxn modelId="{AF19F98B-D173-413A-81EC-788D8B1EB9FF}" type="presParOf" srcId="{9471E5D9-BE77-40FA-B36E-16EE421AF55B}" destId="{356B5EF4-DCE7-4434-BE86-72AC8CD84C4C}" srcOrd="1" destOrd="0" presId="urn:microsoft.com/office/officeart/2005/8/layout/hierarchy4"/>
    <dgm:cxn modelId="{71EC12B7-81B0-4AFF-9437-FE1444015722}" type="presParOf" srcId="{9471E5D9-BE77-40FA-B36E-16EE421AF55B}" destId="{E3C51715-2D8C-4BC4-8571-1E21946705A5}" srcOrd="2" destOrd="0" presId="urn:microsoft.com/office/officeart/2005/8/layout/hierarchy4"/>
    <dgm:cxn modelId="{83B0D2B5-20E6-43DB-AF6A-EBF33588A1EF}" type="presParOf" srcId="{E3C51715-2D8C-4BC4-8571-1E21946705A5}" destId="{4751FD7E-08E6-4A87-9891-5F4BA4EAD10D}" srcOrd="0" destOrd="0" presId="urn:microsoft.com/office/officeart/2005/8/layout/hierarchy4"/>
    <dgm:cxn modelId="{41D9D822-9FB9-4ECD-934F-88C773D3EE70}" type="presParOf" srcId="{4751FD7E-08E6-4A87-9891-5F4BA4EAD10D}" destId="{CE788953-89A5-4683-88B8-035A0D19A8B4}" srcOrd="0" destOrd="0" presId="urn:microsoft.com/office/officeart/2005/8/layout/hierarchy4"/>
    <dgm:cxn modelId="{63FECC60-2D74-4498-A93B-C3B9B9A51FEA}" type="presParOf" srcId="{4751FD7E-08E6-4A87-9891-5F4BA4EAD10D}" destId="{57F0F765-B244-40EE-94CA-A49903033F48}"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A2BDB0-2776-403E-B9F5-AE2D5BB4094D}" type="doc">
      <dgm:prSet loTypeId="urn:microsoft.com/office/officeart/2009/3/layout/DescendingProcess" loCatId="process" qsTypeId="urn:microsoft.com/office/officeart/2005/8/quickstyle/simple5" qsCatId="simple" csTypeId="urn:microsoft.com/office/officeart/2005/8/colors/accent1_2" csCatId="accent1" phldr="1"/>
      <dgm:spPr/>
    </dgm:pt>
    <dgm:pt modelId="{FE4D32DF-9D55-4273-9B30-4FFC06F797D8}">
      <dgm:prSet phldrT="[Tekst]" custT="1"/>
      <dgm:spPr/>
      <dgm:t>
        <a:bodyPr/>
        <a:lstStyle/>
        <a:p>
          <a:pPr>
            <a:buFont typeface="Calibri" panose="020F0502020204030204" pitchFamily="34" charset="0"/>
            <a:buChar char="-"/>
          </a:pPr>
          <a:r>
            <a:rPr lang="hr-HR" sz="1050" b="1" dirty="0"/>
            <a:t>ušteda energije korištenjem obnovljivih izvora</a:t>
          </a:r>
        </a:p>
      </dgm:t>
    </dgm:pt>
    <dgm:pt modelId="{7414F2D2-803E-4AD4-A03B-F27BED80564F}" type="parTrans" cxnId="{7F18CF16-71D7-4D02-ACAD-9A91D8D166D2}">
      <dgm:prSet/>
      <dgm:spPr/>
      <dgm:t>
        <a:bodyPr/>
        <a:lstStyle/>
        <a:p>
          <a:endParaRPr lang="hr-HR"/>
        </a:p>
      </dgm:t>
    </dgm:pt>
    <dgm:pt modelId="{23D0586B-22B2-4A80-A7AB-D51830DC4907}" type="sibTrans" cxnId="{7F18CF16-71D7-4D02-ACAD-9A91D8D166D2}">
      <dgm:prSet/>
      <dgm:spPr/>
      <dgm:t>
        <a:bodyPr/>
        <a:lstStyle/>
        <a:p>
          <a:endParaRPr lang="hr-HR"/>
        </a:p>
      </dgm:t>
    </dgm:pt>
    <dgm:pt modelId="{AD45B1B0-49C0-4A51-9B07-30AF23DF7E71}">
      <dgm:prSet phldrT="[Tekst]" custT="1"/>
      <dgm:spPr/>
      <dgm:t>
        <a:bodyPr/>
        <a:lstStyle/>
        <a:p>
          <a:pPr>
            <a:buFont typeface="Calibri" panose="020F0502020204030204" pitchFamily="34" charset="0"/>
            <a:buChar char="-"/>
          </a:pPr>
          <a:r>
            <a:rPr lang="hr-HR" sz="1050" b="1" dirty="0">
              <a:effectLst/>
              <a:latin typeface="Calibri" panose="020F0502020204030204" pitchFamily="34" charset="0"/>
              <a:ea typeface="Calibri" panose="020F0502020204030204" pitchFamily="34" charset="0"/>
              <a:cs typeface="Times New Roman" panose="02020603050405020304" pitchFamily="18" charset="0"/>
            </a:rPr>
            <a:t>nova zapošljavanja</a:t>
          </a:r>
          <a:endParaRPr lang="hr-HR" sz="1050" b="1" dirty="0"/>
        </a:p>
      </dgm:t>
    </dgm:pt>
    <dgm:pt modelId="{6D8B175E-994E-484F-8D26-A9112D82AAAC}" type="parTrans" cxnId="{ADDF7553-B29C-4630-AD77-F4F10DB7B532}">
      <dgm:prSet/>
      <dgm:spPr/>
      <dgm:t>
        <a:bodyPr/>
        <a:lstStyle/>
        <a:p>
          <a:endParaRPr lang="hr-HR"/>
        </a:p>
      </dgm:t>
    </dgm:pt>
    <dgm:pt modelId="{01A86927-C05A-48B5-852B-19B4B0A3E073}" type="sibTrans" cxnId="{ADDF7553-B29C-4630-AD77-F4F10DB7B532}">
      <dgm:prSet/>
      <dgm:spPr/>
      <dgm:t>
        <a:bodyPr/>
        <a:lstStyle/>
        <a:p>
          <a:endParaRPr lang="hr-HR"/>
        </a:p>
      </dgm:t>
    </dgm:pt>
    <dgm:pt modelId="{11649F27-53AC-48E9-874B-BA6583B5F7AF}">
      <dgm:prSet phldrT="[Tekst]" custT="1"/>
      <dgm:spPr/>
      <dgm:t>
        <a:bodyPr/>
        <a:lstStyle/>
        <a:p>
          <a:pPr>
            <a:buFont typeface="Calibri" panose="020F0502020204030204" pitchFamily="34" charset="0"/>
            <a:buChar char="-"/>
          </a:pPr>
          <a:r>
            <a:rPr lang="hr-HR" sz="1050" b="1" dirty="0">
              <a:effectLst/>
              <a:latin typeface="Calibri" panose="020F0502020204030204" pitchFamily="34" charset="0"/>
              <a:ea typeface="Calibri" panose="020F0502020204030204" pitchFamily="34" charset="0"/>
              <a:cs typeface="Times New Roman" panose="02020603050405020304" pitchFamily="18" charset="0"/>
            </a:rPr>
            <a:t>proširenje prostornih kapaciteta izgradnjom hala</a:t>
          </a:r>
          <a:endParaRPr lang="hr-HR" sz="1050" b="1" dirty="0"/>
        </a:p>
      </dgm:t>
    </dgm:pt>
    <dgm:pt modelId="{4640C0A1-ED9E-4E5D-AB8E-876739BCA4B6}" type="parTrans" cxnId="{34AB1A25-E09E-4F2F-B0E5-EB5A5DF45BA0}">
      <dgm:prSet/>
      <dgm:spPr/>
      <dgm:t>
        <a:bodyPr/>
        <a:lstStyle/>
        <a:p>
          <a:endParaRPr lang="hr-HR"/>
        </a:p>
      </dgm:t>
    </dgm:pt>
    <dgm:pt modelId="{EC537138-11E0-41B3-91B1-8D576E6DD3FF}" type="sibTrans" cxnId="{34AB1A25-E09E-4F2F-B0E5-EB5A5DF45BA0}">
      <dgm:prSet/>
      <dgm:spPr/>
      <dgm:t>
        <a:bodyPr/>
        <a:lstStyle/>
        <a:p>
          <a:endParaRPr lang="hr-HR"/>
        </a:p>
      </dgm:t>
    </dgm:pt>
    <dgm:pt modelId="{1AC226CA-4722-4195-BE46-97D590F0F083}">
      <dgm:prSet phldrT="[Tekst]" custT="1"/>
      <dgm:spPr/>
      <dgm:t>
        <a:bodyPr/>
        <a:lstStyle/>
        <a:p>
          <a:pPr>
            <a:buFont typeface="Calibri" panose="020F0502020204030204" pitchFamily="34" charset="0"/>
            <a:buChar char="-"/>
          </a:pPr>
          <a:r>
            <a:rPr lang="hr-HR" sz="1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REZULTATI</a:t>
          </a:r>
          <a:endParaRPr lang="hr-HR" sz="1400" b="1" dirty="0">
            <a:effectLst>
              <a:outerShdw blurRad="38100" dist="38100" dir="2700000" algn="tl">
                <a:srgbClr val="000000">
                  <a:alpha val="43137"/>
                </a:srgbClr>
              </a:outerShdw>
            </a:effectLst>
          </a:endParaRPr>
        </a:p>
      </dgm:t>
    </dgm:pt>
    <dgm:pt modelId="{C886B8C9-A485-42F6-AEDF-736C003561FD}" type="parTrans" cxnId="{03F08E4C-AE0A-4157-9F87-F7CF2FAA4453}">
      <dgm:prSet/>
      <dgm:spPr/>
      <dgm:t>
        <a:bodyPr/>
        <a:lstStyle/>
        <a:p>
          <a:endParaRPr lang="hr-HR"/>
        </a:p>
      </dgm:t>
    </dgm:pt>
    <dgm:pt modelId="{76EF1D4A-BBA6-453F-9220-02006DF4152A}" type="sibTrans" cxnId="{03F08E4C-AE0A-4157-9F87-F7CF2FAA4453}">
      <dgm:prSet/>
      <dgm:spPr/>
      <dgm:t>
        <a:bodyPr/>
        <a:lstStyle/>
        <a:p>
          <a:endParaRPr lang="hr-HR"/>
        </a:p>
      </dgm:t>
    </dgm:pt>
    <dgm:pt modelId="{5E244E3B-3A88-4A1A-AFBF-8EFE5AA7E0EB}">
      <dgm:prSet phldrT="[Tekst]" custT="1"/>
      <dgm:spPr/>
      <dgm:t>
        <a:bodyPr/>
        <a:lstStyle/>
        <a:p>
          <a:pPr>
            <a:buFont typeface="Calibri" panose="020F0502020204030204" pitchFamily="34" charset="0"/>
            <a:buChar char="-"/>
          </a:pPr>
          <a:r>
            <a:rPr lang="hr-HR" sz="1050" b="1" dirty="0">
              <a:effectLst/>
              <a:latin typeface="Calibri" panose="020F0502020204030204" pitchFamily="34" charset="0"/>
              <a:ea typeface="Calibri" panose="020F0502020204030204" pitchFamily="34" charset="0"/>
              <a:cs typeface="Times New Roman" panose="02020603050405020304" pitchFamily="18" charset="0"/>
            </a:rPr>
            <a:t> modernizacija poslovanja poduzeća i obrta   nabavom novih strojeva i IKT rješenja</a:t>
          </a:r>
          <a:endParaRPr lang="hr-HR" sz="1050" b="1" dirty="0"/>
        </a:p>
      </dgm:t>
    </dgm:pt>
    <dgm:pt modelId="{A153E8F8-7B12-43DC-961B-C4ABA10127AE}" type="parTrans" cxnId="{5387078D-8C7C-42F0-88E6-88246B4B3653}">
      <dgm:prSet/>
      <dgm:spPr/>
      <dgm:t>
        <a:bodyPr/>
        <a:lstStyle/>
        <a:p>
          <a:endParaRPr lang="hr-HR"/>
        </a:p>
      </dgm:t>
    </dgm:pt>
    <dgm:pt modelId="{2389E743-D573-436D-B7EF-CE345D024106}" type="sibTrans" cxnId="{5387078D-8C7C-42F0-88E6-88246B4B3653}">
      <dgm:prSet/>
      <dgm:spPr/>
      <dgm:t>
        <a:bodyPr/>
        <a:lstStyle/>
        <a:p>
          <a:endParaRPr lang="hr-HR"/>
        </a:p>
      </dgm:t>
    </dgm:pt>
    <dgm:pt modelId="{082BB6A5-5E9B-44AF-B522-3AE5186FDF55}">
      <dgm:prSet phldrT="[Tekst]" custT="1"/>
      <dgm:spPr/>
      <dgm:t>
        <a:bodyPr/>
        <a:lstStyle/>
        <a:p>
          <a:pPr>
            <a:buFont typeface="Calibri" panose="020F0502020204030204" pitchFamily="34" charset="0"/>
            <a:buChar char="-"/>
          </a:pPr>
          <a:r>
            <a:rPr lang="hr-HR" sz="1050" b="1" dirty="0">
              <a:effectLst/>
              <a:latin typeface="Calibri" panose="020F0502020204030204" pitchFamily="34" charset="0"/>
              <a:ea typeface="Calibri" panose="020F0502020204030204" pitchFamily="34" charset="0"/>
              <a:cs typeface="Times New Roman" panose="02020603050405020304" pitchFamily="18" charset="0"/>
            </a:rPr>
            <a:t>povećanje prihoda od prodaje</a:t>
          </a:r>
          <a:endParaRPr lang="hr-HR" sz="1050" b="1" dirty="0"/>
        </a:p>
      </dgm:t>
    </dgm:pt>
    <dgm:pt modelId="{50369C8B-6526-4FB2-9B10-1C72D886A71D}" type="parTrans" cxnId="{3C6A3BDE-6D33-4F20-986D-703867A06CED}">
      <dgm:prSet/>
      <dgm:spPr/>
      <dgm:t>
        <a:bodyPr/>
        <a:lstStyle/>
        <a:p>
          <a:endParaRPr lang="hr-HR"/>
        </a:p>
      </dgm:t>
    </dgm:pt>
    <dgm:pt modelId="{7368CA74-2F41-44D5-A282-2EEEA5FEACC7}" type="sibTrans" cxnId="{3C6A3BDE-6D33-4F20-986D-703867A06CED}">
      <dgm:prSet/>
      <dgm:spPr/>
      <dgm:t>
        <a:bodyPr/>
        <a:lstStyle/>
        <a:p>
          <a:endParaRPr lang="hr-HR"/>
        </a:p>
      </dgm:t>
    </dgm:pt>
    <dgm:pt modelId="{18AA79FF-F0DF-4B04-8B49-18592A8BB581}" type="pres">
      <dgm:prSet presAssocID="{63A2BDB0-2776-403E-B9F5-AE2D5BB4094D}" presName="Name0" presStyleCnt="0">
        <dgm:presLayoutVars>
          <dgm:chMax val="7"/>
          <dgm:chPref val="5"/>
        </dgm:presLayoutVars>
      </dgm:prSet>
      <dgm:spPr/>
    </dgm:pt>
    <dgm:pt modelId="{49E0F437-5B0A-4E62-B1F6-0C8FCA6B7627}" type="pres">
      <dgm:prSet presAssocID="{63A2BDB0-2776-403E-B9F5-AE2D5BB4094D}" presName="arrowNode" presStyleLbl="node1" presStyleIdx="0" presStyleCnt="1" custLinFactNeighborX="2265" custLinFactNeighborY="-239"/>
      <dgm:spPr/>
    </dgm:pt>
    <dgm:pt modelId="{EA47C4DA-F806-48F2-83FC-E908287382CF}" type="pres">
      <dgm:prSet presAssocID="{FE4D32DF-9D55-4273-9B30-4FFC06F797D8}" presName="txNode1" presStyleLbl="revTx" presStyleIdx="0" presStyleCnt="6" custScaleX="116859">
        <dgm:presLayoutVars>
          <dgm:bulletEnabled val="1"/>
        </dgm:presLayoutVars>
      </dgm:prSet>
      <dgm:spPr/>
    </dgm:pt>
    <dgm:pt modelId="{25132F9B-1A34-4430-BA83-50F63BACC711}" type="pres">
      <dgm:prSet presAssocID="{AD45B1B0-49C0-4A51-9B07-30AF23DF7E71}" presName="txNode2" presStyleLbl="revTx" presStyleIdx="1" presStyleCnt="6" custScaleX="116859">
        <dgm:presLayoutVars>
          <dgm:bulletEnabled val="1"/>
        </dgm:presLayoutVars>
      </dgm:prSet>
      <dgm:spPr/>
    </dgm:pt>
    <dgm:pt modelId="{C791C3D0-8ACD-458A-ACC9-76C833CB2D2E}" type="pres">
      <dgm:prSet presAssocID="{01A86927-C05A-48B5-852B-19B4B0A3E073}" presName="dotNode2" presStyleCnt="0"/>
      <dgm:spPr/>
    </dgm:pt>
    <dgm:pt modelId="{2B437C85-EF25-41DB-A979-BD223302308F}" type="pres">
      <dgm:prSet presAssocID="{01A86927-C05A-48B5-852B-19B4B0A3E073}" presName="dotRepeatNode" presStyleLbl="fgShp" presStyleIdx="0" presStyleCnt="4"/>
      <dgm:spPr/>
    </dgm:pt>
    <dgm:pt modelId="{6B8950CB-039B-4AF0-A9DC-AE583B229E02}" type="pres">
      <dgm:prSet presAssocID="{082BB6A5-5E9B-44AF-B522-3AE5186FDF55}" presName="txNode3" presStyleLbl="revTx" presStyleIdx="2" presStyleCnt="6" custScaleX="116859">
        <dgm:presLayoutVars>
          <dgm:bulletEnabled val="1"/>
        </dgm:presLayoutVars>
      </dgm:prSet>
      <dgm:spPr/>
    </dgm:pt>
    <dgm:pt modelId="{4D251F42-82B3-4203-839B-A56A78CBF581}" type="pres">
      <dgm:prSet presAssocID="{7368CA74-2F41-44D5-A282-2EEEA5FEACC7}" presName="dotNode3" presStyleCnt="0"/>
      <dgm:spPr/>
    </dgm:pt>
    <dgm:pt modelId="{1EA84A90-A301-4E8C-B865-153E094F203E}" type="pres">
      <dgm:prSet presAssocID="{7368CA74-2F41-44D5-A282-2EEEA5FEACC7}" presName="dotRepeatNode" presStyleLbl="fgShp" presStyleIdx="1" presStyleCnt="4"/>
      <dgm:spPr/>
    </dgm:pt>
    <dgm:pt modelId="{DAEAF6DD-0D76-46BD-857A-8C9DD794A353}" type="pres">
      <dgm:prSet presAssocID="{5E244E3B-3A88-4A1A-AFBF-8EFE5AA7E0EB}" presName="txNode4" presStyleLbl="revTx" presStyleIdx="3" presStyleCnt="6" custScaleX="172667" custLinFactNeighborX="33151" custLinFactNeighborY="-11764">
        <dgm:presLayoutVars>
          <dgm:bulletEnabled val="1"/>
        </dgm:presLayoutVars>
      </dgm:prSet>
      <dgm:spPr/>
    </dgm:pt>
    <dgm:pt modelId="{D953CD07-7E23-4279-A58B-37616EBFECE9}" type="pres">
      <dgm:prSet presAssocID="{2389E743-D573-436D-B7EF-CE345D024106}" presName="dotNode4" presStyleCnt="0"/>
      <dgm:spPr/>
    </dgm:pt>
    <dgm:pt modelId="{82FB3004-0D7F-49E0-A85D-B41EC4AD09F0}" type="pres">
      <dgm:prSet presAssocID="{2389E743-D573-436D-B7EF-CE345D024106}" presName="dotRepeatNode" presStyleLbl="fgShp" presStyleIdx="2" presStyleCnt="4"/>
      <dgm:spPr/>
    </dgm:pt>
    <dgm:pt modelId="{AF355EC6-9B2B-4FB8-9FDB-DF63319012C9}" type="pres">
      <dgm:prSet presAssocID="{11649F27-53AC-48E9-874B-BA6583B5F7AF}" presName="txNode5" presStyleLbl="revTx" presStyleIdx="4" presStyleCnt="6" custScaleX="132871" custLinFactNeighborX="-10356" custLinFactNeighborY="9415">
        <dgm:presLayoutVars>
          <dgm:bulletEnabled val="1"/>
        </dgm:presLayoutVars>
      </dgm:prSet>
      <dgm:spPr/>
    </dgm:pt>
    <dgm:pt modelId="{BE3674C6-F048-4826-857B-8B84ED47AC63}" type="pres">
      <dgm:prSet presAssocID="{EC537138-11E0-41B3-91B1-8D576E6DD3FF}" presName="dotNode5" presStyleCnt="0"/>
      <dgm:spPr/>
    </dgm:pt>
    <dgm:pt modelId="{77E6B342-F036-4091-9ACC-18A49493CC0C}" type="pres">
      <dgm:prSet presAssocID="{EC537138-11E0-41B3-91B1-8D576E6DD3FF}" presName="dotRepeatNode" presStyleLbl="fgShp" presStyleIdx="3" presStyleCnt="4"/>
      <dgm:spPr/>
    </dgm:pt>
    <dgm:pt modelId="{FD6336A8-AF89-42B8-84B0-61D1D63DD1A4}" type="pres">
      <dgm:prSet presAssocID="{1AC226CA-4722-4195-BE46-97D590F0F083}" presName="txNode6" presStyleLbl="revTx" presStyleIdx="5" presStyleCnt="6" custScaleY="58823" custLinFactNeighborX="3850" custLinFactNeighborY="-2190">
        <dgm:presLayoutVars>
          <dgm:bulletEnabled val="1"/>
        </dgm:presLayoutVars>
      </dgm:prSet>
      <dgm:spPr/>
    </dgm:pt>
  </dgm:ptLst>
  <dgm:cxnLst>
    <dgm:cxn modelId="{A9BD9613-1622-4219-A761-C191065537AB}" type="presOf" srcId="{5E244E3B-3A88-4A1A-AFBF-8EFE5AA7E0EB}" destId="{DAEAF6DD-0D76-46BD-857A-8C9DD794A353}" srcOrd="0" destOrd="0" presId="urn:microsoft.com/office/officeart/2009/3/layout/DescendingProcess"/>
    <dgm:cxn modelId="{7F18CF16-71D7-4D02-ACAD-9A91D8D166D2}" srcId="{63A2BDB0-2776-403E-B9F5-AE2D5BB4094D}" destId="{FE4D32DF-9D55-4273-9B30-4FFC06F797D8}" srcOrd="0" destOrd="0" parTransId="{7414F2D2-803E-4AD4-A03B-F27BED80564F}" sibTransId="{23D0586B-22B2-4A80-A7AB-D51830DC4907}"/>
    <dgm:cxn modelId="{2DB9321B-7FEA-4A69-B9C1-283999F8B263}" type="presOf" srcId="{EC537138-11E0-41B3-91B1-8D576E6DD3FF}" destId="{77E6B342-F036-4091-9ACC-18A49493CC0C}" srcOrd="0" destOrd="0" presId="urn:microsoft.com/office/officeart/2009/3/layout/DescendingProcess"/>
    <dgm:cxn modelId="{34AB1A25-E09E-4F2F-B0E5-EB5A5DF45BA0}" srcId="{63A2BDB0-2776-403E-B9F5-AE2D5BB4094D}" destId="{11649F27-53AC-48E9-874B-BA6583B5F7AF}" srcOrd="4" destOrd="0" parTransId="{4640C0A1-ED9E-4E5D-AB8E-876739BCA4B6}" sibTransId="{EC537138-11E0-41B3-91B1-8D576E6DD3FF}"/>
    <dgm:cxn modelId="{5A923128-8759-4175-9D0D-DF3857405A62}" type="presOf" srcId="{11649F27-53AC-48E9-874B-BA6583B5F7AF}" destId="{AF355EC6-9B2B-4FB8-9FDB-DF63319012C9}" srcOrd="0" destOrd="0" presId="urn:microsoft.com/office/officeart/2009/3/layout/DescendingProcess"/>
    <dgm:cxn modelId="{7A3CAE31-E784-429E-A8C5-284E435F0863}" type="presOf" srcId="{FE4D32DF-9D55-4273-9B30-4FFC06F797D8}" destId="{EA47C4DA-F806-48F2-83FC-E908287382CF}" srcOrd="0" destOrd="0" presId="urn:microsoft.com/office/officeart/2009/3/layout/DescendingProcess"/>
    <dgm:cxn modelId="{6F7CAA36-F08D-411B-AEAE-F13E1BBA00FC}" type="presOf" srcId="{082BB6A5-5E9B-44AF-B522-3AE5186FDF55}" destId="{6B8950CB-039B-4AF0-A9DC-AE583B229E02}" srcOrd="0" destOrd="0" presId="urn:microsoft.com/office/officeart/2009/3/layout/DescendingProcess"/>
    <dgm:cxn modelId="{2943D55C-9A41-498C-AE30-D9C4667182DE}" type="presOf" srcId="{01A86927-C05A-48B5-852B-19B4B0A3E073}" destId="{2B437C85-EF25-41DB-A979-BD223302308F}" srcOrd="0" destOrd="0" presId="urn:microsoft.com/office/officeart/2009/3/layout/DescendingProcess"/>
    <dgm:cxn modelId="{135DB945-03ED-4FEC-815A-2C0C180E697B}" type="presOf" srcId="{AD45B1B0-49C0-4A51-9B07-30AF23DF7E71}" destId="{25132F9B-1A34-4430-BA83-50F63BACC711}" srcOrd="0" destOrd="0" presId="urn:microsoft.com/office/officeart/2009/3/layout/DescendingProcess"/>
    <dgm:cxn modelId="{03F08E4C-AE0A-4157-9F87-F7CF2FAA4453}" srcId="{63A2BDB0-2776-403E-B9F5-AE2D5BB4094D}" destId="{1AC226CA-4722-4195-BE46-97D590F0F083}" srcOrd="5" destOrd="0" parTransId="{C886B8C9-A485-42F6-AEDF-736C003561FD}" sibTransId="{76EF1D4A-BBA6-453F-9220-02006DF4152A}"/>
    <dgm:cxn modelId="{ADDF7553-B29C-4630-AD77-F4F10DB7B532}" srcId="{63A2BDB0-2776-403E-B9F5-AE2D5BB4094D}" destId="{AD45B1B0-49C0-4A51-9B07-30AF23DF7E71}" srcOrd="1" destOrd="0" parTransId="{6D8B175E-994E-484F-8D26-A9112D82AAAC}" sibTransId="{01A86927-C05A-48B5-852B-19B4B0A3E073}"/>
    <dgm:cxn modelId="{6493C776-D755-4837-9CA0-B6E3AE5C7CD0}" type="presOf" srcId="{7368CA74-2F41-44D5-A282-2EEEA5FEACC7}" destId="{1EA84A90-A301-4E8C-B865-153E094F203E}" srcOrd="0" destOrd="0" presId="urn:microsoft.com/office/officeart/2009/3/layout/DescendingProcess"/>
    <dgm:cxn modelId="{5387078D-8C7C-42F0-88E6-88246B4B3653}" srcId="{63A2BDB0-2776-403E-B9F5-AE2D5BB4094D}" destId="{5E244E3B-3A88-4A1A-AFBF-8EFE5AA7E0EB}" srcOrd="3" destOrd="0" parTransId="{A153E8F8-7B12-43DC-961B-C4ABA10127AE}" sibTransId="{2389E743-D573-436D-B7EF-CE345D024106}"/>
    <dgm:cxn modelId="{1F3417A4-8327-4CA3-B5EA-C9BB72D88862}" type="presOf" srcId="{2389E743-D573-436D-B7EF-CE345D024106}" destId="{82FB3004-0D7F-49E0-A85D-B41EC4AD09F0}" srcOrd="0" destOrd="0" presId="urn:microsoft.com/office/officeart/2009/3/layout/DescendingProcess"/>
    <dgm:cxn modelId="{21281EC2-1426-4CBD-A7F1-20F708823DB0}" type="presOf" srcId="{63A2BDB0-2776-403E-B9F5-AE2D5BB4094D}" destId="{18AA79FF-F0DF-4B04-8B49-18592A8BB581}" srcOrd="0" destOrd="0" presId="urn:microsoft.com/office/officeart/2009/3/layout/DescendingProcess"/>
    <dgm:cxn modelId="{3C6A3BDE-6D33-4F20-986D-703867A06CED}" srcId="{63A2BDB0-2776-403E-B9F5-AE2D5BB4094D}" destId="{082BB6A5-5E9B-44AF-B522-3AE5186FDF55}" srcOrd="2" destOrd="0" parTransId="{50369C8B-6526-4FB2-9B10-1C72D886A71D}" sibTransId="{7368CA74-2F41-44D5-A282-2EEEA5FEACC7}"/>
    <dgm:cxn modelId="{BEAB1DF7-FFF8-481F-8338-754B32F40593}" type="presOf" srcId="{1AC226CA-4722-4195-BE46-97D590F0F083}" destId="{FD6336A8-AF89-42B8-84B0-61D1D63DD1A4}" srcOrd="0" destOrd="0" presId="urn:microsoft.com/office/officeart/2009/3/layout/DescendingProcess"/>
    <dgm:cxn modelId="{4D656A33-6896-4646-9F58-1FEEFD8800D3}" type="presParOf" srcId="{18AA79FF-F0DF-4B04-8B49-18592A8BB581}" destId="{49E0F437-5B0A-4E62-B1F6-0C8FCA6B7627}" srcOrd="0" destOrd="0" presId="urn:microsoft.com/office/officeart/2009/3/layout/DescendingProcess"/>
    <dgm:cxn modelId="{7E62247D-DCAF-4FB2-B314-F6BB188AAD73}" type="presParOf" srcId="{18AA79FF-F0DF-4B04-8B49-18592A8BB581}" destId="{EA47C4DA-F806-48F2-83FC-E908287382CF}" srcOrd="1" destOrd="0" presId="urn:microsoft.com/office/officeart/2009/3/layout/DescendingProcess"/>
    <dgm:cxn modelId="{06A6F267-C2BE-4CDD-B01D-2F1BD27DF8C8}" type="presParOf" srcId="{18AA79FF-F0DF-4B04-8B49-18592A8BB581}" destId="{25132F9B-1A34-4430-BA83-50F63BACC711}" srcOrd="2" destOrd="0" presId="urn:microsoft.com/office/officeart/2009/3/layout/DescendingProcess"/>
    <dgm:cxn modelId="{DF778D40-B539-41E1-8163-5147B2CB8E2A}" type="presParOf" srcId="{18AA79FF-F0DF-4B04-8B49-18592A8BB581}" destId="{C791C3D0-8ACD-458A-ACC9-76C833CB2D2E}" srcOrd="3" destOrd="0" presId="urn:microsoft.com/office/officeart/2009/3/layout/DescendingProcess"/>
    <dgm:cxn modelId="{C7890AFB-0B47-4124-827E-37376AA4F021}" type="presParOf" srcId="{C791C3D0-8ACD-458A-ACC9-76C833CB2D2E}" destId="{2B437C85-EF25-41DB-A979-BD223302308F}" srcOrd="0" destOrd="0" presId="urn:microsoft.com/office/officeart/2009/3/layout/DescendingProcess"/>
    <dgm:cxn modelId="{6E865625-279C-4567-8551-28B2EF68FB7B}" type="presParOf" srcId="{18AA79FF-F0DF-4B04-8B49-18592A8BB581}" destId="{6B8950CB-039B-4AF0-A9DC-AE583B229E02}" srcOrd="4" destOrd="0" presId="urn:microsoft.com/office/officeart/2009/3/layout/DescendingProcess"/>
    <dgm:cxn modelId="{CE7EC805-CB8E-42D2-ADC1-087A7B0B8BFB}" type="presParOf" srcId="{18AA79FF-F0DF-4B04-8B49-18592A8BB581}" destId="{4D251F42-82B3-4203-839B-A56A78CBF581}" srcOrd="5" destOrd="0" presId="urn:microsoft.com/office/officeart/2009/3/layout/DescendingProcess"/>
    <dgm:cxn modelId="{E7560A78-8883-4370-8A4F-93C22977012C}" type="presParOf" srcId="{4D251F42-82B3-4203-839B-A56A78CBF581}" destId="{1EA84A90-A301-4E8C-B865-153E094F203E}" srcOrd="0" destOrd="0" presId="urn:microsoft.com/office/officeart/2009/3/layout/DescendingProcess"/>
    <dgm:cxn modelId="{C7F0548F-1739-4598-9343-B16A549BE98F}" type="presParOf" srcId="{18AA79FF-F0DF-4B04-8B49-18592A8BB581}" destId="{DAEAF6DD-0D76-46BD-857A-8C9DD794A353}" srcOrd="6" destOrd="0" presId="urn:microsoft.com/office/officeart/2009/3/layout/DescendingProcess"/>
    <dgm:cxn modelId="{9E25A830-681E-4C9B-99F8-0EBC507DB5EF}" type="presParOf" srcId="{18AA79FF-F0DF-4B04-8B49-18592A8BB581}" destId="{D953CD07-7E23-4279-A58B-37616EBFECE9}" srcOrd="7" destOrd="0" presId="urn:microsoft.com/office/officeart/2009/3/layout/DescendingProcess"/>
    <dgm:cxn modelId="{62496BFC-0ED8-4B9D-A632-67B89C5BA6BA}" type="presParOf" srcId="{D953CD07-7E23-4279-A58B-37616EBFECE9}" destId="{82FB3004-0D7F-49E0-A85D-B41EC4AD09F0}" srcOrd="0" destOrd="0" presId="urn:microsoft.com/office/officeart/2009/3/layout/DescendingProcess"/>
    <dgm:cxn modelId="{F4BCCEBB-8223-470D-9916-1B17E8325502}" type="presParOf" srcId="{18AA79FF-F0DF-4B04-8B49-18592A8BB581}" destId="{AF355EC6-9B2B-4FB8-9FDB-DF63319012C9}" srcOrd="8" destOrd="0" presId="urn:microsoft.com/office/officeart/2009/3/layout/DescendingProcess"/>
    <dgm:cxn modelId="{5F29443F-A8FF-4254-872F-D7144205CDBE}" type="presParOf" srcId="{18AA79FF-F0DF-4B04-8B49-18592A8BB581}" destId="{BE3674C6-F048-4826-857B-8B84ED47AC63}" srcOrd="9" destOrd="0" presId="urn:microsoft.com/office/officeart/2009/3/layout/DescendingProcess"/>
    <dgm:cxn modelId="{FCBF4DCD-A810-4DE3-9415-CC2B0F8AEF58}" type="presParOf" srcId="{BE3674C6-F048-4826-857B-8B84ED47AC63}" destId="{77E6B342-F036-4091-9ACC-18A49493CC0C}" srcOrd="0" destOrd="0" presId="urn:microsoft.com/office/officeart/2009/3/layout/DescendingProcess"/>
    <dgm:cxn modelId="{9FC0D1ED-A5A8-4548-9E8C-63CE13BC122A}" type="presParOf" srcId="{18AA79FF-F0DF-4B04-8B49-18592A8BB581}" destId="{FD6336A8-AF89-42B8-84B0-61D1D63DD1A4}" srcOrd="10" destOrd="0" presId="urn:microsoft.com/office/officeart/2009/3/layout/Descending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3757C94-87FE-47AA-908E-3CC34519D36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a:solidFill>
          <a:schemeClr val="bg1">
            <a:alpha val="90000"/>
          </a:schemeClr>
        </a:solidFill>
      </dgm:spPr>
      <dgm:t>
        <a:bodyPr/>
        <a:lstStyle/>
        <a:p>
          <a:r>
            <a:rPr lang="hr-HR" sz="1600" b="1" dirty="0">
              <a:latin typeface="Calibri" panose="020F0502020204030204" pitchFamily="34" charset="0"/>
              <a:ea typeface="Calibri" panose="020F0502020204030204" pitchFamily="34" charset="0"/>
              <a:cs typeface="Times New Roman" panose="02020603050405020304" pitchFamily="18" charset="0"/>
            </a:rPr>
            <a:t>M-FIN USLUGE d.o.o. </a:t>
          </a:r>
          <a:endParaRPr lang="hr-HR" sz="1600" b="1" dirty="0"/>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a:solidFill>
          <a:schemeClr val="bg1">
            <a:alpha val="90000"/>
          </a:schemeClr>
        </a:solidFill>
      </dgm:spPr>
      <dgm:t>
        <a:bodyPr/>
        <a:lstStyle/>
        <a:p>
          <a:r>
            <a:rPr lang="hr-HR" sz="1400" dirty="0">
              <a:latin typeface="Calibri" panose="020F0502020204030204" pitchFamily="34" charset="0"/>
              <a:ea typeface="Calibri" panose="020F0502020204030204" pitchFamily="34" charset="0"/>
              <a:cs typeface="Times New Roman" panose="02020603050405020304" pitchFamily="18" charset="0"/>
            </a:rPr>
            <a:t>125.700,96 kuna </a:t>
          </a:r>
          <a:endParaRPr lang="hr-HR" sz="1400" dirty="0"/>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a:solidFill>
          <a:schemeClr val="bg1">
            <a:alpha val="90000"/>
          </a:schemeClr>
        </a:solidFill>
      </dgm:spPr>
      <dgm:t>
        <a:bodyPr/>
        <a:lstStyle/>
        <a:p>
          <a:r>
            <a:rPr lang="hr-HR" sz="1400" dirty="0">
              <a:latin typeface="Calibri" panose="020F0502020204030204" pitchFamily="34" charset="0"/>
              <a:ea typeface="Calibri" panose="020F0502020204030204" pitchFamily="34" charset="0"/>
              <a:cs typeface="Times New Roman" panose="02020603050405020304" pitchFamily="18" charset="0"/>
            </a:rPr>
            <a:t>Nabava poslovnih sustava za knjigovodstvo, pratećih hardvera i edukacija zaposlenika</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a:solidFill>
          <a:schemeClr val="bg1">
            <a:alpha val="90000"/>
          </a:schemeClr>
        </a:solidFill>
      </dgm:spPr>
      <dgm:t>
        <a:bodyPr/>
        <a:lstStyle/>
        <a:p>
          <a:pPr algn="just"/>
          <a:r>
            <a:rPr lang="hr-HR" sz="1050" dirty="0">
              <a:latin typeface="Calibri" panose="020F0502020204030204" pitchFamily="34" charset="0"/>
              <a:ea typeface="Calibri" panose="020F0502020204030204" pitchFamily="34" charset="0"/>
              <a:cs typeface="Times New Roman" panose="02020603050405020304" pitchFamily="18" charset="0"/>
            </a:rPr>
            <a:t>Nabavom novog poslovnog sustava i nove računalne opreme, kroz što je unaprijeđeno 7 poslovnih procesa poduzeća, omogućit će se brže i efektivnije obavljanje svakodnevnih poslovnih zadataka.  Poduzeće će biti u korak s suvremenim ITK rješenjima u području pružanja knjigovodstvenih usluga i moći će u kraćem roku odgovarati na zahtjeve postojećih klijenata što će posljedično dovesti do mogućnosti prihvata većeg broja klijenata i veće konkurentnosti poduzeća na tržištu. </a:t>
          </a:r>
          <a:endParaRPr lang="hr-HR" sz="1050" dirty="0"/>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A1C92486-8DB2-4EA6-90E1-2404150631EB}">
      <dgm:prSet phldrT="[Tekst]" custT="1"/>
      <dgm:spPr/>
      <dgm:t>
        <a:bodyPr/>
        <a:lstStyle/>
        <a:p>
          <a:r>
            <a:rPr lang="hr-HR" sz="1800" dirty="0"/>
            <a:t>Naziv projekta</a:t>
          </a:r>
        </a:p>
      </dgm:t>
    </dgm:pt>
    <dgm:pt modelId="{98381A89-56FC-4289-A49C-36CF1F05A155}" type="sibTrans" cxnId="{CD977339-6383-4583-BD2E-F7B4E4B70B2C}">
      <dgm:prSet/>
      <dgm:spPr/>
      <dgm:t>
        <a:bodyPr/>
        <a:lstStyle/>
        <a:p>
          <a:endParaRPr lang="hr-HR"/>
        </a:p>
      </dgm:t>
    </dgm:pt>
    <dgm:pt modelId="{736CD17D-91C9-4172-A7F9-4FCC7CD34A5D}" type="parTrans" cxnId="{CD977339-6383-4583-BD2E-F7B4E4B70B2C}">
      <dgm:prSet/>
      <dgm:spPr/>
      <dgm:t>
        <a:bodyPr/>
        <a:lstStyle/>
        <a:p>
          <a:endParaRPr lang="hr-HR"/>
        </a:p>
      </dgm:t>
    </dgm:pt>
    <dgm:pt modelId="{A9B089B2-18E1-486B-8816-5DD7C2C8C80E}">
      <dgm:prSet phldrT="[Tekst]" custT="1"/>
      <dgm:spPr>
        <a:solidFill>
          <a:schemeClr val="bg1">
            <a:alpha val="90000"/>
          </a:schemeClr>
        </a:solidFill>
      </dgm:spPr>
      <dgm:t>
        <a:bodyPr/>
        <a:lstStyle/>
        <a:p>
          <a:r>
            <a:rPr lang="hr-HR" sz="1400" dirty="0">
              <a:latin typeface="Calibri" panose="020F0502020204030204" pitchFamily="34" charset="0"/>
              <a:cs typeface="Times New Roman" panose="02020603050405020304" pitchFamily="18" charset="0"/>
            </a:rPr>
            <a:t>Modernizacija poslovanja poduzeća M-FIN USLUGE d.o.o. uvođenjem novih IKT rješenja</a:t>
          </a:r>
          <a:endParaRPr lang="hr-HR" sz="1400" dirty="0"/>
        </a:p>
      </dgm:t>
    </dgm:pt>
    <dgm:pt modelId="{2E44B7FC-915F-4C78-88D9-4EBD0509308F}" type="sibTrans" cxnId="{2BC37FA2-2D80-4309-B45C-A3D596502DBE}">
      <dgm:prSet/>
      <dgm:spPr/>
      <dgm:t>
        <a:bodyPr/>
        <a:lstStyle/>
        <a:p>
          <a:endParaRPr lang="hr-HR"/>
        </a:p>
      </dgm:t>
    </dgm:pt>
    <dgm:pt modelId="{4E11C537-2FD5-49CE-94C8-9D6FFAF41B19}" type="parTrans" cxnId="{2BC37FA2-2D80-4309-B45C-A3D596502DBE}">
      <dgm:prSet/>
      <dgm:spPr/>
      <dgm:t>
        <a:bodyPr/>
        <a:lstStyle/>
        <a:p>
          <a:endParaRPr lang="hr-HR"/>
        </a:p>
      </dgm:t>
    </dgm:pt>
    <dgm:pt modelId="{9CD07C3A-36DC-48A4-9CF7-27BA89921BBB}" type="pres">
      <dgm:prSet presAssocID="{D3757C94-87FE-47AA-908E-3CC34519D362}" presName="Name0" presStyleCnt="0">
        <dgm:presLayoutVars>
          <dgm:dir/>
          <dgm:animLvl val="lvl"/>
          <dgm:resizeHandles val="exact"/>
        </dgm:presLayoutVars>
      </dgm:prSet>
      <dgm:spPr/>
    </dgm:pt>
    <dgm:pt modelId="{7BBB1206-B438-4FE7-9E77-24B6C6E69903}" type="pres">
      <dgm:prSet presAssocID="{9BDB86D6-971F-48D6-9153-5C0167EB6ACD}" presName="linNode" presStyleCnt="0"/>
      <dgm:spPr/>
    </dgm:pt>
    <dgm:pt modelId="{913480BD-491E-4FC9-A179-29F2C0B6C498}" type="pres">
      <dgm:prSet presAssocID="{9BDB86D6-971F-48D6-9153-5C0167EB6ACD}" presName="parentText" presStyleLbl="node1" presStyleIdx="0" presStyleCnt="5" custScaleX="78034" custLinFactNeighborY="5821">
        <dgm:presLayoutVars>
          <dgm:chMax val="1"/>
          <dgm:bulletEnabled val="1"/>
        </dgm:presLayoutVars>
      </dgm:prSet>
      <dgm:spPr>
        <a:prstGeom prst="rect">
          <a:avLst/>
        </a:prstGeom>
      </dgm:spPr>
    </dgm:pt>
    <dgm:pt modelId="{EA2B478D-23FE-40B3-8F47-91DBE7249E9C}" type="pres">
      <dgm:prSet presAssocID="{9BDB86D6-971F-48D6-9153-5C0167EB6ACD}" presName="descendantText" presStyleLbl="alignAccFollowNode1" presStyleIdx="0" presStyleCnt="5">
        <dgm:presLayoutVars>
          <dgm:bulletEnabled val="1"/>
        </dgm:presLayoutVars>
      </dgm:prSet>
      <dgm:spPr>
        <a:prstGeom prst="rect">
          <a:avLst/>
        </a:prstGeom>
      </dgm:spPr>
    </dgm:pt>
    <dgm:pt modelId="{59BB8713-8164-44EE-9B7A-92A7D87CD0E2}" type="pres">
      <dgm:prSet presAssocID="{8BA34A6B-E97D-40DE-97D9-6BB7ED68EA22}" presName="sp" presStyleCnt="0"/>
      <dgm:spPr/>
    </dgm:pt>
    <dgm:pt modelId="{E9C3C0B8-BC3E-4F54-B258-739BA94AA560}" type="pres">
      <dgm:prSet presAssocID="{A1C92486-8DB2-4EA6-90E1-2404150631EB}" presName="linNode" presStyleCnt="0"/>
      <dgm:spPr/>
    </dgm:pt>
    <dgm:pt modelId="{8EA6EB8D-7198-460A-ADB3-88F9048566D8}" type="pres">
      <dgm:prSet presAssocID="{A1C92486-8DB2-4EA6-90E1-2404150631EB}" presName="parentText" presStyleLbl="node1" presStyleIdx="1" presStyleCnt="5" custScaleX="78034" custLinFactNeighborY="2672">
        <dgm:presLayoutVars>
          <dgm:chMax val="1"/>
          <dgm:bulletEnabled val="1"/>
        </dgm:presLayoutVars>
      </dgm:prSet>
      <dgm:spPr>
        <a:prstGeom prst="rect">
          <a:avLst/>
        </a:prstGeom>
      </dgm:spPr>
    </dgm:pt>
    <dgm:pt modelId="{B1D0F5BF-2C2C-4F40-BD2A-B82BB45B3747}" type="pres">
      <dgm:prSet presAssocID="{A1C92486-8DB2-4EA6-90E1-2404150631EB}" presName="descendantText" presStyleLbl="alignAccFollowNode1" presStyleIdx="1" presStyleCnt="5" custLinFactNeighborX="329" custLinFactNeighborY="-4522">
        <dgm:presLayoutVars>
          <dgm:bulletEnabled val="1"/>
        </dgm:presLayoutVars>
      </dgm:prSet>
      <dgm:spPr>
        <a:prstGeom prst="rect">
          <a:avLst/>
        </a:prstGeom>
      </dgm:spPr>
    </dgm:pt>
    <dgm:pt modelId="{E97587FB-C43E-4BD5-A3C1-943FC90C39B0}" type="pres">
      <dgm:prSet presAssocID="{98381A89-56FC-4289-A49C-36CF1F05A155}" presName="sp" presStyleCnt="0"/>
      <dgm:spPr/>
    </dgm:pt>
    <dgm:pt modelId="{DAC746A8-7299-4E14-916D-F8544E5B19C8}" type="pres">
      <dgm:prSet presAssocID="{474CAE9E-5FC3-489C-9D6E-9CC65D55E5FE}" presName="linNode" presStyleCnt="0"/>
      <dgm:spPr/>
    </dgm:pt>
    <dgm:pt modelId="{981263A9-D4C9-47CD-857D-891DF48830B5}" type="pres">
      <dgm:prSet presAssocID="{474CAE9E-5FC3-489C-9D6E-9CC65D55E5FE}" presName="parentText" presStyleLbl="node1" presStyleIdx="2" presStyleCnt="5" custScaleX="78034" custLinFactNeighborY="3596">
        <dgm:presLayoutVars>
          <dgm:chMax val="1"/>
          <dgm:bulletEnabled val="1"/>
        </dgm:presLayoutVars>
      </dgm:prSet>
      <dgm:spPr>
        <a:prstGeom prst="rect">
          <a:avLst/>
        </a:prstGeom>
      </dgm:spPr>
    </dgm:pt>
    <dgm:pt modelId="{C76F8F52-0C65-43D4-A473-0867CE593070}" type="pres">
      <dgm:prSet presAssocID="{474CAE9E-5FC3-489C-9D6E-9CC65D55E5FE}" presName="descendantText" presStyleLbl="alignAccFollowNode1" presStyleIdx="2" presStyleCnt="5" custLinFactNeighborX="329" custLinFactNeighborY="-4522">
        <dgm:presLayoutVars>
          <dgm:bulletEnabled val="1"/>
        </dgm:presLayoutVars>
      </dgm:prSet>
      <dgm:spPr>
        <a:prstGeom prst="rect">
          <a:avLst/>
        </a:prstGeom>
      </dgm:spPr>
    </dgm:pt>
    <dgm:pt modelId="{3AD4585F-546B-475A-A093-61A674C28319}" type="pres">
      <dgm:prSet presAssocID="{371EB0DA-1138-4715-991A-7240819076CC}" presName="sp" presStyleCnt="0"/>
      <dgm:spPr/>
    </dgm:pt>
    <dgm:pt modelId="{5B6147E1-859D-4A8D-B9F3-CE5F5C233FE0}" type="pres">
      <dgm:prSet presAssocID="{B7E0AEFC-67B4-45DB-85BD-8CE0F33F3F6C}" presName="linNode" presStyleCnt="0"/>
      <dgm:spPr/>
    </dgm:pt>
    <dgm:pt modelId="{0EAFC9EC-11EB-41DC-BC7F-0A32920E0A33}" type="pres">
      <dgm:prSet presAssocID="{B7E0AEFC-67B4-45DB-85BD-8CE0F33F3F6C}" presName="parentText" presStyleLbl="node1" presStyleIdx="3" presStyleCnt="5" custScaleX="78034" custLinFactNeighborY="3596">
        <dgm:presLayoutVars>
          <dgm:chMax val="1"/>
          <dgm:bulletEnabled val="1"/>
        </dgm:presLayoutVars>
      </dgm:prSet>
      <dgm:spPr>
        <a:prstGeom prst="rect">
          <a:avLst/>
        </a:prstGeom>
      </dgm:spPr>
    </dgm:pt>
    <dgm:pt modelId="{241561D7-A57E-46E8-AF09-0FAB62E0C90D}" type="pres">
      <dgm:prSet presAssocID="{B7E0AEFC-67B4-45DB-85BD-8CE0F33F3F6C}" presName="descendantText" presStyleLbl="alignAccFollowNode1" presStyleIdx="3" presStyleCnt="5" custLinFactNeighborX="329" custLinFactNeighborY="-4522">
        <dgm:presLayoutVars>
          <dgm:bulletEnabled val="1"/>
        </dgm:presLayoutVars>
      </dgm:prSet>
      <dgm:spPr>
        <a:prstGeom prst="rect">
          <a:avLst/>
        </a:prstGeom>
      </dgm:spPr>
    </dgm:pt>
    <dgm:pt modelId="{25F3B45F-C18D-4A4B-86FB-B23219117779}" type="pres">
      <dgm:prSet presAssocID="{C84AB073-4CEE-4FA9-818A-536B2DFB660E}" presName="sp" presStyleCnt="0"/>
      <dgm:spPr/>
    </dgm:pt>
    <dgm:pt modelId="{34FB3127-5361-43EB-966E-86DF94BF247C}" type="pres">
      <dgm:prSet presAssocID="{86054CBD-2703-4A29-BC67-39E41DBE3FBC}" presName="linNode" presStyleCnt="0"/>
      <dgm:spPr/>
    </dgm:pt>
    <dgm:pt modelId="{E99FEE6E-E2DE-4B34-87D0-C410BBA35932}" type="pres">
      <dgm:prSet presAssocID="{86054CBD-2703-4A29-BC67-39E41DBE3FBC}" presName="parentText" presStyleLbl="node1" presStyleIdx="4" presStyleCnt="5" custScaleX="78034" custLinFactNeighborY="-3753">
        <dgm:presLayoutVars>
          <dgm:chMax val="1"/>
          <dgm:bulletEnabled val="1"/>
        </dgm:presLayoutVars>
      </dgm:prSet>
      <dgm:spPr>
        <a:prstGeom prst="rect">
          <a:avLst/>
        </a:prstGeom>
      </dgm:spPr>
    </dgm:pt>
    <dgm:pt modelId="{5DDE2FA8-0122-44E9-8C40-141033DB351F}" type="pres">
      <dgm:prSet presAssocID="{86054CBD-2703-4A29-BC67-39E41DBE3FBC}" presName="descendantText" presStyleLbl="alignAccFollowNode1" presStyleIdx="4" presStyleCnt="5" custScaleY="135491" custLinFactNeighborX="329" custLinFactNeighborY="-4522">
        <dgm:presLayoutVars>
          <dgm:bulletEnabled val="1"/>
        </dgm:presLayoutVars>
      </dgm:prSet>
      <dgm:spPr>
        <a:prstGeom prst="rect">
          <a:avLst/>
        </a:prstGeom>
      </dgm:spPr>
    </dgm:pt>
  </dgm:ptLst>
  <dgm:cxnLst>
    <dgm:cxn modelId="{14396E05-6B0A-4ED2-9828-4D41346FC461}" srcId="{86054CBD-2703-4A29-BC67-39E41DBE3FBC}" destId="{6356917F-9DE2-4189-904E-66208177CA2E}" srcOrd="0" destOrd="0" parTransId="{899E3ED9-AF56-490D-9525-BCFAF9CE4447}" sibTransId="{CDE7CF2A-BC5E-4259-AB8A-5FBB0545F785}"/>
    <dgm:cxn modelId="{4BE48409-61C7-4D88-AFD6-E390D4937D1E}" srcId="{D3757C94-87FE-47AA-908E-3CC34519D362}" destId="{B7E0AEFC-67B4-45DB-85BD-8CE0F33F3F6C}" srcOrd="3" destOrd="0" parTransId="{1500FDA9-6E14-4529-9973-7133CB5BADEC}" sibTransId="{C84AB073-4CEE-4FA9-818A-536B2DFB660E}"/>
    <dgm:cxn modelId="{6020AA0F-F136-4C86-8781-2E3DA34879D1}" type="presOf" srcId="{B7E0AEFC-67B4-45DB-85BD-8CE0F33F3F6C}" destId="{0EAFC9EC-11EB-41DC-BC7F-0A32920E0A33}" srcOrd="0" destOrd="0" presId="urn:microsoft.com/office/officeart/2005/8/layout/vList5"/>
    <dgm:cxn modelId="{365D0A13-AEF6-45D3-9A3E-A91BEFA65350}" type="presOf" srcId="{A1C92486-8DB2-4EA6-90E1-2404150631EB}" destId="{8EA6EB8D-7198-460A-ADB3-88F9048566D8}" srcOrd="0" destOrd="0" presId="urn:microsoft.com/office/officeart/2005/8/layout/vList5"/>
    <dgm:cxn modelId="{EDBAC416-1671-4F62-94D7-09040CDA1621}" type="presOf" srcId="{6356917F-9DE2-4189-904E-66208177CA2E}" destId="{5DDE2FA8-0122-44E9-8C40-141033DB351F}" srcOrd="0" destOrd="0" presId="urn:microsoft.com/office/officeart/2005/8/layout/vList5"/>
    <dgm:cxn modelId="{16028020-0A80-4C31-AEC0-10F6DE70E347}" type="presOf" srcId="{D3757C94-87FE-47AA-908E-3CC34519D362}" destId="{9CD07C3A-36DC-48A4-9CF7-27BA89921BBB}" srcOrd="0" destOrd="0" presId="urn:microsoft.com/office/officeart/2005/8/layout/vList5"/>
    <dgm:cxn modelId="{CD977339-6383-4583-BD2E-F7B4E4B70B2C}" srcId="{D3757C94-87FE-47AA-908E-3CC34519D362}" destId="{A1C92486-8DB2-4EA6-90E1-2404150631EB}" srcOrd="1" destOrd="0" parTransId="{736CD17D-91C9-4172-A7F9-4FCC7CD34A5D}" sibTransId="{98381A89-56FC-4289-A49C-36CF1F05A155}"/>
    <dgm:cxn modelId="{F6BFC13D-AFB6-479F-B24C-1BCCF7B15FEC}" type="presOf" srcId="{86054CBD-2703-4A29-BC67-39E41DBE3FBC}" destId="{E99FEE6E-E2DE-4B34-87D0-C410BBA35932}" srcOrd="0" destOrd="0" presId="urn:microsoft.com/office/officeart/2005/8/layout/vList5"/>
    <dgm:cxn modelId="{35EBC63D-B83B-4BF5-A3C3-9BBAAAB57B61}" srcId="{D3757C94-87FE-47AA-908E-3CC34519D362}" destId="{474CAE9E-5FC3-489C-9D6E-9CC65D55E5FE}" srcOrd="2" destOrd="0" parTransId="{D67626FE-25B2-4C3C-B43E-C3BEFA84914A}" sibTransId="{371EB0DA-1138-4715-991A-7240819076CC}"/>
    <dgm:cxn modelId="{FF5E423E-A1CE-49FD-9278-966288407700}" type="presOf" srcId="{DBCC39B8-D6FB-4BFE-852D-B51228E9D050}" destId="{241561D7-A57E-46E8-AF09-0FAB62E0C90D}" srcOrd="0" destOrd="0" presId="urn:microsoft.com/office/officeart/2005/8/layout/vList5"/>
    <dgm:cxn modelId="{A8E2425D-C3E2-4B6F-A03C-4CA529D1A3EE}" type="presOf" srcId="{A9B089B2-18E1-486B-8816-5DD7C2C8C80E}" destId="{B1D0F5BF-2C2C-4F40-BD2A-B82BB45B3747}" srcOrd="0" destOrd="0" presId="urn:microsoft.com/office/officeart/2005/8/layout/vList5"/>
    <dgm:cxn modelId="{0D02CA69-6513-493A-80EA-C2DB16F4CC48}" type="presOf" srcId="{871E7265-448F-4532-A940-F06040C3C14E}" destId="{C76F8F52-0C65-43D4-A473-0867CE593070}" srcOrd="0" destOrd="0" presId="urn:microsoft.com/office/officeart/2005/8/layout/vList5"/>
    <dgm:cxn modelId="{AD7EFA4F-8920-435E-BC42-EE86D56FA32B}" srcId="{D3757C94-87FE-47AA-908E-3CC34519D362}" destId="{9BDB86D6-971F-48D6-9153-5C0167EB6ACD}" srcOrd="0" destOrd="0" parTransId="{1BF2690E-68A0-4A37-B509-67282F36E9D5}" sibTransId="{8BA34A6B-E97D-40DE-97D9-6BB7ED68EA22}"/>
    <dgm:cxn modelId="{FD15EE9C-0C77-4837-870E-2A26671434DE}" type="presOf" srcId="{9BDB86D6-971F-48D6-9153-5C0167EB6ACD}" destId="{913480BD-491E-4FC9-A179-29F2C0B6C498}" srcOrd="0" destOrd="0" presId="urn:microsoft.com/office/officeart/2005/8/layout/vList5"/>
    <dgm:cxn modelId="{21FB279F-62D0-47CD-B60E-164A8E65205D}" srcId="{B7E0AEFC-67B4-45DB-85BD-8CE0F33F3F6C}" destId="{DBCC39B8-D6FB-4BFE-852D-B51228E9D050}" srcOrd="0" destOrd="0" parTransId="{69454489-E227-4E78-A000-2E047848818B}" sibTransId="{9F65AA5F-7EAC-44FD-A39B-4A896E5429F2}"/>
    <dgm:cxn modelId="{2BC37FA2-2D80-4309-B45C-A3D596502DBE}" srcId="{A1C92486-8DB2-4EA6-90E1-2404150631EB}" destId="{A9B089B2-18E1-486B-8816-5DD7C2C8C80E}" srcOrd="0" destOrd="0" parTransId="{4E11C537-2FD5-49CE-94C8-9D6FFAF41B19}" sibTransId="{2E44B7FC-915F-4C78-88D9-4EBD0509308F}"/>
    <dgm:cxn modelId="{6706E2B9-ECF3-4034-B997-BDA243483312}" type="presOf" srcId="{3D4872C5-B0C0-469B-B84E-62BCB94DCA57}" destId="{EA2B478D-23FE-40B3-8F47-91DBE7249E9C}" srcOrd="0" destOrd="0" presId="urn:microsoft.com/office/officeart/2005/8/layout/vList5"/>
    <dgm:cxn modelId="{D9BD4ECD-7C52-4F3E-956C-1B1482DDE2CC}" srcId="{474CAE9E-5FC3-489C-9D6E-9CC65D55E5FE}" destId="{871E7265-448F-4532-A940-F06040C3C14E}" srcOrd="0" destOrd="0" parTransId="{0E27B6D2-139B-4514-9134-EA35D82EB0F7}" sibTransId="{EE49FA54-029F-4ED1-B57E-944E6F58A76D}"/>
    <dgm:cxn modelId="{3CD6E3D9-1B4D-4F9A-80EA-FDCA29C4B692}" type="presOf" srcId="{474CAE9E-5FC3-489C-9D6E-9CC65D55E5FE}" destId="{981263A9-D4C9-47CD-857D-891DF48830B5}" srcOrd="0" destOrd="0" presId="urn:microsoft.com/office/officeart/2005/8/layout/vList5"/>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4DD90671-8946-450B-908D-C177F4F92010}" type="presParOf" srcId="{9CD07C3A-36DC-48A4-9CF7-27BA89921BBB}" destId="{7BBB1206-B438-4FE7-9E77-24B6C6E69903}" srcOrd="0" destOrd="0" presId="urn:microsoft.com/office/officeart/2005/8/layout/vList5"/>
    <dgm:cxn modelId="{3E8C479A-DA06-4E0A-BAD9-AD83313602E5}" type="presParOf" srcId="{7BBB1206-B438-4FE7-9E77-24B6C6E69903}" destId="{913480BD-491E-4FC9-A179-29F2C0B6C498}" srcOrd="0" destOrd="0" presId="urn:microsoft.com/office/officeart/2005/8/layout/vList5"/>
    <dgm:cxn modelId="{605E0731-215D-45C4-9474-4F516B74EB77}" type="presParOf" srcId="{7BBB1206-B438-4FE7-9E77-24B6C6E69903}" destId="{EA2B478D-23FE-40B3-8F47-91DBE7249E9C}" srcOrd="1" destOrd="0" presId="urn:microsoft.com/office/officeart/2005/8/layout/vList5"/>
    <dgm:cxn modelId="{C4516BB2-602C-4F9F-88C9-D4E264EDAFFD}" type="presParOf" srcId="{9CD07C3A-36DC-48A4-9CF7-27BA89921BBB}" destId="{59BB8713-8164-44EE-9B7A-92A7D87CD0E2}" srcOrd="1" destOrd="0" presId="urn:microsoft.com/office/officeart/2005/8/layout/vList5"/>
    <dgm:cxn modelId="{FE62C7E2-59FA-4234-AB78-4A85C52DD044}" type="presParOf" srcId="{9CD07C3A-36DC-48A4-9CF7-27BA89921BBB}" destId="{E9C3C0B8-BC3E-4F54-B258-739BA94AA560}" srcOrd="2" destOrd="0" presId="urn:microsoft.com/office/officeart/2005/8/layout/vList5"/>
    <dgm:cxn modelId="{4B779DDF-BB94-4514-AAA1-E6A92F336EA7}" type="presParOf" srcId="{E9C3C0B8-BC3E-4F54-B258-739BA94AA560}" destId="{8EA6EB8D-7198-460A-ADB3-88F9048566D8}" srcOrd="0" destOrd="0" presId="urn:microsoft.com/office/officeart/2005/8/layout/vList5"/>
    <dgm:cxn modelId="{EACB1069-A2D7-423A-A64F-3098A2633C0C}" type="presParOf" srcId="{E9C3C0B8-BC3E-4F54-B258-739BA94AA560}" destId="{B1D0F5BF-2C2C-4F40-BD2A-B82BB45B3747}" srcOrd="1" destOrd="0" presId="urn:microsoft.com/office/officeart/2005/8/layout/vList5"/>
    <dgm:cxn modelId="{9809C6BD-36A7-493B-982B-7880C69E7E65}" type="presParOf" srcId="{9CD07C3A-36DC-48A4-9CF7-27BA89921BBB}" destId="{E97587FB-C43E-4BD5-A3C1-943FC90C39B0}" srcOrd="3" destOrd="0" presId="urn:microsoft.com/office/officeart/2005/8/layout/vList5"/>
    <dgm:cxn modelId="{139855FC-08E3-4928-B011-B236EEF0F64C}" type="presParOf" srcId="{9CD07C3A-36DC-48A4-9CF7-27BA89921BBB}" destId="{DAC746A8-7299-4E14-916D-F8544E5B19C8}" srcOrd="4" destOrd="0" presId="urn:microsoft.com/office/officeart/2005/8/layout/vList5"/>
    <dgm:cxn modelId="{92BA607A-4166-466A-BEBD-110C25BF61B1}" type="presParOf" srcId="{DAC746A8-7299-4E14-916D-F8544E5B19C8}" destId="{981263A9-D4C9-47CD-857D-891DF48830B5}" srcOrd="0" destOrd="0" presId="urn:microsoft.com/office/officeart/2005/8/layout/vList5"/>
    <dgm:cxn modelId="{0D1F8040-522A-4272-BF3E-AA356AF2CA0F}" type="presParOf" srcId="{DAC746A8-7299-4E14-916D-F8544E5B19C8}" destId="{C76F8F52-0C65-43D4-A473-0867CE593070}" srcOrd="1" destOrd="0" presId="urn:microsoft.com/office/officeart/2005/8/layout/vList5"/>
    <dgm:cxn modelId="{75CED608-136F-47CB-A49B-FC4F5B845DE5}" type="presParOf" srcId="{9CD07C3A-36DC-48A4-9CF7-27BA89921BBB}" destId="{3AD4585F-546B-475A-A093-61A674C28319}" srcOrd="5" destOrd="0" presId="urn:microsoft.com/office/officeart/2005/8/layout/vList5"/>
    <dgm:cxn modelId="{0E04DEA4-A37F-4126-9AC3-142A4C205E61}" type="presParOf" srcId="{9CD07C3A-36DC-48A4-9CF7-27BA89921BBB}" destId="{5B6147E1-859D-4A8D-B9F3-CE5F5C233FE0}" srcOrd="6" destOrd="0" presId="urn:microsoft.com/office/officeart/2005/8/layout/vList5"/>
    <dgm:cxn modelId="{8FF1FC1C-FC53-48D1-B353-0F71311E9069}" type="presParOf" srcId="{5B6147E1-859D-4A8D-B9F3-CE5F5C233FE0}" destId="{0EAFC9EC-11EB-41DC-BC7F-0A32920E0A33}" srcOrd="0" destOrd="0" presId="urn:microsoft.com/office/officeart/2005/8/layout/vList5"/>
    <dgm:cxn modelId="{9F8C8CDE-A18F-49DA-AC2C-E6F50897AABE}" type="presParOf" srcId="{5B6147E1-859D-4A8D-B9F3-CE5F5C233FE0}" destId="{241561D7-A57E-46E8-AF09-0FAB62E0C90D}" srcOrd="1" destOrd="0" presId="urn:microsoft.com/office/officeart/2005/8/layout/vList5"/>
    <dgm:cxn modelId="{F482D52D-0508-43B3-BDA5-8F7B17D87665}" type="presParOf" srcId="{9CD07C3A-36DC-48A4-9CF7-27BA89921BBB}" destId="{25F3B45F-C18D-4A4B-86FB-B23219117779}" srcOrd="7" destOrd="0" presId="urn:microsoft.com/office/officeart/2005/8/layout/vList5"/>
    <dgm:cxn modelId="{B873CF15-F10E-4FF5-BBA2-E5B292A3DD35}" type="presParOf" srcId="{9CD07C3A-36DC-48A4-9CF7-27BA89921BBB}" destId="{34FB3127-5361-43EB-966E-86DF94BF247C}" srcOrd="8" destOrd="0" presId="urn:microsoft.com/office/officeart/2005/8/layout/vList5"/>
    <dgm:cxn modelId="{044D2476-5287-4B11-8E1C-84FCAAEA7181}" type="presParOf" srcId="{34FB3127-5361-43EB-966E-86DF94BF247C}" destId="{E99FEE6E-E2DE-4B34-87D0-C410BBA35932}" srcOrd="0" destOrd="0" presId="urn:microsoft.com/office/officeart/2005/8/layout/vList5"/>
    <dgm:cxn modelId="{C611FC84-937E-48FA-88C8-F445A06B97A2}" type="presParOf" srcId="{34FB3127-5361-43EB-966E-86DF94BF247C}" destId="{5DDE2FA8-0122-44E9-8C40-141033DB351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757C94-87FE-47AA-908E-3CC34519D36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dgm:t>
        <a:bodyPr/>
        <a:lstStyle/>
        <a:p>
          <a:r>
            <a:rPr lang="hr-HR" sz="1600" dirty="0" err="1"/>
            <a:t>Izolaterski</a:t>
          </a:r>
          <a:r>
            <a:rPr lang="hr-HR" sz="1600" dirty="0"/>
            <a:t> i limarski obrt Božidar </a:t>
          </a:r>
          <a:r>
            <a:rPr lang="hr-HR" sz="1600" dirty="0" err="1"/>
            <a:t>Gužvinec</a:t>
          </a:r>
          <a:r>
            <a:rPr lang="hr-HR" sz="1600" dirty="0"/>
            <a:t> </a:t>
          </a:r>
          <a:endParaRPr lang="hr-HR" sz="1600" b="1" dirty="0"/>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dgm:t>
        <a:bodyPr/>
        <a:lstStyle/>
        <a:p>
          <a:r>
            <a:rPr lang="hr-HR" sz="1400" dirty="0">
              <a:latin typeface="Calibri" panose="020F0502020204030204" pitchFamily="34" charset="0"/>
              <a:cs typeface="Times New Roman" panose="02020603050405020304" pitchFamily="18" charset="0"/>
            </a:rPr>
            <a:t>461.049,05 kuna</a:t>
          </a:r>
          <a:endParaRPr lang="hr-HR" sz="1400" dirty="0"/>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dgm:t>
        <a:bodyPr/>
        <a:lstStyle/>
        <a:p>
          <a:r>
            <a:rPr lang="hr-HR" sz="1400" dirty="0">
              <a:latin typeface="Calibri" panose="020F0502020204030204" pitchFamily="34" charset="0"/>
              <a:cs typeface="Times New Roman" panose="02020603050405020304" pitchFamily="18" charset="0"/>
            </a:rPr>
            <a:t>nabava hidrauličkog stroja za lim, edukacija zaposlenika </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dgm:t>
        <a:bodyPr/>
        <a:lstStyle/>
        <a:p>
          <a:pPr algn="just"/>
          <a:r>
            <a:rPr lang="hr-HR" sz="1300" dirty="0">
              <a:latin typeface="Calibri" panose="020F0502020204030204" pitchFamily="34" charset="0"/>
              <a:cs typeface="Times New Roman" panose="02020603050405020304" pitchFamily="18" charset="0"/>
            </a:rPr>
            <a:t>Skraćeno je vrijeme obrade lima, ostvarena mogućnost proizvodnje većih količina proizvoda i usluga, smanjeni su troškovi proizvodnje, povećana kvaliteta finalnog proizvoda. Ovaj projekt omogućio je obrtu da na tržištu bude korak ispred konkurencije u vidu dobivanja novih poslova</a:t>
          </a:r>
          <a:endParaRPr lang="hr-HR" sz="1300" dirty="0"/>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D16AB7E5-C93D-48C6-93ED-4D8A8B8776F9}">
      <dgm:prSet phldrT="[Tekst]" custT="1"/>
      <dgm:spPr/>
      <dgm:t>
        <a:bodyPr/>
        <a:lstStyle/>
        <a:p>
          <a:r>
            <a:rPr lang="hr-HR" sz="1600" b="0" dirty="0"/>
            <a:t>Naziv projekta</a:t>
          </a:r>
        </a:p>
      </dgm:t>
    </dgm:pt>
    <dgm:pt modelId="{C6A25EAC-006D-4777-AA61-DCB23F809BB9}" type="parTrans" cxnId="{9776F4AA-5C48-40E4-8497-994033D114F4}">
      <dgm:prSet/>
      <dgm:spPr/>
      <dgm:t>
        <a:bodyPr/>
        <a:lstStyle/>
        <a:p>
          <a:endParaRPr lang="hr-HR"/>
        </a:p>
      </dgm:t>
    </dgm:pt>
    <dgm:pt modelId="{FCE1E215-B929-4412-9BEA-FCA7F2BEE024}" type="sibTrans" cxnId="{9776F4AA-5C48-40E4-8497-994033D114F4}">
      <dgm:prSet/>
      <dgm:spPr/>
      <dgm:t>
        <a:bodyPr/>
        <a:lstStyle/>
        <a:p>
          <a:endParaRPr lang="hr-HR"/>
        </a:p>
      </dgm:t>
    </dgm:pt>
    <dgm:pt modelId="{CB7B44B3-DBEC-43AC-A4E3-12761D9F6186}">
      <dgm:prSet phldrT="[Tekst]" custT="1"/>
      <dgm:spPr/>
      <dgm:t>
        <a:bodyPr/>
        <a:lstStyle/>
        <a:p>
          <a:r>
            <a:rPr lang="hr-HR" sz="1400" b="0" dirty="0"/>
            <a:t>Unapređenjem poslovanja do jačanja konkurentnost na tržištu </a:t>
          </a:r>
          <a:r>
            <a:rPr lang="hr-HR" sz="1400" b="0" dirty="0" err="1"/>
            <a:t>Izolaterskog</a:t>
          </a:r>
          <a:r>
            <a:rPr lang="hr-HR" sz="1400" b="0" dirty="0"/>
            <a:t> i limarskog obrta Božidar </a:t>
          </a:r>
          <a:r>
            <a:rPr lang="hr-HR" sz="1400" b="0" dirty="0" err="1"/>
            <a:t>Gužvinec</a:t>
          </a:r>
          <a:r>
            <a:rPr lang="hr-HR" sz="1400" b="0" dirty="0"/>
            <a:t> </a:t>
          </a:r>
        </a:p>
      </dgm:t>
    </dgm:pt>
    <dgm:pt modelId="{6343479B-ACFB-4867-A723-B1D6ACDCB991}" type="parTrans" cxnId="{3A3CF9B9-4943-4579-9257-FBDB739B0112}">
      <dgm:prSet/>
      <dgm:spPr/>
      <dgm:t>
        <a:bodyPr/>
        <a:lstStyle/>
        <a:p>
          <a:endParaRPr lang="hr-HR"/>
        </a:p>
      </dgm:t>
    </dgm:pt>
    <dgm:pt modelId="{724CF667-D322-4893-ACAC-866149D49152}" type="sibTrans" cxnId="{3A3CF9B9-4943-4579-9257-FBDB739B0112}">
      <dgm:prSet/>
      <dgm:spPr/>
      <dgm:t>
        <a:bodyPr/>
        <a:lstStyle/>
        <a:p>
          <a:endParaRPr lang="hr-HR"/>
        </a:p>
      </dgm:t>
    </dgm:pt>
    <dgm:pt modelId="{75A7E682-8EB8-40C7-A562-F7AFFE091D04}" type="pres">
      <dgm:prSet presAssocID="{D3757C94-87FE-47AA-908E-3CC34519D362}" presName="linear" presStyleCnt="0">
        <dgm:presLayoutVars>
          <dgm:dir/>
          <dgm:animLvl val="lvl"/>
          <dgm:resizeHandles val="exact"/>
        </dgm:presLayoutVars>
      </dgm:prSet>
      <dgm:spPr/>
    </dgm:pt>
    <dgm:pt modelId="{4FB4783A-693D-468A-A2E9-8DA529166EC5}" type="pres">
      <dgm:prSet presAssocID="{9BDB86D6-971F-48D6-9153-5C0167EB6ACD}" presName="parentLin" presStyleCnt="0"/>
      <dgm:spPr/>
    </dgm:pt>
    <dgm:pt modelId="{6E094D60-1F12-4BCF-814A-64AD946D6763}" type="pres">
      <dgm:prSet presAssocID="{9BDB86D6-971F-48D6-9153-5C0167EB6ACD}" presName="parentLeftMargin" presStyleLbl="node1" presStyleIdx="0" presStyleCnt="5"/>
      <dgm:spPr/>
    </dgm:pt>
    <dgm:pt modelId="{7AEB68D5-7896-431C-BC7B-42E1DA5E2238}" type="pres">
      <dgm:prSet presAssocID="{9BDB86D6-971F-48D6-9153-5C0167EB6ACD}" presName="parentText" presStyleLbl="node1" presStyleIdx="0" presStyleCnt="5">
        <dgm:presLayoutVars>
          <dgm:chMax val="0"/>
          <dgm:bulletEnabled val="1"/>
        </dgm:presLayoutVars>
      </dgm:prSet>
      <dgm:spPr>
        <a:prstGeom prst="rect">
          <a:avLst/>
        </a:prstGeom>
      </dgm:spPr>
    </dgm:pt>
    <dgm:pt modelId="{9AC64EE3-81DD-4BF5-A857-0FEDA9339452}" type="pres">
      <dgm:prSet presAssocID="{9BDB86D6-971F-48D6-9153-5C0167EB6ACD}" presName="negativeSpace" presStyleCnt="0"/>
      <dgm:spPr/>
    </dgm:pt>
    <dgm:pt modelId="{BE345E22-2156-4B4E-A37C-945A867F4059}" type="pres">
      <dgm:prSet presAssocID="{9BDB86D6-971F-48D6-9153-5C0167EB6ACD}" presName="childText" presStyleLbl="conFgAcc1" presStyleIdx="0" presStyleCnt="5">
        <dgm:presLayoutVars>
          <dgm:bulletEnabled val="1"/>
        </dgm:presLayoutVars>
      </dgm:prSet>
      <dgm:spPr/>
    </dgm:pt>
    <dgm:pt modelId="{2F449ED3-852D-4E39-A980-BFB31AC2CA99}" type="pres">
      <dgm:prSet presAssocID="{8BA34A6B-E97D-40DE-97D9-6BB7ED68EA22}" presName="spaceBetweenRectangles" presStyleCnt="0"/>
      <dgm:spPr/>
    </dgm:pt>
    <dgm:pt modelId="{2F854CE2-90FD-4F37-AC0D-59292CE403BF}" type="pres">
      <dgm:prSet presAssocID="{D16AB7E5-C93D-48C6-93ED-4D8A8B8776F9}" presName="parentLin" presStyleCnt="0"/>
      <dgm:spPr/>
    </dgm:pt>
    <dgm:pt modelId="{9C0411D0-AEEE-4DCD-A528-A655EEE34557}" type="pres">
      <dgm:prSet presAssocID="{D16AB7E5-C93D-48C6-93ED-4D8A8B8776F9}" presName="parentLeftMargin" presStyleLbl="node1" presStyleIdx="0" presStyleCnt="5"/>
      <dgm:spPr/>
    </dgm:pt>
    <dgm:pt modelId="{5218114B-3010-427B-B6C3-E00F34F365B6}" type="pres">
      <dgm:prSet presAssocID="{D16AB7E5-C93D-48C6-93ED-4D8A8B8776F9}" presName="parentText" presStyleLbl="node1" presStyleIdx="1" presStyleCnt="5">
        <dgm:presLayoutVars>
          <dgm:chMax val="0"/>
          <dgm:bulletEnabled val="1"/>
        </dgm:presLayoutVars>
      </dgm:prSet>
      <dgm:spPr>
        <a:prstGeom prst="rect">
          <a:avLst/>
        </a:prstGeom>
      </dgm:spPr>
    </dgm:pt>
    <dgm:pt modelId="{9815A7E2-D951-4555-88BD-FFD0F548B287}" type="pres">
      <dgm:prSet presAssocID="{D16AB7E5-C93D-48C6-93ED-4D8A8B8776F9}" presName="negativeSpace" presStyleCnt="0"/>
      <dgm:spPr/>
    </dgm:pt>
    <dgm:pt modelId="{6AD39047-B738-4D89-A639-E4DAB2BB1C29}" type="pres">
      <dgm:prSet presAssocID="{D16AB7E5-C93D-48C6-93ED-4D8A8B8776F9}" presName="childText" presStyleLbl="conFgAcc1" presStyleIdx="1" presStyleCnt="5">
        <dgm:presLayoutVars>
          <dgm:bulletEnabled val="1"/>
        </dgm:presLayoutVars>
      </dgm:prSet>
      <dgm:spPr/>
    </dgm:pt>
    <dgm:pt modelId="{B8A11093-8D23-43A3-A01C-A8E2AA2758C9}" type="pres">
      <dgm:prSet presAssocID="{FCE1E215-B929-4412-9BEA-FCA7F2BEE024}" presName="spaceBetweenRectangles" presStyleCnt="0"/>
      <dgm:spPr/>
    </dgm:pt>
    <dgm:pt modelId="{24DEBEA9-F558-4831-8D64-C7B8D7426C4F}" type="pres">
      <dgm:prSet presAssocID="{474CAE9E-5FC3-489C-9D6E-9CC65D55E5FE}" presName="parentLin" presStyleCnt="0"/>
      <dgm:spPr/>
    </dgm:pt>
    <dgm:pt modelId="{7A23905F-1D98-4996-BE8D-E4349681D9BC}" type="pres">
      <dgm:prSet presAssocID="{474CAE9E-5FC3-489C-9D6E-9CC65D55E5FE}" presName="parentLeftMargin" presStyleLbl="node1" presStyleIdx="1" presStyleCnt="5"/>
      <dgm:spPr/>
    </dgm:pt>
    <dgm:pt modelId="{A62492AB-1CAC-4282-B976-5D0F5287BDB5}" type="pres">
      <dgm:prSet presAssocID="{474CAE9E-5FC3-489C-9D6E-9CC65D55E5FE}" presName="parentText" presStyleLbl="node1" presStyleIdx="2" presStyleCnt="5">
        <dgm:presLayoutVars>
          <dgm:chMax val="0"/>
          <dgm:bulletEnabled val="1"/>
        </dgm:presLayoutVars>
      </dgm:prSet>
      <dgm:spPr>
        <a:prstGeom prst="rect">
          <a:avLst/>
        </a:prstGeom>
      </dgm:spPr>
    </dgm:pt>
    <dgm:pt modelId="{EB98D15D-AE6C-43AD-A44C-59D30BB747AA}" type="pres">
      <dgm:prSet presAssocID="{474CAE9E-5FC3-489C-9D6E-9CC65D55E5FE}" presName="negativeSpace" presStyleCnt="0"/>
      <dgm:spPr/>
    </dgm:pt>
    <dgm:pt modelId="{72700DCB-148F-4621-960C-E589F7FD0A58}" type="pres">
      <dgm:prSet presAssocID="{474CAE9E-5FC3-489C-9D6E-9CC65D55E5FE}" presName="childText" presStyleLbl="conFgAcc1" presStyleIdx="2" presStyleCnt="5">
        <dgm:presLayoutVars>
          <dgm:bulletEnabled val="1"/>
        </dgm:presLayoutVars>
      </dgm:prSet>
      <dgm:spPr/>
    </dgm:pt>
    <dgm:pt modelId="{CC11B07C-F06B-400C-9344-D2F763A75AB8}" type="pres">
      <dgm:prSet presAssocID="{371EB0DA-1138-4715-991A-7240819076CC}" presName="spaceBetweenRectangles" presStyleCnt="0"/>
      <dgm:spPr/>
    </dgm:pt>
    <dgm:pt modelId="{19215CE2-F49A-4316-8457-1F0A014F8D6D}" type="pres">
      <dgm:prSet presAssocID="{B7E0AEFC-67B4-45DB-85BD-8CE0F33F3F6C}" presName="parentLin" presStyleCnt="0"/>
      <dgm:spPr/>
    </dgm:pt>
    <dgm:pt modelId="{7B274178-84EF-4C61-9F1C-F5351751AC4A}" type="pres">
      <dgm:prSet presAssocID="{B7E0AEFC-67B4-45DB-85BD-8CE0F33F3F6C}" presName="parentLeftMargin" presStyleLbl="node1" presStyleIdx="2" presStyleCnt="5"/>
      <dgm:spPr/>
    </dgm:pt>
    <dgm:pt modelId="{A3CADC54-0A7F-4B7C-90AF-21B9034848A0}" type="pres">
      <dgm:prSet presAssocID="{B7E0AEFC-67B4-45DB-85BD-8CE0F33F3F6C}" presName="parentText" presStyleLbl="node1" presStyleIdx="3" presStyleCnt="5">
        <dgm:presLayoutVars>
          <dgm:chMax val="0"/>
          <dgm:bulletEnabled val="1"/>
        </dgm:presLayoutVars>
      </dgm:prSet>
      <dgm:spPr>
        <a:prstGeom prst="rect">
          <a:avLst/>
        </a:prstGeom>
      </dgm:spPr>
    </dgm:pt>
    <dgm:pt modelId="{FBC47157-C33F-41AE-B9C1-7CD7202EFC51}" type="pres">
      <dgm:prSet presAssocID="{B7E0AEFC-67B4-45DB-85BD-8CE0F33F3F6C}" presName="negativeSpace" presStyleCnt="0"/>
      <dgm:spPr/>
    </dgm:pt>
    <dgm:pt modelId="{0C264195-E98B-48DA-910E-488D070617A0}" type="pres">
      <dgm:prSet presAssocID="{B7E0AEFC-67B4-45DB-85BD-8CE0F33F3F6C}" presName="childText" presStyleLbl="conFgAcc1" presStyleIdx="3" presStyleCnt="5">
        <dgm:presLayoutVars>
          <dgm:bulletEnabled val="1"/>
        </dgm:presLayoutVars>
      </dgm:prSet>
      <dgm:spPr/>
    </dgm:pt>
    <dgm:pt modelId="{31AA3DF3-F34F-4E58-B8BC-E85ABF37078A}" type="pres">
      <dgm:prSet presAssocID="{C84AB073-4CEE-4FA9-818A-536B2DFB660E}" presName="spaceBetweenRectangles" presStyleCnt="0"/>
      <dgm:spPr/>
    </dgm:pt>
    <dgm:pt modelId="{F4137870-2446-4FDB-8345-52013A9DE61B}" type="pres">
      <dgm:prSet presAssocID="{86054CBD-2703-4A29-BC67-39E41DBE3FBC}" presName="parentLin" presStyleCnt="0"/>
      <dgm:spPr/>
    </dgm:pt>
    <dgm:pt modelId="{EF95DC44-24CA-4B2D-A3EC-F306D0628132}" type="pres">
      <dgm:prSet presAssocID="{86054CBD-2703-4A29-BC67-39E41DBE3FBC}" presName="parentLeftMargin" presStyleLbl="node1" presStyleIdx="3" presStyleCnt="5"/>
      <dgm:spPr/>
    </dgm:pt>
    <dgm:pt modelId="{925795FA-53C5-4CEE-9012-0B24198172EB}" type="pres">
      <dgm:prSet presAssocID="{86054CBD-2703-4A29-BC67-39E41DBE3FBC}" presName="parentText" presStyleLbl="node1" presStyleIdx="4" presStyleCnt="5">
        <dgm:presLayoutVars>
          <dgm:chMax val="0"/>
          <dgm:bulletEnabled val="1"/>
        </dgm:presLayoutVars>
      </dgm:prSet>
      <dgm:spPr>
        <a:prstGeom prst="rect">
          <a:avLst/>
        </a:prstGeom>
      </dgm:spPr>
    </dgm:pt>
    <dgm:pt modelId="{5A6D778F-5718-41A8-9090-CB809CAA005B}" type="pres">
      <dgm:prSet presAssocID="{86054CBD-2703-4A29-BC67-39E41DBE3FBC}" presName="negativeSpace" presStyleCnt="0"/>
      <dgm:spPr/>
    </dgm:pt>
    <dgm:pt modelId="{489E0156-4CCE-49E3-9095-4834775D6FAB}" type="pres">
      <dgm:prSet presAssocID="{86054CBD-2703-4A29-BC67-39E41DBE3FBC}" presName="childText" presStyleLbl="conFgAcc1" presStyleIdx="4" presStyleCnt="5">
        <dgm:presLayoutVars>
          <dgm:bulletEnabled val="1"/>
        </dgm:presLayoutVars>
      </dgm:prSet>
      <dgm:spPr/>
    </dgm:pt>
  </dgm:ptLst>
  <dgm:cxnLst>
    <dgm:cxn modelId="{14396E05-6B0A-4ED2-9828-4D41346FC461}" srcId="{86054CBD-2703-4A29-BC67-39E41DBE3FBC}" destId="{6356917F-9DE2-4189-904E-66208177CA2E}" srcOrd="0" destOrd="0" parTransId="{899E3ED9-AF56-490D-9525-BCFAF9CE4447}" sibTransId="{CDE7CF2A-BC5E-4259-AB8A-5FBB0545F785}"/>
    <dgm:cxn modelId="{4BE48409-61C7-4D88-AFD6-E390D4937D1E}" srcId="{D3757C94-87FE-47AA-908E-3CC34519D362}" destId="{B7E0AEFC-67B4-45DB-85BD-8CE0F33F3F6C}" srcOrd="3" destOrd="0" parTransId="{1500FDA9-6E14-4529-9973-7133CB5BADEC}" sibTransId="{C84AB073-4CEE-4FA9-818A-536B2DFB660E}"/>
    <dgm:cxn modelId="{59894B21-1DF9-4D2E-8452-95BFE4459EC8}" type="presOf" srcId="{474CAE9E-5FC3-489C-9D6E-9CC65D55E5FE}" destId="{7A23905F-1D98-4996-BE8D-E4349681D9BC}" srcOrd="0" destOrd="0" presId="urn:microsoft.com/office/officeart/2005/8/layout/list1"/>
    <dgm:cxn modelId="{35EBC63D-B83B-4BF5-A3C3-9BBAAAB57B61}" srcId="{D3757C94-87FE-47AA-908E-3CC34519D362}" destId="{474CAE9E-5FC3-489C-9D6E-9CC65D55E5FE}" srcOrd="2" destOrd="0" parTransId="{D67626FE-25B2-4C3C-B43E-C3BEFA84914A}" sibTransId="{371EB0DA-1138-4715-991A-7240819076CC}"/>
    <dgm:cxn modelId="{819BAB5E-3B59-4BBD-9938-638F734A3F0A}" type="presOf" srcId="{D3757C94-87FE-47AA-908E-3CC34519D362}" destId="{75A7E682-8EB8-40C7-A562-F7AFFE091D04}" srcOrd="0" destOrd="0" presId="urn:microsoft.com/office/officeart/2005/8/layout/list1"/>
    <dgm:cxn modelId="{AD7EFA4F-8920-435E-BC42-EE86D56FA32B}" srcId="{D3757C94-87FE-47AA-908E-3CC34519D362}" destId="{9BDB86D6-971F-48D6-9153-5C0167EB6ACD}" srcOrd="0" destOrd="0" parTransId="{1BF2690E-68A0-4A37-B509-67282F36E9D5}" sibTransId="{8BA34A6B-E97D-40DE-97D9-6BB7ED68EA22}"/>
    <dgm:cxn modelId="{37A87A70-57AD-4D9B-9851-FF0910FE9542}" type="presOf" srcId="{DBCC39B8-D6FB-4BFE-852D-B51228E9D050}" destId="{0C264195-E98B-48DA-910E-488D070617A0}" srcOrd="0" destOrd="0" presId="urn:microsoft.com/office/officeart/2005/8/layout/list1"/>
    <dgm:cxn modelId="{88648B71-FBB4-4DCB-9EA4-2127CDF4BC42}" type="presOf" srcId="{B7E0AEFC-67B4-45DB-85BD-8CE0F33F3F6C}" destId="{A3CADC54-0A7F-4B7C-90AF-21B9034848A0}" srcOrd="1" destOrd="0" presId="urn:microsoft.com/office/officeart/2005/8/layout/list1"/>
    <dgm:cxn modelId="{8821B279-330F-4183-AABA-2A40A1319164}" type="presOf" srcId="{474CAE9E-5FC3-489C-9D6E-9CC65D55E5FE}" destId="{A62492AB-1CAC-4282-B976-5D0F5287BDB5}" srcOrd="1" destOrd="0" presId="urn:microsoft.com/office/officeart/2005/8/layout/list1"/>
    <dgm:cxn modelId="{184B697D-A118-4E9B-9ADE-1DF889A3A629}" type="presOf" srcId="{6356917F-9DE2-4189-904E-66208177CA2E}" destId="{489E0156-4CCE-49E3-9095-4834775D6FAB}" srcOrd="0" destOrd="0" presId="urn:microsoft.com/office/officeart/2005/8/layout/list1"/>
    <dgm:cxn modelId="{B89E559A-2A66-4888-A7D8-F413E0069F58}" type="presOf" srcId="{CB7B44B3-DBEC-43AC-A4E3-12761D9F6186}" destId="{6AD39047-B738-4D89-A639-E4DAB2BB1C29}" srcOrd="0" destOrd="0" presId="urn:microsoft.com/office/officeart/2005/8/layout/list1"/>
    <dgm:cxn modelId="{21FB279F-62D0-47CD-B60E-164A8E65205D}" srcId="{B7E0AEFC-67B4-45DB-85BD-8CE0F33F3F6C}" destId="{DBCC39B8-D6FB-4BFE-852D-B51228E9D050}" srcOrd="0" destOrd="0" parTransId="{69454489-E227-4E78-A000-2E047848818B}" sibTransId="{9F65AA5F-7EAC-44FD-A39B-4A896E5429F2}"/>
    <dgm:cxn modelId="{59EBB4A7-B032-42D7-84C3-DC07A3707E56}" type="presOf" srcId="{86054CBD-2703-4A29-BC67-39E41DBE3FBC}" destId="{925795FA-53C5-4CEE-9012-0B24198172EB}" srcOrd="1" destOrd="0" presId="urn:microsoft.com/office/officeart/2005/8/layout/list1"/>
    <dgm:cxn modelId="{9776F4AA-5C48-40E4-8497-994033D114F4}" srcId="{D3757C94-87FE-47AA-908E-3CC34519D362}" destId="{D16AB7E5-C93D-48C6-93ED-4D8A8B8776F9}" srcOrd="1" destOrd="0" parTransId="{C6A25EAC-006D-4777-AA61-DCB23F809BB9}" sibTransId="{FCE1E215-B929-4412-9BEA-FCA7F2BEE024}"/>
    <dgm:cxn modelId="{3A3CF9B9-4943-4579-9257-FBDB739B0112}" srcId="{D16AB7E5-C93D-48C6-93ED-4D8A8B8776F9}" destId="{CB7B44B3-DBEC-43AC-A4E3-12761D9F6186}" srcOrd="0" destOrd="0" parTransId="{6343479B-ACFB-4867-A723-B1D6ACDCB991}" sibTransId="{724CF667-D322-4893-ACAC-866149D49152}"/>
    <dgm:cxn modelId="{4701C2C8-D3B5-4312-AFF0-0C1E8716A208}" type="presOf" srcId="{871E7265-448F-4532-A940-F06040C3C14E}" destId="{72700DCB-148F-4621-960C-E589F7FD0A58}" srcOrd="0" destOrd="0" presId="urn:microsoft.com/office/officeart/2005/8/layout/list1"/>
    <dgm:cxn modelId="{D9BD4ECD-7C52-4F3E-956C-1B1482DDE2CC}" srcId="{474CAE9E-5FC3-489C-9D6E-9CC65D55E5FE}" destId="{871E7265-448F-4532-A940-F06040C3C14E}" srcOrd="0" destOrd="0" parTransId="{0E27B6D2-139B-4514-9134-EA35D82EB0F7}" sibTransId="{EE49FA54-029F-4ED1-B57E-944E6F58A76D}"/>
    <dgm:cxn modelId="{965712D2-C5EF-41C1-9993-8F3D33EF8DD3}" type="presOf" srcId="{B7E0AEFC-67B4-45DB-85BD-8CE0F33F3F6C}" destId="{7B274178-84EF-4C61-9F1C-F5351751AC4A}" srcOrd="0" destOrd="0" presId="urn:microsoft.com/office/officeart/2005/8/layout/list1"/>
    <dgm:cxn modelId="{CEB2EFD4-DD8F-4738-B722-B376B9F3F077}" type="presOf" srcId="{3D4872C5-B0C0-469B-B84E-62BCB94DCA57}" destId="{BE345E22-2156-4B4E-A37C-945A867F4059}" srcOrd="0" destOrd="0" presId="urn:microsoft.com/office/officeart/2005/8/layout/list1"/>
    <dgm:cxn modelId="{784EAADE-6E4A-40A7-84DE-AC4B08E378F8}" type="presOf" srcId="{D16AB7E5-C93D-48C6-93ED-4D8A8B8776F9}" destId="{9C0411D0-AEEE-4DCD-A528-A655EEE34557}" srcOrd="0" destOrd="0" presId="urn:microsoft.com/office/officeart/2005/8/layout/list1"/>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ED9E2BE8-3240-4E40-9C60-C7F4EC8525E0}" type="presOf" srcId="{9BDB86D6-971F-48D6-9153-5C0167EB6ACD}" destId="{7AEB68D5-7896-431C-BC7B-42E1DA5E2238}" srcOrd="1" destOrd="0" presId="urn:microsoft.com/office/officeart/2005/8/layout/list1"/>
    <dgm:cxn modelId="{67FA01F9-731B-4C5A-89A8-984DEA1739BB}" type="presOf" srcId="{9BDB86D6-971F-48D6-9153-5C0167EB6ACD}" destId="{6E094D60-1F12-4BCF-814A-64AD946D6763}" srcOrd="0" destOrd="0" presId="urn:microsoft.com/office/officeart/2005/8/layout/list1"/>
    <dgm:cxn modelId="{0DDD51FC-0364-406E-8327-799B1BF6B2E0}" type="presOf" srcId="{86054CBD-2703-4A29-BC67-39E41DBE3FBC}" destId="{EF95DC44-24CA-4B2D-A3EC-F306D0628132}" srcOrd="0" destOrd="0" presId="urn:microsoft.com/office/officeart/2005/8/layout/list1"/>
    <dgm:cxn modelId="{05F633FD-C48D-43DD-A92D-68B8B39F3B0B}" type="presOf" srcId="{D16AB7E5-C93D-48C6-93ED-4D8A8B8776F9}" destId="{5218114B-3010-427B-B6C3-E00F34F365B6}" srcOrd="1" destOrd="0" presId="urn:microsoft.com/office/officeart/2005/8/layout/list1"/>
    <dgm:cxn modelId="{9A404A24-5F3C-4B97-B1B2-109214973E37}" type="presParOf" srcId="{75A7E682-8EB8-40C7-A562-F7AFFE091D04}" destId="{4FB4783A-693D-468A-A2E9-8DA529166EC5}" srcOrd="0" destOrd="0" presId="urn:microsoft.com/office/officeart/2005/8/layout/list1"/>
    <dgm:cxn modelId="{CB44D687-69F0-4DD0-B7BB-55E1B27D20AB}" type="presParOf" srcId="{4FB4783A-693D-468A-A2E9-8DA529166EC5}" destId="{6E094D60-1F12-4BCF-814A-64AD946D6763}" srcOrd="0" destOrd="0" presId="urn:microsoft.com/office/officeart/2005/8/layout/list1"/>
    <dgm:cxn modelId="{FDF0AA13-12AC-4009-A3E5-D1E4A0C2E200}" type="presParOf" srcId="{4FB4783A-693D-468A-A2E9-8DA529166EC5}" destId="{7AEB68D5-7896-431C-BC7B-42E1DA5E2238}" srcOrd="1" destOrd="0" presId="urn:microsoft.com/office/officeart/2005/8/layout/list1"/>
    <dgm:cxn modelId="{D3AC8996-B9A4-4D18-9833-B153928FC402}" type="presParOf" srcId="{75A7E682-8EB8-40C7-A562-F7AFFE091D04}" destId="{9AC64EE3-81DD-4BF5-A857-0FEDA9339452}" srcOrd="1" destOrd="0" presId="urn:microsoft.com/office/officeart/2005/8/layout/list1"/>
    <dgm:cxn modelId="{215FEF3B-D445-4627-AEAE-0A75B44427D6}" type="presParOf" srcId="{75A7E682-8EB8-40C7-A562-F7AFFE091D04}" destId="{BE345E22-2156-4B4E-A37C-945A867F4059}" srcOrd="2" destOrd="0" presId="urn:microsoft.com/office/officeart/2005/8/layout/list1"/>
    <dgm:cxn modelId="{A49256F0-9D37-464D-BA6D-2720985F474D}" type="presParOf" srcId="{75A7E682-8EB8-40C7-A562-F7AFFE091D04}" destId="{2F449ED3-852D-4E39-A980-BFB31AC2CA99}" srcOrd="3" destOrd="0" presId="urn:microsoft.com/office/officeart/2005/8/layout/list1"/>
    <dgm:cxn modelId="{26F1249F-8824-43DD-9D3F-4C2D66449994}" type="presParOf" srcId="{75A7E682-8EB8-40C7-A562-F7AFFE091D04}" destId="{2F854CE2-90FD-4F37-AC0D-59292CE403BF}" srcOrd="4" destOrd="0" presId="urn:microsoft.com/office/officeart/2005/8/layout/list1"/>
    <dgm:cxn modelId="{36586A9F-185F-4452-AC0D-4CB33823A032}" type="presParOf" srcId="{2F854CE2-90FD-4F37-AC0D-59292CE403BF}" destId="{9C0411D0-AEEE-4DCD-A528-A655EEE34557}" srcOrd="0" destOrd="0" presId="urn:microsoft.com/office/officeart/2005/8/layout/list1"/>
    <dgm:cxn modelId="{72921E39-0342-4BAC-BDC3-53DB42AB257D}" type="presParOf" srcId="{2F854CE2-90FD-4F37-AC0D-59292CE403BF}" destId="{5218114B-3010-427B-B6C3-E00F34F365B6}" srcOrd="1" destOrd="0" presId="urn:microsoft.com/office/officeart/2005/8/layout/list1"/>
    <dgm:cxn modelId="{7B153569-260E-450D-830F-F05677A4C58C}" type="presParOf" srcId="{75A7E682-8EB8-40C7-A562-F7AFFE091D04}" destId="{9815A7E2-D951-4555-88BD-FFD0F548B287}" srcOrd="5" destOrd="0" presId="urn:microsoft.com/office/officeart/2005/8/layout/list1"/>
    <dgm:cxn modelId="{42BB51B6-8AAB-41C5-A8A5-02FF9AC88E45}" type="presParOf" srcId="{75A7E682-8EB8-40C7-A562-F7AFFE091D04}" destId="{6AD39047-B738-4D89-A639-E4DAB2BB1C29}" srcOrd="6" destOrd="0" presId="urn:microsoft.com/office/officeart/2005/8/layout/list1"/>
    <dgm:cxn modelId="{EA7102A9-98D9-46FB-8778-346C6D29714F}" type="presParOf" srcId="{75A7E682-8EB8-40C7-A562-F7AFFE091D04}" destId="{B8A11093-8D23-43A3-A01C-A8E2AA2758C9}" srcOrd="7" destOrd="0" presId="urn:microsoft.com/office/officeart/2005/8/layout/list1"/>
    <dgm:cxn modelId="{ECFBAC94-6D92-4585-A932-A7B3EA9643E5}" type="presParOf" srcId="{75A7E682-8EB8-40C7-A562-F7AFFE091D04}" destId="{24DEBEA9-F558-4831-8D64-C7B8D7426C4F}" srcOrd="8" destOrd="0" presId="urn:microsoft.com/office/officeart/2005/8/layout/list1"/>
    <dgm:cxn modelId="{4A22B2F2-72C2-47EE-BB87-D7757180F8D6}" type="presParOf" srcId="{24DEBEA9-F558-4831-8D64-C7B8D7426C4F}" destId="{7A23905F-1D98-4996-BE8D-E4349681D9BC}" srcOrd="0" destOrd="0" presId="urn:microsoft.com/office/officeart/2005/8/layout/list1"/>
    <dgm:cxn modelId="{64157F9C-7207-4413-BAE9-67D64A1E154E}" type="presParOf" srcId="{24DEBEA9-F558-4831-8D64-C7B8D7426C4F}" destId="{A62492AB-1CAC-4282-B976-5D0F5287BDB5}" srcOrd="1" destOrd="0" presId="urn:microsoft.com/office/officeart/2005/8/layout/list1"/>
    <dgm:cxn modelId="{AC151F87-7ABF-4551-9339-B8DB6A54D37D}" type="presParOf" srcId="{75A7E682-8EB8-40C7-A562-F7AFFE091D04}" destId="{EB98D15D-AE6C-43AD-A44C-59D30BB747AA}" srcOrd="9" destOrd="0" presId="urn:microsoft.com/office/officeart/2005/8/layout/list1"/>
    <dgm:cxn modelId="{996A7F52-304F-4381-8D99-B9208D241B49}" type="presParOf" srcId="{75A7E682-8EB8-40C7-A562-F7AFFE091D04}" destId="{72700DCB-148F-4621-960C-E589F7FD0A58}" srcOrd="10" destOrd="0" presId="urn:microsoft.com/office/officeart/2005/8/layout/list1"/>
    <dgm:cxn modelId="{82C3E7E0-3CA8-4B72-96F2-50943E776BC7}" type="presParOf" srcId="{75A7E682-8EB8-40C7-A562-F7AFFE091D04}" destId="{CC11B07C-F06B-400C-9344-D2F763A75AB8}" srcOrd="11" destOrd="0" presId="urn:microsoft.com/office/officeart/2005/8/layout/list1"/>
    <dgm:cxn modelId="{AD8E8FB6-AE5D-40DB-B893-DE93E6B4955F}" type="presParOf" srcId="{75A7E682-8EB8-40C7-A562-F7AFFE091D04}" destId="{19215CE2-F49A-4316-8457-1F0A014F8D6D}" srcOrd="12" destOrd="0" presId="urn:microsoft.com/office/officeart/2005/8/layout/list1"/>
    <dgm:cxn modelId="{5E3FC004-3A48-452D-9F2E-507F40DF8E88}" type="presParOf" srcId="{19215CE2-F49A-4316-8457-1F0A014F8D6D}" destId="{7B274178-84EF-4C61-9F1C-F5351751AC4A}" srcOrd="0" destOrd="0" presId="urn:microsoft.com/office/officeart/2005/8/layout/list1"/>
    <dgm:cxn modelId="{14981D35-A595-41EC-8743-A6519E93809A}" type="presParOf" srcId="{19215CE2-F49A-4316-8457-1F0A014F8D6D}" destId="{A3CADC54-0A7F-4B7C-90AF-21B9034848A0}" srcOrd="1" destOrd="0" presId="urn:microsoft.com/office/officeart/2005/8/layout/list1"/>
    <dgm:cxn modelId="{1CBB4BA2-FA21-4AA5-AC6B-AE4B575E248E}" type="presParOf" srcId="{75A7E682-8EB8-40C7-A562-F7AFFE091D04}" destId="{FBC47157-C33F-41AE-B9C1-7CD7202EFC51}" srcOrd="13" destOrd="0" presId="urn:microsoft.com/office/officeart/2005/8/layout/list1"/>
    <dgm:cxn modelId="{DA934763-D88A-4ADB-ACC7-E9E7D7A1D2ED}" type="presParOf" srcId="{75A7E682-8EB8-40C7-A562-F7AFFE091D04}" destId="{0C264195-E98B-48DA-910E-488D070617A0}" srcOrd="14" destOrd="0" presId="urn:microsoft.com/office/officeart/2005/8/layout/list1"/>
    <dgm:cxn modelId="{443AB93F-A839-4D24-9263-38E1A2DA1BD7}" type="presParOf" srcId="{75A7E682-8EB8-40C7-A562-F7AFFE091D04}" destId="{31AA3DF3-F34F-4E58-B8BC-E85ABF37078A}" srcOrd="15" destOrd="0" presId="urn:microsoft.com/office/officeart/2005/8/layout/list1"/>
    <dgm:cxn modelId="{30618E71-8E30-46C6-A009-DB0BDB86DD83}" type="presParOf" srcId="{75A7E682-8EB8-40C7-A562-F7AFFE091D04}" destId="{F4137870-2446-4FDB-8345-52013A9DE61B}" srcOrd="16" destOrd="0" presId="urn:microsoft.com/office/officeart/2005/8/layout/list1"/>
    <dgm:cxn modelId="{4B8C1395-1401-4035-A7A6-D9FAFF4D1D97}" type="presParOf" srcId="{F4137870-2446-4FDB-8345-52013A9DE61B}" destId="{EF95DC44-24CA-4B2D-A3EC-F306D0628132}" srcOrd="0" destOrd="0" presId="urn:microsoft.com/office/officeart/2005/8/layout/list1"/>
    <dgm:cxn modelId="{5EED069E-D4A3-4BF5-988A-57D800F62076}" type="presParOf" srcId="{F4137870-2446-4FDB-8345-52013A9DE61B}" destId="{925795FA-53C5-4CEE-9012-0B24198172EB}" srcOrd="1" destOrd="0" presId="urn:microsoft.com/office/officeart/2005/8/layout/list1"/>
    <dgm:cxn modelId="{7BCFCF14-CA8C-4184-917C-3B18CA6F8CB5}" type="presParOf" srcId="{75A7E682-8EB8-40C7-A562-F7AFFE091D04}" destId="{5A6D778F-5718-41A8-9090-CB809CAA005B}" srcOrd="17" destOrd="0" presId="urn:microsoft.com/office/officeart/2005/8/layout/list1"/>
    <dgm:cxn modelId="{DD680989-2BAB-4CB2-9266-B41F07BA0F36}" type="presParOf" srcId="{75A7E682-8EB8-40C7-A562-F7AFFE091D04}" destId="{489E0156-4CCE-49E3-9095-4834775D6FAB}"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3757C94-87FE-47AA-908E-3CC34519D36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dgm:t>
        <a:bodyPr/>
        <a:lstStyle/>
        <a:p>
          <a:r>
            <a:rPr lang="hr-HR" sz="1600" dirty="0"/>
            <a:t>IVKOM d.d.</a:t>
          </a:r>
          <a:endParaRPr lang="hr-HR" sz="1600" b="1" dirty="0"/>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dgm:t>
        <a:bodyPr/>
        <a:lstStyle/>
        <a:p>
          <a:r>
            <a:rPr lang="hr-HR" sz="1400" dirty="0"/>
            <a:t>2.304.805,00 kuna </a:t>
          </a:r>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dgm:t>
        <a:bodyPr/>
        <a:lstStyle/>
        <a:p>
          <a:r>
            <a:rPr lang="hr-HR" sz="1400" dirty="0">
              <a:latin typeface="Calibri" panose="020F0502020204030204" pitchFamily="34" charset="0"/>
              <a:cs typeface="Times New Roman" panose="02020603050405020304" pitchFamily="18" charset="0"/>
            </a:rPr>
            <a:t>Nabava 2 komunalna vozila za odvojeno prikupljanje otpada </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dgm:t>
        <a:bodyPr/>
        <a:lstStyle/>
        <a:p>
          <a:pPr algn="just"/>
          <a:r>
            <a:rPr lang="hr-HR" sz="1300" dirty="0">
              <a:effectLst/>
              <a:latin typeface="Calibri" panose="020F0502020204030204" pitchFamily="34" charset="0"/>
              <a:ea typeface="Calibri" panose="020F0502020204030204" pitchFamily="34" charset="0"/>
              <a:cs typeface="Calibri" panose="020F0502020204030204" pitchFamily="34" charset="0"/>
            </a:rPr>
            <a:t>Efikasnije i racionalnije skupljanje odvojenih komponenti otpada, smanjenje troškova javne usluge, goriva i održavanja, povećanje stupnja odvojenog otpada i smanjivanje količina koje se odlažu na odlagalište otpada, veća i pravodobnija dostupnost do svih korisnika, ujednačavanje količine odvojeno prikupljenog otpada po pojedinim JLS-ovima, bolji uvjeti rada za zaposlenike. </a:t>
          </a:r>
          <a:endParaRPr lang="hr-HR" sz="1300" dirty="0"/>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D16AB7E5-C93D-48C6-93ED-4D8A8B8776F9}">
      <dgm:prSet phldrT="[Tekst]" custT="1"/>
      <dgm:spPr/>
      <dgm:t>
        <a:bodyPr/>
        <a:lstStyle/>
        <a:p>
          <a:r>
            <a:rPr lang="hr-HR" sz="1600" b="0" dirty="0"/>
            <a:t>Naziv projekta</a:t>
          </a:r>
        </a:p>
      </dgm:t>
    </dgm:pt>
    <dgm:pt modelId="{C6A25EAC-006D-4777-AA61-DCB23F809BB9}" type="parTrans" cxnId="{9776F4AA-5C48-40E4-8497-994033D114F4}">
      <dgm:prSet/>
      <dgm:spPr/>
      <dgm:t>
        <a:bodyPr/>
        <a:lstStyle/>
        <a:p>
          <a:endParaRPr lang="hr-HR"/>
        </a:p>
      </dgm:t>
    </dgm:pt>
    <dgm:pt modelId="{FCE1E215-B929-4412-9BEA-FCA7F2BEE024}" type="sibTrans" cxnId="{9776F4AA-5C48-40E4-8497-994033D114F4}">
      <dgm:prSet/>
      <dgm:spPr/>
      <dgm:t>
        <a:bodyPr/>
        <a:lstStyle/>
        <a:p>
          <a:endParaRPr lang="hr-HR"/>
        </a:p>
      </dgm:t>
    </dgm:pt>
    <dgm:pt modelId="{CB7B44B3-DBEC-43AC-A4E3-12761D9F6186}">
      <dgm:prSet phldrT="[Tekst]" custT="1"/>
      <dgm:spPr/>
      <dgm:t>
        <a:bodyPr/>
        <a:lstStyle/>
        <a:p>
          <a:r>
            <a:rPr lang="hr-HR" sz="1400" dirty="0"/>
            <a:t>Nabava komunalnih vozila za odvojeno prikupljanje otpada - IVKOM d.d.</a:t>
          </a:r>
          <a:endParaRPr lang="hr-HR" sz="1400" b="0" dirty="0"/>
        </a:p>
      </dgm:t>
    </dgm:pt>
    <dgm:pt modelId="{6343479B-ACFB-4867-A723-B1D6ACDCB991}" type="parTrans" cxnId="{3A3CF9B9-4943-4579-9257-FBDB739B0112}">
      <dgm:prSet/>
      <dgm:spPr/>
      <dgm:t>
        <a:bodyPr/>
        <a:lstStyle/>
        <a:p>
          <a:endParaRPr lang="hr-HR"/>
        </a:p>
      </dgm:t>
    </dgm:pt>
    <dgm:pt modelId="{724CF667-D322-4893-ACAC-866149D49152}" type="sibTrans" cxnId="{3A3CF9B9-4943-4579-9257-FBDB739B0112}">
      <dgm:prSet/>
      <dgm:spPr/>
      <dgm:t>
        <a:bodyPr/>
        <a:lstStyle/>
        <a:p>
          <a:endParaRPr lang="hr-HR"/>
        </a:p>
      </dgm:t>
    </dgm:pt>
    <dgm:pt modelId="{5DD1B111-6544-4D88-AA63-300DA4DE0493}" type="pres">
      <dgm:prSet presAssocID="{D3757C94-87FE-47AA-908E-3CC34519D362}" presName="linear" presStyleCnt="0">
        <dgm:presLayoutVars>
          <dgm:animLvl val="lvl"/>
          <dgm:resizeHandles val="exact"/>
        </dgm:presLayoutVars>
      </dgm:prSet>
      <dgm:spPr/>
    </dgm:pt>
    <dgm:pt modelId="{0BA5E81E-8D88-4E04-87FC-824F89C6638A}" type="pres">
      <dgm:prSet presAssocID="{9BDB86D6-971F-48D6-9153-5C0167EB6ACD}" presName="parentText" presStyleLbl="node1" presStyleIdx="0" presStyleCnt="5">
        <dgm:presLayoutVars>
          <dgm:chMax val="0"/>
          <dgm:bulletEnabled val="1"/>
        </dgm:presLayoutVars>
      </dgm:prSet>
      <dgm:spPr>
        <a:prstGeom prst="rect">
          <a:avLst/>
        </a:prstGeom>
      </dgm:spPr>
    </dgm:pt>
    <dgm:pt modelId="{0FA939EE-DB59-42C9-AC05-E09F5699090A}" type="pres">
      <dgm:prSet presAssocID="{9BDB86D6-971F-48D6-9153-5C0167EB6ACD}" presName="childText" presStyleLbl="revTx" presStyleIdx="0" presStyleCnt="5">
        <dgm:presLayoutVars>
          <dgm:bulletEnabled val="1"/>
        </dgm:presLayoutVars>
      </dgm:prSet>
      <dgm:spPr/>
    </dgm:pt>
    <dgm:pt modelId="{8E192203-7A75-4289-AAE8-9E13DFBDB211}" type="pres">
      <dgm:prSet presAssocID="{D16AB7E5-C93D-48C6-93ED-4D8A8B8776F9}" presName="parentText" presStyleLbl="node1" presStyleIdx="1" presStyleCnt="5">
        <dgm:presLayoutVars>
          <dgm:chMax val="0"/>
          <dgm:bulletEnabled val="1"/>
        </dgm:presLayoutVars>
      </dgm:prSet>
      <dgm:spPr>
        <a:prstGeom prst="rect">
          <a:avLst/>
        </a:prstGeom>
      </dgm:spPr>
    </dgm:pt>
    <dgm:pt modelId="{10299BAC-FB0A-4FA6-9D50-6D26CBAD7762}" type="pres">
      <dgm:prSet presAssocID="{D16AB7E5-C93D-48C6-93ED-4D8A8B8776F9}" presName="childText" presStyleLbl="revTx" presStyleIdx="1" presStyleCnt="5">
        <dgm:presLayoutVars>
          <dgm:bulletEnabled val="1"/>
        </dgm:presLayoutVars>
      </dgm:prSet>
      <dgm:spPr/>
    </dgm:pt>
    <dgm:pt modelId="{A34C5EC9-2A79-4C29-A89D-77FC0396158E}" type="pres">
      <dgm:prSet presAssocID="{474CAE9E-5FC3-489C-9D6E-9CC65D55E5FE}" presName="parentText" presStyleLbl="node1" presStyleIdx="2" presStyleCnt="5">
        <dgm:presLayoutVars>
          <dgm:chMax val="0"/>
          <dgm:bulletEnabled val="1"/>
        </dgm:presLayoutVars>
      </dgm:prSet>
      <dgm:spPr>
        <a:prstGeom prst="rect">
          <a:avLst/>
        </a:prstGeom>
      </dgm:spPr>
    </dgm:pt>
    <dgm:pt modelId="{035EB20C-12AC-4890-8A63-5B3888EEB425}" type="pres">
      <dgm:prSet presAssocID="{474CAE9E-5FC3-489C-9D6E-9CC65D55E5FE}" presName="childText" presStyleLbl="revTx" presStyleIdx="2" presStyleCnt="5">
        <dgm:presLayoutVars>
          <dgm:bulletEnabled val="1"/>
        </dgm:presLayoutVars>
      </dgm:prSet>
      <dgm:spPr/>
    </dgm:pt>
    <dgm:pt modelId="{2A8C1796-614D-44DA-8C44-E5D2EBA4F212}" type="pres">
      <dgm:prSet presAssocID="{B7E0AEFC-67B4-45DB-85BD-8CE0F33F3F6C}" presName="parentText" presStyleLbl="node1" presStyleIdx="3" presStyleCnt="5">
        <dgm:presLayoutVars>
          <dgm:chMax val="0"/>
          <dgm:bulletEnabled val="1"/>
        </dgm:presLayoutVars>
      </dgm:prSet>
      <dgm:spPr>
        <a:prstGeom prst="rect">
          <a:avLst/>
        </a:prstGeom>
      </dgm:spPr>
    </dgm:pt>
    <dgm:pt modelId="{CF075470-44A8-4742-AABF-B7303F4FBDA3}" type="pres">
      <dgm:prSet presAssocID="{B7E0AEFC-67B4-45DB-85BD-8CE0F33F3F6C}" presName="childText" presStyleLbl="revTx" presStyleIdx="3" presStyleCnt="5">
        <dgm:presLayoutVars>
          <dgm:bulletEnabled val="1"/>
        </dgm:presLayoutVars>
      </dgm:prSet>
      <dgm:spPr/>
    </dgm:pt>
    <dgm:pt modelId="{27D88CCA-BAAC-48F0-9465-CF93A8CB2673}" type="pres">
      <dgm:prSet presAssocID="{86054CBD-2703-4A29-BC67-39E41DBE3FBC}" presName="parentText" presStyleLbl="node1" presStyleIdx="4" presStyleCnt="5">
        <dgm:presLayoutVars>
          <dgm:chMax val="0"/>
          <dgm:bulletEnabled val="1"/>
        </dgm:presLayoutVars>
      </dgm:prSet>
      <dgm:spPr>
        <a:prstGeom prst="rect">
          <a:avLst/>
        </a:prstGeom>
      </dgm:spPr>
    </dgm:pt>
    <dgm:pt modelId="{4361C888-0172-4838-9260-E052EFDC7666}" type="pres">
      <dgm:prSet presAssocID="{86054CBD-2703-4A29-BC67-39E41DBE3FBC}" presName="childText" presStyleLbl="revTx" presStyleIdx="4" presStyleCnt="5">
        <dgm:presLayoutVars>
          <dgm:bulletEnabled val="1"/>
        </dgm:presLayoutVars>
      </dgm:prSet>
      <dgm:spPr/>
    </dgm:pt>
  </dgm:ptLst>
  <dgm:cxnLst>
    <dgm:cxn modelId="{14396E05-6B0A-4ED2-9828-4D41346FC461}" srcId="{86054CBD-2703-4A29-BC67-39E41DBE3FBC}" destId="{6356917F-9DE2-4189-904E-66208177CA2E}" srcOrd="0" destOrd="0" parTransId="{899E3ED9-AF56-490D-9525-BCFAF9CE4447}" sibTransId="{CDE7CF2A-BC5E-4259-AB8A-5FBB0545F785}"/>
    <dgm:cxn modelId="{421FE906-22C9-483A-9A02-CAA4A0EAB118}" type="presOf" srcId="{9BDB86D6-971F-48D6-9153-5C0167EB6ACD}" destId="{0BA5E81E-8D88-4E04-87FC-824F89C6638A}" srcOrd="0" destOrd="0" presId="urn:microsoft.com/office/officeart/2005/8/layout/vList2"/>
    <dgm:cxn modelId="{4BE48409-61C7-4D88-AFD6-E390D4937D1E}" srcId="{D3757C94-87FE-47AA-908E-3CC34519D362}" destId="{B7E0AEFC-67B4-45DB-85BD-8CE0F33F3F6C}" srcOrd="3" destOrd="0" parTransId="{1500FDA9-6E14-4529-9973-7133CB5BADEC}" sibTransId="{C84AB073-4CEE-4FA9-818A-536B2DFB660E}"/>
    <dgm:cxn modelId="{C7D44411-706A-4FF1-8022-48E821DC21CA}" type="presOf" srcId="{CB7B44B3-DBEC-43AC-A4E3-12761D9F6186}" destId="{10299BAC-FB0A-4FA6-9D50-6D26CBAD7762}" srcOrd="0" destOrd="0" presId="urn:microsoft.com/office/officeart/2005/8/layout/vList2"/>
    <dgm:cxn modelId="{746D0012-39DE-4BA1-9CFE-FF789C78C385}" type="presOf" srcId="{474CAE9E-5FC3-489C-9D6E-9CC65D55E5FE}" destId="{A34C5EC9-2A79-4C29-A89D-77FC0396158E}" srcOrd="0" destOrd="0" presId="urn:microsoft.com/office/officeart/2005/8/layout/vList2"/>
    <dgm:cxn modelId="{6F4EFD16-582E-4F47-93C3-023C988A2669}" type="presOf" srcId="{D16AB7E5-C93D-48C6-93ED-4D8A8B8776F9}" destId="{8E192203-7A75-4289-AAE8-9E13DFBDB211}" srcOrd="0" destOrd="0" presId="urn:microsoft.com/office/officeart/2005/8/layout/vList2"/>
    <dgm:cxn modelId="{8D116E26-A383-409D-9CA5-E445E6204284}" type="presOf" srcId="{871E7265-448F-4532-A940-F06040C3C14E}" destId="{035EB20C-12AC-4890-8A63-5B3888EEB425}" srcOrd="0" destOrd="0" presId="urn:microsoft.com/office/officeart/2005/8/layout/vList2"/>
    <dgm:cxn modelId="{C313B42B-BB6F-4F6F-8A0A-AD465663A4FB}" type="presOf" srcId="{B7E0AEFC-67B4-45DB-85BD-8CE0F33F3F6C}" destId="{2A8C1796-614D-44DA-8C44-E5D2EBA4F212}" srcOrd="0" destOrd="0" presId="urn:microsoft.com/office/officeart/2005/8/layout/vList2"/>
    <dgm:cxn modelId="{35EBC63D-B83B-4BF5-A3C3-9BBAAAB57B61}" srcId="{D3757C94-87FE-47AA-908E-3CC34519D362}" destId="{474CAE9E-5FC3-489C-9D6E-9CC65D55E5FE}" srcOrd="2" destOrd="0" parTransId="{D67626FE-25B2-4C3C-B43E-C3BEFA84914A}" sibTransId="{371EB0DA-1138-4715-991A-7240819076CC}"/>
    <dgm:cxn modelId="{AF8FC64D-18FA-4B94-BC27-E7965F38E194}" type="presOf" srcId="{D3757C94-87FE-47AA-908E-3CC34519D362}" destId="{5DD1B111-6544-4D88-AA63-300DA4DE0493}" srcOrd="0" destOrd="0" presId="urn:microsoft.com/office/officeart/2005/8/layout/vList2"/>
    <dgm:cxn modelId="{6278956F-E691-4C53-99FB-9740EB2CB281}" type="presOf" srcId="{6356917F-9DE2-4189-904E-66208177CA2E}" destId="{4361C888-0172-4838-9260-E052EFDC7666}" srcOrd="0" destOrd="0" presId="urn:microsoft.com/office/officeart/2005/8/layout/vList2"/>
    <dgm:cxn modelId="{AD7EFA4F-8920-435E-BC42-EE86D56FA32B}" srcId="{D3757C94-87FE-47AA-908E-3CC34519D362}" destId="{9BDB86D6-971F-48D6-9153-5C0167EB6ACD}" srcOrd="0" destOrd="0" parTransId="{1BF2690E-68A0-4A37-B509-67282F36E9D5}" sibTransId="{8BA34A6B-E97D-40DE-97D9-6BB7ED68EA22}"/>
    <dgm:cxn modelId="{6914CF53-A100-4C34-BFAD-0284A0AA49D7}" type="presOf" srcId="{DBCC39B8-D6FB-4BFE-852D-B51228E9D050}" destId="{CF075470-44A8-4742-AABF-B7303F4FBDA3}" srcOrd="0" destOrd="0" presId="urn:microsoft.com/office/officeart/2005/8/layout/vList2"/>
    <dgm:cxn modelId="{21FB279F-62D0-47CD-B60E-164A8E65205D}" srcId="{B7E0AEFC-67B4-45DB-85BD-8CE0F33F3F6C}" destId="{DBCC39B8-D6FB-4BFE-852D-B51228E9D050}" srcOrd="0" destOrd="0" parTransId="{69454489-E227-4E78-A000-2E047848818B}" sibTransId="{9F65AA5F-7EAC-44FD-A39B-4A896E5429F2}"/>
    <dgm:cxn modelId="{DD0D59AA-5C2E-41B4-BA2C-59B1EC150EA6}" type="presOf" srcId="{3D4872C5-B0C0-469B-B84E-62BCB94DCA57}" destId="{0FA939EE-DB59-42C9-AC05-E09F5699090A}" srcOrd="0" destOrd="0" presId="urn:microsoft.com/office/officeart/2005/8/layout/vList2"/>
    <dgm:cxn modelId="{9776F4AA-5C48-40E4-8497-994033D114F4}" srcId="{D3757C94-87FE-47AA-908E-3CC34519D362}" destId="{D16AB7E5-C93D-48C6-93ED-4D8A8B8776F9}" srcOrd="1" destOrd="0" parTransId="{C6A25EAC-006D-4777-AA61-DCB23F809BB9}" sibTransId="{FCE1E215-B929-4412-9BEA-FCA7F2BEE024}"/>
    <dgm:cxn modelId="{3A3CF9B9-4943-4579-9257-FBDB739B0112}" srcId="{D16AB7E5-C93D-48C6-93ED-4D8A8B8776F9}" destId="{CB7B44B3-DBEC-43AC-A4E3-12761D9F6186}" srcOrd="0" destOrd="0" parTransId="{6343479B-ACFB-4867-A723-B1D6ACDCB991}" sibTransId="{724CF667-D322-4893-ACAC-866149D49152}"/>
    <dgm:cxn modelId="{D9BD4ECD-7C52-4F3E-956C-1B1482DDE2CC}" srcId="{474CAE9E-5FC3-489C-9D6E-9CC65D55E5FE}" destId="{871E7265-448F-4532-A940-F06040C3C14E}" srcOrd="0" destOrd="0" parTransId="{0E27B6D2-139B-4514-9134-EA35D82EB0F7}" sibTransId="{EE49FA54-029F-4ED1-B57E-944E6F58A76D}"/>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C19E6CF1-C1C3-4049-A612-9161C8E1ECAE}" type="presOf" srcId="{86054CBD-2703-4A29-BC67-39E41DBE3FBC}" destId="{27D88CCA-BAAC-48F0-9465-CF93A8CB2673}" srcOrd="0" destOrd="0" presId="urn:microsoft.com/office/officeart/2005/8/layout/vList2"/>
    <dgm:cxn modelId="{C65EF216-0263-4695-BE49-AEED395CBAEF}" type="presParOf" srcId="{5DD1B111-6544-4D88-AA63-300DA4DE0493}" destId="{0BA5E81E-8D88-4E04-87FC-824F89C6638A}" srcOrd="0" destOrd="0" presId="urn:microsoft.com/office/officeart/2005/8/layout/vList2"/>
    <dgm:cxn modelId="{C9CEC781-14AE-477A-984A-476F9B468146}" type="presParOf" srcId="{5DD1B111-6544-4D88-AA63-300DA4DE0493}" destId="{0FA939EE-DB59-42C9-AC05-E09F5699090A}" srcOrd="1" destOrd="0" presId="urn:microsoft.com/office/officeart/2005/8/layout/vList2"/>
    <dgm:cxn modelId="{E8DC7C1F-CEE7-42DD-8DB0-63DEE02624B0}" type="presParOf" srcId="{5DD1B111-6544-4D88-AA63-300DA4DE0493}" destId="{8E192203-7A75-4289-AAE8-9E13DFBDB211}" srcOrd="2" destOrd="0" presId="urn:microsoft.com/office/officeart/2005/8/layout/vList2"/>
    <dgm:cxn modelId="{2B847D9F-0281-4024-9500-6AC7D8140766}" type="presParOf" srcId="{5DD1B111-6544-4D88-AA63-300DA4DE0493}" destId="{10299BAC-FB0A-4FA6-9D50-6D26CBAD7762}" srcOrd="3" destOrd="0" presId="urn:microsoft.com/office/officeart/2005/8/layout/vList2"/>
    <dgm:cxn modelId="{1FA1559C-24EB-4135-9037-99B147EE943C}" type="presParOf" srcId="{5DD1B111-6544-4D88-AA63-300DA4DE0493}" destId="{A34C5EC9-2A79-4C29-A89D-77FC0396158E}" srcOrd="4" destOrd="0" presId="urn:microsoft.com/office/officeart/2005/8/layout/vList2"/>
    <dgm:cxn modelId="{97C16D1C-FD6F-46CF-90BB-75183A2388C4}" type="presParOf" srcId="{5DD1B111-6544-4D88-AA63-300DA4DE0493}" destId="{035EB20C-12AC-4890-8A63-5B3888EEB425}" srcOrd="5" destOrd="0" presId="urn:microsoft.com/office/officeart/2005/8/layout/vList2"/>
    <dgm:cxn modelId="{67557CBF-FDAD-47C4-8D1E-7848B826D60A}" type="presParOf" srcId="{5DD1B111-6544-4D88-AA63-300DA4DE0493}" destId="{2A8C1796-614D-44DA-8C44-E5D2EBA4F212}" srcOrd="6" destOrd="0" presId="urn:microsoft.com/office/officeart/2005/8/layout/vList2"/>
    <dgm:cxn modelId="{0EAEDC90-88DD-4899-B87D-6996E370C091}" type="presParOf" srcId="{5DD1B111-6544-4D88-AA63-300DA4DE0493}" destId="{CF075470-44A8-4742-AABF-B7303F4FBDA3}" srcOrd="7" destOrd="0" presId="urn:microsoft.com/office/officeart/2005/8/layout/vList2"/>
    <dgm:cxn modelId="{C4D1BEDC-C0E6-4DF7-A8A0-6AE52AE013DD}" type="presParOf" srcId="{5DD1B111-6544-4D88-AA63-300DA4DE0493}" destId="{27D88CCA-BAAC-48F0-9465-CF93A8CB2673}" srcOrd="8" destOrd="0" presId="urn:microsoft.com/office/officeart/2005/8/layout/vList2"/>
    <dgm:cxn modelId="{CBB10A22-00FD-417E-8469-F1B5E4A1CFD9}" type="presParOf" srcId="{5DD1B111-6544-4D88-AA63-300DA4DE0493}" destId="{4361C888-0172-4838-9260-E052EFDC7666}"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3757C94-87FE-47AA-908E-3CC34519D36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dgm:t>
        <a:bodyPr/>
        <a:lstStyle/>
        <a:p>
          <a:r>
            <a:rPr lang="hr-HR" sz="1600" dirty="0"/>
            <a:t>IVKOM VODE d.o.o.</a:t>
          </a:r>
          <a:endParaRPr lang="hr-HR" sz="1600" b="1" dirty="0"/>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dgm:t>
        <a:bodyPr/>
        <a:lstStyle/>
        <a:p>
          <a:r>
            <a:rPr lang="hr-HR" sz="1400" dirty="0"/>
            <a:t>2.374.243,90 kuna </a:t>
          </a:r>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dgm:t>
        <a:bodyPr/>
        <a:lstStyle/>
        <a:p>
          <a:r>
            <a:rPr lang="hr-HR" sz="1400" dirty="0">
              <a:latin typeface="Calibri" panose="020F0502020204030204" pitchFamily="34" charset="0"/>
              <a:cs typeface="Times New Roman" panose="02020603050405020304" pitchFamily="18" charset="0"/>
            </a:rPr>
            <a:t>Radovi na izgradnji sustava vodoopskrbe</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dgm:t>
        <a:bodyPr/>
        <a:lstStyle/>
        <a:p>
          <a:pPr algn="just"/>
          <a:r>
            <a:rPr lang="hr-HR" sz="1300" dirty="0"/>
            <a:t>Podizanje razine komunalnog standarda i osiguranje pitke vode, produženje postojeće vodoopskrbne mreže, povećanja kvalitete života stanovnika, povećanje razine sigurnosti stanovnika</a:t>
          </a:r>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D16AB7E5-C93D-48C6-93ED-4D8A8B8776F9}">
      <dgm:prSet phldrT="[Tekst]" custT="1"/>
      <dgm:spPr/>
      <dgm:t>
        <a:bodyPr/>
        <a:lstStyle/>
        <a:p>
          <a:r>
            <a:rPr lang="hr-HR" sz="1600" b="0" dirty="0"/>
            <a:t>Naziv projekta</a:t>
          </a:r>
        </a:p>
      </dgm:t>
    </dgm:pt>
    <dgm:pt modelId="{C6A25EAC-006D-4777-AA61-DCB23F809BB9}" type="parTrans" cxnId="{9776F4AA-5C48-40E4-8497-994033D114F4}">
      <dgm:prSet/>
      <dgm:spPr/>
      <dgm:t>
        <a:bodyPr/>
        <a:lstStyle/>
        <a:p>
          <a:endParaRPr lang="hr-HR"/>
        </a:p>
      </dgm:t>
    </dgm:pt>
    <dgm:pt modelId="{FCE1E215-B929-4412-9BEA-FCA7F2BEE024}" type="sibTrans" cxnId="{9776F4AA-5C48-40E4-8497-994033D114F4}">
      <dgm:prSet/>
      <dgm:spPr/>
      <dgm:t>
        <a:bodyPr/>
        <a:lstStyle/>
        <a:p>
          <a:endParaRPr lang="hr-HR"/>
        </a:p>
      </dgm:t>
    </dgm:pt>
    <dgm:pt modelId="{CB7B44B3-DBEC-43AC-A4E3-12761D9F6186}">
      <dgm:prSet phldrT="[Tekst]" custT="1"/>
      <dgm:spPr/>
      <dgm:t>
        <a:bodyPr/>
        <a:lstStyle/>
        <a:p>
          <a:r>
            <a:rPr lang="hr-HR" sz="1400" b="0" dirty="0"/>
            <a:t>Izgradnja sustava vodoopskrbe dijela naselja Rijeka </a:t>
          </a:r>
          <a:r>
            <a:rPr lang="hr-HR" sz="1400" b="0" dirty="0" err="1"/>
            <a:t>Voćanska</a:t>
          </a:r>
          <a:r>
            <a:rPr lang="hr-HR" sz="1400" b="0" dirty="0"/>
            <a:t> (zaselci </a:t>
          </a:r>
          <a:r>
            <a:rPr lang="hr-HR" sz="1400" b="0" dirty="0" err="1"/>
            <a:t>Kolački</a:t>
          </a:r>
          <a:r>
            <a:rPr lang="hr-HR" sz="1400" b="0" dirty="0"/>
            <a:t>, </a:t>
          </a:r>
          <a:r>
            <a:rPr lang="hr-HR" sz="1400" b="0" dirty="0" err="1"/>
            <a:t>Šinceki</a:t>
          </a:r>
          <a:r>
            <a:rPr lang="hr-HR" sz="1400" b="0" dirty="0"/>
            <a:t>, </a:t>
          </a:r>
          <a:r>
            <a:rPr lang="hr-HR" sz="1400" b="0" dirty="0" err="1"/>
            <a:t>Vincekovići</a:t>
          </a:r>
          <a:r>
            <a:rPr lang="hr-HR" sz="1400" b="0" dirty="0"/>
            <a:t>, </a:t>
          </a:r>
          <a:r>
            <a:rPr lang="hr-HR" sz="1400" b="0" dirty="0" err="1"/>
            <a:t>Risi</a:t>
          </a:r>
          <a:r>
            <a:rPr lang="hr-HR" sz="1400" b="0" dirty="0"/>
            <a:t> i </a:t>
          </a:r>
          <a:r>
            <a:rPr lang="hr-HR" sz="1400" b="0" dirty="0" err="1"/>
            <a:t>Krčeki</a:t>
          </a:r>
          <a:r>
            <a:rPr lang="hr-HR" sz="1400" b="0" dirty="0"/>
            <a:t>)</a:t>
          </a:r>
        </a:p>
      </dgm:t>
    </dgm:pt>
    <dgm:pt modelId="{6343479B-ACFB-4867-A723-B1D6ACDCB991}" type="parTrans" cxnId="{3A3CF9B9-4943-4579-9257-FBDB739B0112}">
      <dgm:prSet/>
      <dgm:spPr/>
      <dgm:t>
        <a:bodyPr/>
        <a:lstStyle/>
        <a:p>
          <a:endParaRPr lang="hr-HR"/>
        </a:p>
      </dgm:t>
    </dgm:pt>
    <dgm:pt modelId="{724CF667-D322-4893-ACAC-866149D49152}" type="sibTrans" cxnId="{3A3CF9B9-4943-4579-9257-FBDB739B0112}">
      <dgm:prSet/>
      <dgm:spPr/>
      <dgm:t>
        <a:bodyPr/>
        <a:lstStyle/>
        <a:p>
          <a:endParaRPr lang="hr-HR"/>
        </a:p>
      </dgm:t>
    </dgm:pt>
    <dgm:pt modelId="{5DD1B111-6544-4D88-AA63-300DA4DE0493}" type="pres">
      <dgm:prSet presAssocID="{D3757C94-87FE-47AA-908E-3CC34519D362}" presName="linear" presStyleCnt="0">
        <dgm:presLayoutVars>
          <dgm:animLvl val="lvl"/>
          <dgm:resizeHandles val="exact"/>
        </dgm:presLayoutVars>
      </dgm:prSet>
      <dgm:spPr/>
    </dgm:pt>
    <dgm:pt modelId="{0BA5E81E-8D88-4E04-87FC-824F89C6638A}" type="pres">
      <dgm:prSet presAssocID="{9BDB86D6-971F-48D6-9153-5C0167EB6ACD}" presName="parentText" presStyleLbl="node1" presStyleIdx="0" presStyleCnt="5">
        <dgm:presLayoutVars>
          <dgm:chMax val="0"/>
          <dgm:bulletEnabled val="1"/>
        </dgm:presLayoutVars>
      </dgm:prSet>
      <dgm:spPr>
        <a:prstGeom prst="rect">
          <a:avLst/>
        </a:prstGeom>
      </dgm:spPr>
    </dgm:pt>
    <dgm:pt modelId="{0FA939EE-DB59-42C9-AC05-E09F5699090A}" type="pres">
      <dgm:prSet presAssocID="{9BDB86D6-971F-48D6-9153-5C0167EB6ACD}" presName="childText" presStyleLbl="revTx" presStyleIdx="0" presStyleCnt="5">
        <dgm:presLayoutVars>
          <dgm:bulletEnabled val="1"/>
        </dgm:presLayoutVars>
      </dgm:prSet>
      <dgm:spPr/>
    </dgm:pt>
    <dgm:pt modelId="{8E192203-7A75-4289-AAE8-9E13DFBDB211}" type="pres">
      <dgm:prSet presAssocID="{D16AB7E5-C93D-48C6-93ED-4D8A8B8776F9}" presName="parentText" presStyleLbl="node1" presStyleIdx="1" presStyleCnt="5">
        <dgm:presLayoutVars>
          <dgm:chMax val="0"/>
          <dgm:bulletEnabled val="1"/>
        </dgm:presLayoutVars>
      </dgm:prSet>
      <dgm:spPr>
        <a:prstGeom prst="rect">
          <a:avLst/>
        </a:prstGeom>
      </dgm:spPr>
    </dgm:pt>
    <dgm:pt modelId="{10299BAC-FB0A-4FA6-9D50-6D26CBAD7762}" type="pres">
      <dgm:prSet presAssocID="{D16AB7E5-C93D-48C6-93ED-4D8A8B8776F9}" presName="childText" presStyleLbl="revTx" presStyleIdx="1" presStyleCnt="5">
        <dgm:presLayoutVars>
          <dgm:bulletEnabled val="1"/>
        </dgm:presLayoutVars>
      </dgm:prSet>
      <dgm:spPr/>
    </dgm:pt>
    <dgm:pt modelId="{A34C5EC9-2A79-4C29-A89D-77FC0396158E}" type="pres">
      <dgm:prSet presAssocID="{474CAE9E-5FC3-489C-9D6E-9CC65D55E5FE}" presName="parentText" presStyleLbl="node1" presStyleIdx="2" presStyleCnt="5">
        <dgm:presLayoutVars>
          <dgm:chMax val="0"/>
          <dgm:bulletEnabled val="1"/>
        </dgm:presLayoutVars>
      </dgm:prSet>
      <dgm:spPr>
        <a:prstGeom prst="rect">
          <a:avLst/>
        </a:prstGeom>
      </dgm:spPr>
    </dgm:pt>
    <dgm:pt modelId="{035EB20C-12AC-4890-8A63-5B3888EEB425}" type="pres">
      <dgm:prSet presAssocID="{474CAE9E-5FC3-489C-9D6E-9CC65D55E5FE}" presName="childText" presStyleLbl="revTx" presStyleIdx="2" presStyleCnt="5">
        <dgm:presLayoutVars>
          <dgm:bulletEnabled val="1"/>
        </dgm:presLayoutVars>
      </dgm:prSet>
      <dgm:spPr/>
    </dgm:pt>
    <dgm:pt modelId="{2A8C1796-614D-44DA-8C44-E5D2EBA4F212}" type="pres">
      <dgm:prSet presAssocID="{B7E0AEFC-67B4-45DB-85BD-8CE0F33F3F6C}" presName="parentText" presStyleLbl="node1" presStyleIdx="3" presStyleCnt="5">
        <dgm:presLayoutVars>
          <dgm:chMax val="0"/>
          <dgm:bulletEnabled val="1"/>
        </dgm:presLayoutVars>
      </dgm:prSet>
      <dgm:spPr>
        <a:prstGeom prst="rect">
          <a:avLst/>
        </a:prstGeom>
      </dgm:spPr>
    </dgm:pt>
    <dgm:pt modelId="{CF075470-44A8-4742-AABF-B7303F4FBDA3}" type="pres">
      <dgm:prSet presAssocID="{B7E0AEFC-67B4-45DB-85BD-8CE0F33F3F6C}" presName="childText" presStyleLbl="revTx" presStyleIdx="3" presStyleCnt="5">
        <dgm:presLayoutVars>
          <dgm:bulletEnabled val="1"/>
        </dgm:presLayoutVars>
      </dgm:prSet>
      <dgm:spPr/>
    </dgm:pt>
    <dgm:pt modelId="{27D88CCA-BAAC-48F0-9465-CF93A8CB2673}" type="pres">
      <dgm:prSet presAssocID="{86054CBD-2703-4A29-BC67-39E41DBE3FBC}" presName="parentText" presStyleLbl="node1" presStyleIdx="4" presStyleCnt="5">
        <dgm:presLayoutVars>
          <dgm:chMax val="0"/>
          <dgm:bulletEnabled val="1"/>
        </dgm:presLayoutVars>
      </dgm:prSet>
      <dgm:spPr>
        <a:prstGeom prst="rect">
          <a:avLst/>
        </a:prstGeom>
      </dgm:spPr>
    </dgm:pt>
    <dgm:pt modelId="{4361C888-0172-4838-9260-E052EFDC7666}" type="pres">
      <dgm:prSet presAssocID="{86054CBD-2703-4A29-BC67-39E41DBE3FBC}" presName="childText" presStyleLbl="revTx" presStyleIdx="4" presStyleCnt="5">
        <dgm:presLayoutVars>
          <dgm:bulletEnabled val="1"/>
        </dgm:presLayoutVars>
      </dgm:prSet>
      <dgm:spPr/>
    </dgm:pt>
  </dgm:ptLst>
  <dgm:cxnLst>
    <dgm:cxn modelId="{14396E05-6B0A-4ED2-9828-4D41346FC461}" srcId="{86054CBD-2703-4A29-BC67-39E41DBE3FBC}" destId="{6356917F-9DE2-4189-904E-66208177CA2E}" srcOrd="0" destOrd="0" parTransId="{899E3ED9-AF56-490D-9525-BCFAF9CE4447}" sibTransId="{CDE7CF2A-BC5E-4259-AB8A-5FBB0545F785}"/>
    <dgm:cxn modelId="{421FE906-22C9-483A-9A02-CAA4A0EAB118}" type="presOf" srcId="{9BDB86D6-971F-48D6-9153-5C0167EB6ACD}" destId="{0BA5E81E-8D88-4E04-87FC-824F89C6638A}" srcOrd="0" destOrd="0" presId="urn:microsoft.com/office/officeart/2005/8/layout/vList2"/>
    <dgm:cxn modelId="{4BE48409-61C7-4D88-AFD6-E390D4937D1E}" srcId="{D3757C94-87FE-47AA-908E-3CC34519D362}" destId="{B7E0AEFC-67B4-45DB-85BD-8CE0F33F3F6C}" srcOrd="3" destOrd="0" parTransId="{1500FDA9-6E14-4529-9973-7133CB5BADEC}" sibTransId="{C84AB073-4CEE-4FA9-818A-536B2DFB660E}"/>
    <dgm:cxn modelId="{C7D44411-706A-4FF1-8022-48E821DC21CA}" type="presOf" srcId="{CB7B44B3-DBEC-43AC-A4E3-12761D9F6186}" destId="{10299BAC-FB0A-4FA6-9D50-6D26CBAD7762}" srcOrd="0" destOrd="0" presId="urn:microsoft.com/office/officeart/2005/8/layout/vList2"/>
    <dgm:cxn modelId="{746D0012-39DE-4BA1-9CFE-FF789C78C385}" type="presOf" srcId="{474CAE9E-5FC3-489C-9D6E-9CC65D55E5FE}" destId="{A34C5EC9-2A79-4C29-A89D-77FC0396158E}" srcOrd="0" destOrd="0" presId="urn:microsoft.com/office/officeart/2005/8/layout/vList2"/>
    <dgm:cxn modelId="{6F4EFD16-582E-4F47-93C3-023C988A2669}" type="presOf" srcId="{D16AB7E5-C93D-48C6-93ED-4D8A8B8776F9}" destId="{8E192203-7A75-4289-AAE8-9E13DFBDB211}" srcOrd="0" destOrd="0" presId="urn:microsoft.com/office/officeart/2005/8/layout/vList2"/>
    <dgm:cxn modelId="{8D116E26-A383-409D-9CA5-E445E6204284}" type="presOf" srcId="{871E7265-448F-4532-A940-F06040C3C14E}" destId="{035EB20C-12AC-4890-8A63-5B3888EEB425}" srcOrd="0" destOrd="0" presId="urn:microsoft.com/office/officeart/2005/8/layout/vList2"/>
    <dgm:cxn modelId="{C313B42B-BB6F-4F6F-8A0A-AD465663A4FB}" type="presOf" srcId="{B7E0AEFC-67B4-45DB-85BD-8CE0F33F3F6C}" destId="{2A8C1796-614D-44DA-8C44-E5D2EBA4F212}" srcOrd="0" destOrd="0" presId="urn:microsoft.com/office/officeart/2005/8/layout/vList2"/>
    <dgm:cxn modelId="{35EBC63D-B83B-4BF5-A3C3-9BBAAAB57B61}" srcId="{D3757C94-87FE-47AA-908E-3CC34519D362}" destId="{474CAE9E-5FC3-489C-9D6E-9CC65D55E5FE}" srcOrd="2" destOrd="0" parTransId="{D67626FE-25B2-4C3C-B43E-C3BEFA84914A}" sibTransId="{371EB0DA-1138-4715-991A-7240819076CC}"/>
    <dgm:cxn modelId="{AF8FC64D-18FA-4B94-BC27-E7965F38E194}" type="presOf" srcId="{D3757C94-87FE-47AA-908E-3CC34519D362}" destId="{5DD1B111-6544-4D88-AA63-300DA4DE0493}" srcOrd="0" destOrd="0" presId="urn:microsoft.com/office/officeart/2005/8/layout/vList2"/>
    <dgm:cxn modelId="{6278956F-E691-4C53-99FB-9740EB2CB281}" type="presOf" srcId="{6356917F-9DE2-4189-904E-66208177CA2E}" destId="{4361C888-0172-4838-9260-E052EFDC7666}" srcOrd="0" destOrd="0" presId="urn:microsoft.com/office/officeart/2005/8/layout/vList2"/>
    <dgm:cxn modelId="{AD7EFA4F-8920-435E-BC42-EE86D56FA32B}" srcId="{D3757C94-87FE-47AA-908E-3CC34519D362}" destId="{9BDB86D6-971F-48D6-9153-5C0167EB6ACD}" srcOrd="0" destOrd="0" parTransId="{1BF2690E-68A0-4A37-B509-67282F36E9D5}" sibTransId="{8BA34A6B-E97D-40DE-97D9-6BB7ED68EA22}"/>
    <dgm:cxn modelId="{6914CF53-A100-4C34-BFAD-0284A0AA49D7}" type="presOf" srcId="{DBCC39B8-D6FB-4BFE-852D-B51228E9D050}" destId="{CF075470-44A8-4742-AABF-B7303F4FBDA3}" srcOrd="0" destOrd="0" presId="urn:microsoft.com/office/officeart/2005/8/layout/vList2"/>
    <dgm:cxn modelId="{21FB279F-62D0-47CD-B60E-164A8E65205D}" srcId="{B7E0AEFC-67B4-45DB-85BD-8CE0F33F3F6C}" destId="{DBCC39B8-D6FB-4BFE-852D-B51228E9D050}" srcOrd="0" destOrd="0" parTransId="{69454489-E227-4E78-A000-2E047848818B}" sibTransId="{9F65AA5F-7EAC-44FD-A39B-4A896E5429F2}"/>
    <dgm:cxn modelId="{DD0D59AA-5C2E-41B4-BA2C-59B1EC150EA6}" type="presOf" srcId="{3D4872C5-B0C0-469B-B84E-62BCB94DCA57}" destId="{0FA939EE-DB59-42C9-AC05-E09F5699090A}" srcOrd="0" destOrd="0" presId="urn:microsoft.com/office/officeart/2005/8/layout/vList2"/>
    <dgm:cxn modelId="{9776F4AA-5C48-40E4-8497-994033D114F4}" srcId="{D3757C94-87FE-47AA-908E-3CC34519D362}" destId="{D16AB7E5-C93D-48C6-93ED-4D8A8B8776F9}" srcOrd="1" destOrd="0" parTransId="{C6A25EAC-006D-4777-AA61-DCB23F809BB9}" sibTransId="{FCE1E215-B929-4412-9BEA-FCA7F2BEE024}"/>
    <dgm:cxn modelId="{3A3CF9B9-4943-4579-9257-FBDB739B0112}" srcId="{D16AB7E5-C93D-48C6-93ED-4D8A8B8776F9}" destId="{CB7B44B3-DBEC-43AC-A4E3-12761D9F6186}" srcOrd="0" destOrd="0" parTransId="{6343479B-ACFB-4867-A723-B1D6ACDCB991}" sibTransId="{724CF667-D322-4893-ACAC-866149D49152}"/>
    <dgm:cxn modelId="{D9BD4ECD-7C52-4F3E-956C-1B1482DDE2CC}" srcId="{474CAE9E-5FC3-489C-9D6E-9CC65D55E5FE}" destId="{871E7265-448F-4532-A940-F06040C3C14E}" srcOrd="0" destOrd="0" parTransId="{0E27B6D2-139B-4514-9134-EA35D82EB0F7}" sibTransId="{EE49FA54-029F-4ED1-B57E-944E6F58A76D}"/>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C19E6CF1-C1C3-4049-A612-9161C8E1ECAE}" type="presOf" srcId="{86054CBD-2703-4A29-BC67-39E41DBE3FBC}" destId="{27D88CCA-BAAC-48F0-9465-CF93A8CB2673}" srcOrd="0" destOrd="0" presId="urn:microsoft.com/office/officeart/2005/8/layout/vList2"/>
    <dgm:cxn modelId="{C65EF216-0263-4695-BE49-AEED395CBAEF}" type="presParOf" srcId="{5DD1B111-6544-4D88-AA63-300DA4DE0493}" destId="{0BA5E81E-8D88-4E04-87FC-824F89C6638A}" srcOrd="0" destOrd="0" presId="urn:microsoft.com/office/officeart/2005/8/layout/vList2"/>
    <dgm:cxn modelId="{C9CEC781-14AE-477A-984A-476F9B468146}" type="presParOf" srcId="{5DD1B111-6544-4D88-AA63-300DA4DE0493}" destId="{0FA939EE-DB59-42C9-AC05-E09F5699090A}" srcOrd="1" destOrd="0" presId="urn:microsoft.com/office/officeart/2005/8/layout/vList2"/>
    <dgm:cxn modelId="{E8DC7C1F-CEE7-42DD-8DB0-63DEE02624B0}" type="presParOf" srcId="{5DD1B111-6544-4D88-AA63-300DA4DE0493}" destId="{8E192203-7A75-4289-AAE8-9E13DFBDB211}" srcOrd="2" destOrd="0" presId="urn:microsoft.com/office/officeart/2005/8/layout/vList2"/>
    <dgm:cxn modelId="{2B847D9F-0281-4024-9500-6AC7D8140766}" type="presParOf" srcId="{5DD1B111-6544-4D88-AA63-300DA4DE0493}" destId="{10299BAC-FB0A-4FA6-9D50-6D26CBAD7762}" srcOrd="3" destOrd="0" presId="urn:microsoft.com/office/officeart/2005/8/layout/vList2"/>
    <dgm:cxn modelId="{1FA1559C-24EB-4135-9037-99B147EE943C}" type="presParOf" srcId="{5DD1B111-6544-4D88-AA63-300DA4DE0493}" destId="{A34C5EC9-2A79-4C29-A89D-77FC0396158E}" srcOrd="4" destOrd="0" presId="urn:microsoft.com/office/officeart/2005/8/layout/vList2"/>
    <dgm:cxn modelId="{97C16D1C-FD6F-46CF-90BB-75183A2388C4}" type="presParOf" srcId="{5DD1B111-6544-4D88-AA63-300DA4DE0493}" destId="{035EB20C-12AC-4890-8A63-5B3888EEB425}" srcOrd="5" destOrd="0" presId="urn:microsoft.com/office/officeart/2005/8/layout/vList2"/>
    <dgm:cxn modelId="{67557CBF-FDAD-47C4-8D1E-7848B826D60A}" type="presParOf" srcId="{5DD1B111-6544-4D88-AA63-300DA4DE0493}" destId="{2A8C1796-614D-44DA-8C44-E5D2EBA4F212}" srcOrd="6" destOrd="0" presId="urn:microsoft.com/office/officeart/2005/8/layout/vList2"/>
    <dgm:cxn modelId="{0EAEDC90-88DD-4899-B87D-6996E370C091}" type="presParOf" srcId="{5DD1B111-6544-4D88-AA63-300DA4DE0493}" destId="{CF075470-44A8-4742-AABF-B7303F4FBDA3}" srcOrd="7" destOrd="0" presId="urn:microsoft.com/office/officeart/2005/8/layout/vList2"/>
    <dgm:cxn modelId="{C4D1BEDC-C0E6-4DF7-A8A0-6AE52AE013DD}" type="presParOf" srcId="{5DD1B111-6544-4D88-AA63-300DA4DE0493}" destId="{27D88CCA-BAAC-48F0-9465-CF93A8CB2673}" srcOrd="8" destOrd="0" presId="urn:microsoft.com/office/officeart/2005/8/layout/vList2"/>
    <dgm:cxn modelId="{CBB10A22-00FD-417E-8469-F1B5E4A1CFD9}" type="presParOf" srcId="{5DD1B111-6544-4D88-AA63-300DA4DE0493}" destId="{4361C888-0172-4838-9260-E052EFDC7666}"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3757C94-87FE-47AA-908E-3CC34519D36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hr-HR"/>
        </a:p>
      </dgm:t>
    </dgm:pt>
    <dgm:pt modelId="{9BDB86D6-971F-48D6-9153-5C0167EB6ACD}">
      <dgm:prSet phldrT="[Tekst]" custT="1"/>
      <dgm:spPr/>
      <dgm:t>
        <a:bodyPr/>
        <a:lstStyle/>
        <a:p>
          <a:r>
            <a:rPr lang="hr-HR" sz="1800" dirty="0"/>
            <a:t>Naziv korisnika </a:t>
          </a:r>
        </a:p>
      </dgm:t>
    </dgm:pt>
    <dgm:pt modelId="{1BF2690E-68A0-4A37-B509-67282F36E9D5}" type="parTrans" cxnId="{AD7EFA4F-8920-435E-BC42-EE86D56FA32B}">
      <dgm:prSet/>
      <dgm:spPr/>
      <dgm:t>
        <a:bodyPr/>
        <a:lstStyle/>
        <a:p>
          <a:endParaRPr lang="hr-HR"/>
        </a:p>
      </dgm:t>
    </dgm:pt>
    <dgm:pt modelId="{8BA34A6B-E97D-40DE-97D9-6BB7ED68EA22}" type="sibTrans" cxnId="{AD7EFA4F-8920-435E-BC42-EE86D56FA32B}">
      <dgm:prSet/>
      <dgm:spPr/>
      <dgm:t>
        <a:bodyPr/>
        <a:lstStyle/>
        <a:p>
          <a:endParaRPr lang="hr-HR"/>
        </a:p>
      </dgm:t>
    </dgm:pt>
    <dgm:pt modelId="{3D4872C5-B0C0-469B-B84E-62BCB94DCA57}">
      <dgm:prSet phldrT="[Tekst]" custT="1"/>
      <dgm:spPr>
        <a:solidFill>
          <a:schemeClr val="bg1">
            <a:alpha val="90000"/>
          </a:schemeClr>
        </a:solidFill>
      </dgm:spPr>
      <dgm:t>
        <a:bodyPr/>
        <a:lstStyle/>
        <a:p>
          <a:r>
            <a:rPr lang="hr-HR" sz="1600" b="1" dirty="0"/>
            <a:t>IVKOM d.d.</a:t>
          </a:r>
        </a:p>
      </dgm:t>
    </dgm:pt>
    <dgm:pt modelId="{532C1323-7713-4607-AA79-830D67C20D53}" type="parTrans" cxnId="{31F303E4-943C-4B3E-9DD7-2F0BB193C188}">
      <dgm:prSet/>
      <dgm:spPr/>
      <dgm:t>
        <a:bodyPr/>
        <a:lstStyle/>
        <a:p>
          <a:endParaRPr lang="hr-HR"/>
        </a:p>
      </dgm:t>
    </dgm:pt>
    <dgm:pt modelId="{D5294349-0A84-418D-9CDC-2C38EB71CEDA}" type="sibTrans" cxnId="{31F303E4-943C-4B3E-9DD7-2F0BB193C188}">
      <dgm:prSet/>
      <dgm:spPr/>
      <dgm:t>
        <a:bodyPr/>
        <a:lstStyle/>
        <a:p>
          <a:endParaRPr lang="hr-HR"/>
        </a:p>
      </dgm:t>
    </dgm:pt>
    <dgm:pt modelId="{474CAE9E-5FC3-489C-9D6E-9CC65D55E5FE}">
      <dgm:prSet phldrT="[Tekst]" custT="1"/>
      <dgm:spPr/>
      <dgm:t>
        <a:bodyPr/>
        <a:lstStyle/>
        <a:p>
          <a:r>
            <a:rPr lang="hr-HR" sz="1800" dirty="0"/>
            <a:t>Ukupna vrijednost projekta </a:t>
          </a:r>
        </a:p>
      </dgm:t>
    </dgm:pt>
    <dgm:pt modelId="{D67626FE-25B2-4C3C-B43E-C3BEFA84914A}" type="parTrans" cxnId="{35EBC63D-B83B-4BF5-A3C3-9BBAAAB57B61}">
      <dgm:prSet/>
      <dgm:spPr/>
      <dgm:t>
        <a:bodyPr/>
        <a:lstStyle/>
        <a:p>
          <a:endParaRPr lang="hr-HR"/>
        </a:p>
      </dgm:t>
    </dgm:pt>
    <dgm:pt modelId="{371EB0DA-1138-4715-991A-7240819076CC}" type="sibTrans" cxnId="{35EBC63D-B83B-4BF5-A3C3-9BBAAAB57B61}">
      <dgm:prSet/>
      <dgm:spPr/>
      <dgm:t>
        <a:bodyPr/>
        <a:lstStyle/>
        <a:p>
          <a:endParaRPr lang="hr-HR"/>
        </a:p>
      </dgm:t>
    </dgm:pt>
    <dgm:pt modelId="{871E7265-448F-4532-A940-F06040C3C14E}">
      <dgm:prSet phldrT="[Tekst]" custT="1"/>
      <dgm:spPr>
        <a:solidFill>
          <a:schemeClr val="bg1">
            <a:alpha val="90000"/>
          </a:schemeClr>
        </a:solidFill>
      </dgm:spPr>
      <dgm:t>
        <a:bodyPr/>
        <a:lstStyle/>
        <a:p>
          <a:r>
            <a:rPr lang="hr-HR" sz="1400" dirty="0">
              <a:latin typeface="Calibri" panose="020F0502020204030204" pitchFamily="34" charset="0"/>
              <a:cs typeface="Times New Roman" panose="02020603050405020304" pitchFamily="18" charset="0"/>
            </a:rPr>
            <a:t>2.398.069,99</a:t>
          </a:r>
          <a:r>
            <a:rPr lang="hr-HR" sz="1400" dirty="0">
              <a:latin typeface="Calibri" panose="020F0502020204030204" pitchFamily="34" charset="0"/>
              <a:ea typeface="Calibri" panose="020F0502020204030204" pitchFamily="34" charset="0"/>
              <a:cs typeface="Times New Roman" panose="02020603050405020304" pitchFamily="18" charset="0"/>
            </a:rPr>
            <a:t> kuna </a:t>
          </a:r>
          <a:endParaRPr lang="hr-HR" sz="1400" dirty="0"/>
        </a:p>
      </dgm:t>
    </dgm:pt>
    <dgm:pt modelId="{0E27B6D2-139B-4514-9134-EA35D82EB0F7}" type="parTrans" cxnId="{D9BD4ECD-7C52-4F3E-956C-1B1482DDE2CC}">
      <dgm:prSet/>
      <dgm:spPr/>
      <dgm:t>
        <a:bodyPr/>
        <a:lstStyle/>
        <a:p>
          <a:endParaRPr lang="hr-HR"/>
        </a:p>
      </dgm:t>
    </dgm:pt>
    <dgm:pt modelId="{EE49FA54-029F-4ED1-B57E-944E6F58A76D}" type="sibTrans" cxnId="{D9BD4ECD-7C52-4F3E-956C-1B1482DDE2CC}">
      <dgm:prSet/>
      <dgm:spPr/>
      <dgm:t>
        <a:bodyPr/>
        <a:lstStyle/>
        <a:p>
          <a:endParaRPr lang="hr-HR"/>
        </a:p>
      </dgm:t>
    </dgm:pt>
    <dgm:pt modelId="{B7E0AEFC-67B4-45DB-85BD-8CE0F33F3F6C}">
      <dgm:prSet phldrT="[Tekst]" custT="1"/>
      <dgm:spPr/>
      <dgm:t>
        <a:bodyPr/>
        <a:lstStyle/>
        <a:p>
          <a:r>
            <a:rPr lang="hr-HR" sz="1800" dirty="0"/>
            <a:t>Aktivnosti</a:t>
          </a:r>
        </a:p>
      </dgm:t>
    </dgm:pt>
    <dgm:pt modelId="{1500FDA9-6E14-4529-9973-7133CB5BADEC}" type="parTrans" cxnId="{4BE48409-61C7-4D88-AFD6-E390D4937D1E}">
      <dgm:prSet/>
      <dgm:spPr/>
      <dgm:t>
        <a:bodyPr/>
        <a:lstStyle/>
        <a:p>
          <a:endParaRPr lang="hr-HR"/>
        </a:p>
      </dgm:t>
    </dgm:pt>
    <dgm:pt modelId="{C84AB073-4CEE-4FA9-818A-536B2DFB660E}" type="sibTrans" cxnId="{4BE48409-61C7-4D88-AFD6-E390D4937D1E}">
      <dgm:prSet/>
      <dgm:spPr/>
      <dgm:t>
        <a:bodyPr/>
        <a:lstStyle/>
        <a:p>
          <a:endParaRPr lang="hr-HR"/>
        </a:p>
      </dgm:t>
    </dgm:pt>
    <dgm:pt modelId="{86054CBD-2703-4A29-BC67-39E41DBE3FBC}">
      <dgm:prSet phldrT="[Tekst]" custT="1"/>
      <dgm:spPr/>
      <dgm:t>
        <a:bodyPr/>
        <a:lstStyle/>
        <a:p>
          <a:r>
            <a:rPr lang="hr-HR" sz="1800" dirty="0"/>
            <a:t>Rezultati </a:t>
          </a:r>
        </a:p>
      </dgm:t>
    </dgm:pt>
    <dgm:pt modelId="{57F1C740-1B64-4B2A-BBA5-D2A611B3DD58}" type="parTrans" cxnId="{CCD3C2E6-53A4-472C-8CAE-FF1C076695F3}">
      <dgm:prSet/>
      <dgm:spPr/>
      <dgm:t>
        <a:bodyPr/>
        <a:lstStyle/>
        <a:p>
          <a:endParaRPr lang="hr-HR"/>
        </a:p>
      </dgm:t>
    </dgm:pt>
    <dgm:pt modelId="{B1F90F51-51C4-4287-A434-CA82200E85C9}" type="sibTrans" cxnId="{CCD3C2E6-53A4-472C-8CAE-FF1C076695F3}">
      <dgm:prSet/>
      <dgm:spPr/>
      <dgm:t>
        <a:bodyPr/>
        <a:lstStyle/>
        <a:p>
          <a:endParaRPr lang="hr-HR"/>
        </a:p>
      </dgm:t>
    </dgm:pt>
    <dgm:pt modelId="{DBCC39B8-D6FB-4BFE-852D-B51228E9D050}">
      <dgm:prSet phldrT="[Tekst]" custT="1"/>
      <dgm:spPr>
        <a:solidFill>
          <a:schemeClr val="bg1">
            <a:alpha val="90000"/>
          </a:schemeClr>
        </a:solidFill>
      </dgm:spPr>
      <dgm:t>
        <a:bodyPr/>
        <a:lstStyle/>
        <a:p>
          <a:r>
            <a:rPr lang="hr-HR" sz="1400" dirty="0">
              <a:latin typeface="Calibri" panose="020F0502020204030204" pitchFamily="34" charset="0"/>
              <a:ea typeface="Calibri" panose="020F0502020204030204" pitchFamily="34" charset="0"/>
              <a:cs typeface="Times New Roman" panose="02020603050405020304" pitchFamily="18" charset="0"/>
            </a:rPr>
            <a:t>Izgradnja i opremanje </a:t>
          </a:r>
          <a:r>
            <a:rPr lang="hr-HR" sz="1400" dirty="0" err="1">
              <a:latin typeface="Calibri" panose="020F0502020204030204" pitchFamily="34" charset="0"/>
              <a:ea typeface="Calibri" panose="020F0502020204030204" pitchFamily="34" charset="0"/>
              <a:cs typeface="Times New Roman" panose="02020603050405020304" pitchFamily="18" charset="0"/>
            </a:rPr>
            <a:t>reciklažnog</a:t>
          </a:r>
          <a:r>
            <a:rPr lang="hr-HR" sz="1400" dirty="0">
              <a:latin typeface="Calibri" panose="020F0502020204030204" pitchFamily="34" charset="0"/>
              <a:ea typeface="Calibri" panose="020F0502020204030204" pitchFamily="34" charset="0"/>
              <a:cs typeface="Times New Roman" panose="02020603050405020304" pitchFamily="18" charset="0"/>
            </a:rPr>
            <a:t> dvorišta za građevni otpad </a:t>
          </a:r>
          <a:endParaRPr lang="hr-HR" sz="1400" dirty="0"/>
        </a:p>
      </dgm:t>
    </dgm:pt>
    <dgm:pt modelId="{69454489-E227-4E78-A000-2E047848818B}" type="parTrans" cxnId="{21FB279F-62D0-47CD-B60E-164A8E65205D}">
      <dgm:prSet/>
      <dgm:spPr/>
      <dgm:t>
        <a:bodyPr/>
        <a:lstStyle/>
        <a:p>
          <a:endParaRPr lang="hr-HR"/>
        </a:p>
      </dgm:t>
    </dgm:pt>
    <dgm:pt modelId="{9F65AA5F-7EAC-44FD-A39B-4A896E5429F2}" type="sibTrans" cxnId="{21FB279F-62D0-47CD-B60E-164A8E65205D}">
      <dgm:prSet/>
      <dgm:spPr/>
      <dgm:t>
        <a:bodyPr/>
        <a:lstStyle/>
        <a:p>
          <a:endParaRPr lang="hr-HR"/>
        </a:p>
      </dgm:t>
    </dgm:pt>
    <dgm:pt modelId="{6356917F-9DE2-4189-904E-66208177CA2E}">
      <dgm:prSet phldrT="[Tekst]" custT="1"/>
      <dgm:spPr>
        <a:solidFill>
          <a:schemeClr val="bg1">
            <a:alpha val="90000"/>
          </a:schemeClr>
        </a:solidFill>
      </dgm:spPr>
      <dgm:t>
        <a:bodyPr/>
        <a:lstStyle/>
        <a:p>
          <a:pPr algn="just"/>
          <a:endParaRPr lang="hr-HR" sz="1050" kern="1200" dirty="0"/>
        </a:p>
      </dgm:t>
    </dgm:pt>
    <dgm:pt modelId="{899E3ED9-AF56-490D-9525-BCFAF9CE4447}" type="parTrans" cxnId="{14396E05-6B0A-4ED2-9828-4D41346FC461}">
      <dgm:prSet/>
      <dgm:spPr/>
      <dgm:t>
        <a:bodyPr/>
        <a:lstStyle/>
        <a:p>
          <a:endParaRPr lang="hr-HR"/>
        </a:p>
      </dgm:t>
    </dgm:pt>
    <dgm:pt modelId="{CDE7CF2A-BC5E-4259-AB8A-5FBB0545F785}" type="sibTrans" cxnId="{14396E05-6B0A-4ED2-9828-4D41346FC461}">
      <dgm:prSet/>
      <dgm:spPr/>
      <dgm:t>
        <a:bodyPr/>
        <a:lstStyle/>
        <a:p>
          <a:endParaRPr lang="hr-HR"/>
        </a:p>
      </dgm:t>
    </dgm:pt>
    <dgm:pt modelId="{A1C92486-8DB2-4EA6-90E1-2404150631EB}">
      <dgm:prSet phldrT="[Tekst]" custT="1"/>
      <dgm:spPr/>
      <dgm:t>
        <a:bodyPr/>
        <a:lstStyle/>
        <a:p>
          <a:r>
            <a:rPr lang="hr-HR" sz="1800" dirty="0"/>
            <a:t>Naziv projekta</a:t>
          </a:r>
        </a:p>
      </dgm:t>
    </dgm:pt>
    <dgm:pt modelId="{98381A89-56FC-4289-A49C-36CF1F05A155}" type="sibTrans" cxnId="{CD977339-6383-4583-BD2E-F7B4E4B70B2C}">
      <dgm:prSet/>
      <dgm:spPr/>
      <dgm:t>
        <a:bodyPr/>
        <a:lstStyle/>
        <a:p>
          <a:endParaRPr lang="hr-HR"/>
        </a:p>
      </dgm:t>
    </dgm:pt>
    <dgm:pt modelId="{736CD17D-91C9-4172-A7F9-4FCC7CD34A5D}" type="parTrans" cxnId="{CD977339-6383-4583-BD2E-F7B4E4B70B2C}">
      <dgm:prSet/>
      <dgm:spPr/>
      <dgm:t>
        <a:bodyPr/>
        <a:lstStyle/>
        <a:p>
          <a:endParaRPr lang="hr-HR"/>
        </a:p>
      </dgm:t>
    </dgm:pt>
    <dgm:pt modelId="{A9B089B2-18E1-486B-8816-5DD7C2C8C80E}">
      <dgm:prSet phldrT="[Tekst]" custT="1"/>
      <dgm:spPr>
        <a:solidFill>
          <a:schemeClr val="bg1">
            <a:alpha val="90000"/>
          </a:schemeClr>
        </a:solidFill>
      </dgm:spPr>
      <dgm:t>
        <a:bodyPr/>
        <a:lstStyle/>
        <a:p>
          <a:r>
            <a:rPr lang="hr-HR" sz="1400" dirty="0"/>
            <a:t>Uspostava </a:t>
          </a:r>
          <a:r>
            <a:rPr lang="hr-HR" sz="1400" dirty="0" err="1"/>
            <a:t>reciklažnog</a:t>
          </a:r>
          <a:r>
            <a:rPr lang="hr-HR" sz="1400" dirty="0"/>
            <a:t> dvorišta za građevni otpad - Ivkom d.d.</a:t>
          </a:r>
        </a:p>
      </dgm:t>
    </dgm:pt>
    <dgm:pt modelId="{2E44B7FC-915F-4C78-88D9-4EBD0509308F}" type="sibTrans" cxnId="{2BC37FA2-2D80-4309-B45C-A3D596502DBE}">
      <dgm:prSet/>
      <dgm:spPr/>
      <dgm:t>
        <a:bodyPr/>
        <a:lstStyle/>
        <a:p>
          <a:endParaRPr lang="hr-HR"/>
        </a:p>
      </dgm:t>
    </dgm:pt>
    <dgm:pt modelId="{4E11C537-2FD5-49CE-94C8-9D6FFAF41B19}" type="parTrans" cxnId="{2BC37FA2-2D80-4309-B45C-A3D596502DBE}">
      <dgm:prSet/>
      <dgm:spPr/>
      <dgm:t>
        <a:bodyPr/>
        <a:lstStyle/>
        <a:p>
          <a:endParaRPr lang="hr-HR"/>
        </a:p>
      </dgm:t>
    </dgm:pt>
    <dgm:pt modelId="{FF6ECC45-66E5-42C6-9E19-4FAE51521542}">
      <dgm:prSet custT="1"/>
      <dgm:spPr/>
      <dgm:t>
        <a:bodyPr/>
        <a:lstStyle/>
        <a:p>
          <a:pPr algn="just"/>
          <a:r>
            <a:rPr lang="hr-HR" sz="1100" kern="1200" dirty="0"/>
            <a:t> Omogućeno zbrinjavanje i oporaba građevinskog otpada nastalog na području obuhvata projekta - niži troškovi </a:t>
          </a:r>
          <a:r>
            <a:rPr lang="hr-HR" sz="1100" kern="1200" dirty="0">
              <a:solidFill>
                <a:prstClr val="black">
                  <a:hueOff val="0"/>
                  <a:satOff val="0"/>
                  <a:lumOff val="0"/>
                  <a:alphaOff val="0"/>
                </a:prstClr>
              </a:solidFill>
              <a:latin typeface="Calibri" panose="020F0502020204030204" pitchFamily="34" charset="0"/>
              <a:ea typeface="Calibri" panose="020F0502020204030204" pitchFamily="34" charset="0"/>
              <a:cs typeface="Times New Roman" panose="02020603050405020304" pitchFamily="18" charset="0"/>
            </a:rPr>
            <a:t>prijevoza</a:t>
          </a:r>
          <a:r>
            <a:rPr lang="hr-HR" sz="1100" kern="1200" dirty="0"/>
            <a:t> takve vrste otpada do mjesta  recikliranja</a:t>
          </a:r>
        </a:p>
      </dgm:t>
    </dgm:pt>
    <dgm:pt modelId="{5A62530A-B800-4078-A965-B20FF96E3317}" type="parTrans" cxnId="{EE9A4B8B-B546-4E12-AA53-256440C30751}">
      <dgm:prSet/>
      <dgm:spPr/>
      <dgm:t>
        <a:bodyPr/>
        <a:lstStyle/>
        <a:p>
          <a:endParaRPr lang="hr-HR"/>
        </a:p>
      </dgm:t>
    </dgm:pt>
    <dgm:pt modelId="{5E30E07E-51D0-4C5B-AAD6-C93D385D069E}" type="sibTrans" cxnId="{EE9A4B8B-B546-4E12-AA53-256440C30751}">
      <dgm:prSet/>
      <dgm:spPr/>
      <dgm:t>
        <a:bodyPr/>
        <a:lstStyle/>
        <a:p>
          <a:endParaRPr lang="hr-HR"/>
        </a:p>
      </dgm:t>
    </dgm:pt>
    <dgm:pt modelId="{7E7E84FC-68A5-4F83-AEEA-2AAE059C10C7}">
      <dgm:prSet custT="1"/>
      <dgm:spPr/>
      <dgm:t>
        <a:bodyPr/>
        <a:lstStyle/>
        <a:p>
          <a:pPr algn="just"/>
          <a:r>
            <a:rPr lang="hr-HR" sz="1100" kern="1200" dirty="0"/>
            <a:t>povećanjem kapaciteta komunalnog poduzeća Ivkom d.d. smanjit će se divlja odlagalište otpada na područjima obuhvata te se priroda i okoliš neće narušavati nepropisno odbačenim otpadom</a:t>
          </a:r>
        </a:p>
      </dgm:t>
    </dgm:pt>
    <dgm:pt modelId="{20E9363D-5AF2-46F8-B253-DFA6F00C00A9}" type="parTrans" cxnId="{FDA23823-A3B1-4A4B-9C52-311CC1CB90C0}">
      <dgm:prSet/>
      <dgm:spPr/>
      <dgm:t>
        <a:bodyPr/>
        <a:lstStyle/>
        <a:p>
          <a:endParaRPr lang="hr-HR"/>
        </a:p>
      </dgm:t>
    </dgm:pt>
    <dgm:pt modelId="{D4151C9C-FA90-4A5A-837B-1433BD02CC35}" type="sibTrans" cxnId="{FDA23823-A3B1-4A4B-9C52-311CC1CB90C0}">
      <dgm:prSet/>
      <dgm:spPr/>
      <dgm:t>
        <a:bodyPr/>
        <a:lstStyle/>
        <a:p>
          <a:endParaRPr lang="hr-HR"/>
        </a:p>
      </dgm:t>
    </dgm:pt>
    <dgm:pt modelId="{9CD07C3A-36DC-48A4-9CF7-27BA89921BBB}" type="pres">
      <dgm:prSet presAssocID="{D3757C94-87FE-47AA-908E-3CC34519D362}" presName="Name0" presStyleCnt="0">
        <dgm:presLayoutVars>
          <dgm:dir/>
          <dgm:animLvl val="lvl"/>
          <dgm:resizeHandles val="exact"/>
        </dgm:presLayoutVars>
      </dgm:prSet>
      <dgm:spPr/>
    </dgm:pt>
    <dgm:pt modelId="{7BBB1206-B438-4FE7-9E77-24B6C6E69903}" type="pres">
      <dgm:prSet presAssocID="{9BDB86D6-971F-48D6-9153-5C0167EB6ACD}" presName="linNode" presStyleCnt="0"/>
      <dgm:spPr/>
    </dgm:pt>
    <dgm:pt modelId="{913480BD-491E-4FC9-A179-29F2C0B6C498}" type="pres">
      <dgm:prSet presAssocID="{9BDB86D6-971F-48D6-9153-5C0167EB6ACD}" presName="parentText" presStyleLbl="node1" presStyleIdx="0" presStyleCnt="5" custScaleX="78034" custLinFactNeighborY="5821">
        <dgm:presLayoutVars>
          <dgm:chMax val="1"/>
          <dgm:bulletEnabled val="1"/>
        </dgm:presLayoutVars>
      </dgm:prSet>
      <dgm:spPr>
        <a:prstGeom prst="rect">
          <a:avLst/>
        </a:prstGeom>
      </dgm:spPr>
    </dgm:pt>
    <dgm:pt modelId="{EA2B478D-23FE-40B3-8F47-91DBE7249E9C}" type="pres">
      <dgm:prSet presAssocID="{9BDB86D6-971F-48D6-9153-5C0167EB6ACD}" presName="descendantText" presStyleLbl="alignAccFollowNode1" presStyleIdx="0" presStyleCnt="5" custLinFactNeighborX="0" custLinFactNeighborY="0">
        <dgm:presLayoutVars>
          <dgm:bulletEnabled val="1"/>
        </dgm:presLayoutVars>
      </dgm:prSet>
      <dgm:spPr>
        <a:prstGeom prst="rect">
          <a:avLst/>
        </a:prstGeom>
      </dgm:spPr>
    </dgm:pt>
    <dgm:pt modelId="{59BB8713-8164-44EE-9B7A-92A7D87CD0E2}" type="pres">
      <dgm:prSet presAssocID="{8BA34A6B-E97D-40DE-97D9-6BB7ED68EA22}" presName="sp" presStyleCnt="0"/>
      <dgm:spPr/>
    </dgm:pt>
    <dgm:pt modelId="{E9C3C0B8-BC3E-4F54-B258-739BA94AA560}" type="pres">
      <dgm:prSet presAssocID="{A1C92486-8DB2-4EA6-90E1-2404150631EB}" presName="linNode" presStyleCnt="0"/>
      <dgm:spPr/>
    </dgm:pt>
    <dgm:pt modelId="{8EA6EB8D-7198-460A-ADB3-88F9048566D8}" type="pres">
      <dgm:prSet presAssocID="{A1C92486-8DB2-4EA6-90E1-2404150631EB}" presName="parentText" presStyleLbl="node1" presStyleIdx="1" presStyleCnt="5" custScaleX="78034" custLinFactNeighborY="2672">
        <dgm:presLayoutVars>
          <dgm:chMax val="1"/>
          <dgm:bulletEnabled val="1"/>
        </dgm:presLayoutVars>
      </dgm:prSet>
      <dgm:spPr>
        <a:prstGeom prst="rect">
          <a:avLst/>
        </a:prstGeom>
      </dgm:spPr>
    </dgm:pt>
    <dgm:pt modelId="{B1D0F5BF-2C2C-4F40-BD2A-B82BB45B3747}" type="pres">
      <dgm:prSet presAssocID="{A1C92486-8DB2-4EA6-90E1-2404150631EB}" presName="descendantText" presStyleLbl="alignAccFollowNode1" presStyleIdx="1" presStyleCnt="5" custLinFactNeighborX="329" custLinFactNeighborY="-4522">
        <dgm:presLayoutVars>
          <dgm:bulletEnabled val="1"/>
        </dgm:presLayoutVars>
      </dgm:prSet>
      <dgm:spPr>
        <a:prstGeom prst="rect">
          <a:avLst/>
        </a:prstGeom>
      </dgm:spPr>
    </dgm:pt>
    <dgm:pt modelId="{E97587FB-C43E-4BD5-A3C1-943FC90C39B0}" type="pres">
      <dgm:prSet presAssocID="{98381A89-56FC-4289-A49C-36CF1F05A155}" presName="sp" presStyleCnt="0"/>
      <dgm:spPr/>
    </dgm:pt>
    <dgm:pt modelId="{DAC746A8-7299-4E14-916D-F8544E5B19C8}" type="pres">
      <dgm:prSet presAssocID="{474CAE9E-5FC3-489C-9D6E-9CC65D55E5FE}" presName="linNode" presStyleCnt="0"/>
      <dgm:spPr/>
    </dgm:pt>
    <dgm:pt modelId="{981263A9-D4C9-47CD-857D-891DF48830B5}" type="pres">
      <dgm:prSet presAssocID="{474CAE9E-5FC3-489C-9D6E-9CC65D55E5FE}" presName="parentText" presStyleLbl="node1" presStyleIdx="2" presStyleCnt="5" custScaleX="78034" custLinFactNeighborY="3596">
        <dgm:presLayoutVars>
          <dgm:chMax val="1"/>
          <dgm:bulletEnabled val="1"/>
        </dgm:presLayoutVars>
      </dgm:prSet>
      <dgm:spPr>
        <a:prstGeom prst="rect">
          <a:avLst/>
        </a:prstGeom>
      </dgm:spPr>
    </dgm:pt>
    <dgm:pt modelId="{C76F8F52-0C65-43D4-A473-0867CE593070}" type="pres">
      <dgm:prSet presAssocID="{474CAE9E-5FC3-489C-9D6E-9CC65D55E5FE}" presName="descendantText" presStyleLbl="alignAccFollowNode1" presStyleIdx="2" presStyleCnt="5" custLinFactNeighborX="329" custLinFactNeighborY="-4522">
        <dgm:presLayoutVars>
          <dgm:bulletEnabled val="1"/>
        </dgm:presLayoutVars>
      </dgm:prSet>
      <dgm:spPr>
        <a:prstGeom prst="rect">
          <a:avLst/>
        </a:prstGeom>
      </dgm:spPr>
    </dgm:pt>
    <dgm:pt modelId="{3AD4585F-546B-475A-A093-61A674C28319}" type="pres">
      <dgm:prSet presAssocID="{371EB0DA-1138-4715-991A-7240819076CC}" presName="sp" presStyleCnt="0"/>
      <dgm:spPr/>
    </dgm:pt>
    <dgm:pt modelId="{5B6147E1-859D-4A8D-B9F3-CE5F5C233FE0}" type="pres">
      <dgm:prSet presAssocID="{B7E0AEFC-67B4-45DB-85BD-8CE0F33F3F6C}" presName="linNode" presStyleCnt="0"/>
      <dgm:spPr/>
    </dgm:pt>
    <dgm:pt modelId="{0EAFC9EC-11EB-41DC-BC7F-0A32920E0A33}" type="pres">
      <dgm:prSet presAssocID="{B7E0AEFC-67B4-45DB-85BD-8CE0F33F3F6C}" presName="parentText" presStyleLbl="node1" presStyleIdx="3" presStyleCnt="5" custScaleX="78034" custLinFactNeighborY="3596">
        <dgm:presLayoutVars>
          <dgm:chMax val="1"/>
          <dgm:bulletEnabled val="1"/>
        </dgm:presLayoutVars>
      </dgm:prSet>
      <dgm:spPr>
        <a:prstGeom prst="rect">
          <a:avLst/>
        </a:prstGeom>
      </dgm:spPr>
    </dgm:pt>
    <dgm:pt modelId="{241561D7-A57E-46E8-AF09-0FAB62E0C90D}" type="pres">
      <dgm:prSet presAssocID="{B7E0AEFC-67B4-45DB-85BD-8CE0F33F3F6C}" presName="descendantText" presStyleLbl="alignAccFollowNode1" presStyleIdx="3" presStyleCnt="5" custLinFactNeighborX="329" custLinFactNeighborY="-4522">
        <dgm:presLayoutVars>
          <dgm:bulletEnabled val="1"/>
        </dgm:presLayoutVars>
      </dgm:prSet>
      <dgm:spPr>
        <a:prstGeom prst="rect">
          <a:avLst/>
        </a:prstGeom>
      </dgm:spPr>
    </dgm:pt>
    <dgm:pt modelId="{25F3B45F-C18D-4A4B-86FB-B23219117779}" type="pres">
      <dgm:prSet presAssocID="{C84AB073-4CEE-4FA9-818A-536B2DFB660E}" presName="sp" presStyleCnt="0"/>
      <dgm:spPr/>
    </dgm:pt>
    <dgm:pt modelId="{34FB3127-5361-43EB-966E-86DF94BF247C}" type="pres">
      <dgm:prSet presAssocID="{86054CBD-2703-4A29-BC67-39E41DBE3FBC}" presName="linNode" presStyleCnt="0"/>
      <dgm:spPr/>
    </dgm:pt>
    <dgm:pt modelId="{E99FEE6E-E2DE-4B34-87D0-C410BBA35932}" type="pres">
      <dgm:prSet presAssocID="{86054CBD-2703-4A29-BC67-39E41DBE3FBC}" presName="parentText" presStyleLbl="node1" presStyleIdx="4" presStyleCnt="5" custScaleX="78034" custLinFactNeighborY="-3753">
        <dgm:presLayoutVars>
          <dgm:chMax val="1"/>
          <dgm:bulletEnabled val="1"/>
        </dgm:presLayoutVars>
      </dgm:prSet>
      <dgm:spPr>
        <a:prstGeom prst="rect">
          <a:avLst/>
        </a:prstGeom>
      </dgm:spPr>
    </dgm:pt>
    <dgm:pt modelId="{5DDE2FA8-0122-44E9-8C40-141033DB351F}" type="pres">
      <dgm:prSet presAssocID="{86054CBD-2703-4A29-BC67-39E41DBE3FBC}" presName="descendantText" presStyleLbl="alignAccFollowNode1" presStyleIdx="4" presStyleCnt="5" custScaleY="135491" custLinFactNeighborX="170" custLinFactNeighborY="415">
        <dgm:presLayoutVars>
          <dgm:bulletEnabled val="1"/>
        </dgm:presLayoutVars>
      </dgm:prSet>
      <dgm:spPr>
        <a:prstGeom prst="rect">
          <a:avLst/>
        </a:prstGeom>
      </dgm:spPr>
    </dgm:pt>
  </dgm:ptLst>
  <dgm:cxnLst>
    <dgm:cxn modelId="{14396E05-6B0A-4ED2-9828-4D41346FC461}" srcId="{86054CBD-2703-4A29-BC67-39E41DBE3FBC}" destId="{6356917F-9DE2-4189-904E-66208177CA2E}" srcOrd="0" destOrd="0" parTransId="{899E3ED9-AF56-490D-9525-BCFAF9CE4447}" sibTransId="{CDE7CF2A-BC5E-4259-AB8A-5FBB0545F785}"/>
    <dgm:cxn modelId="{4BE48409-61C7-4D88-AFD6-E390D4937D1E}" srcId="{D3757C94-87FE-47AA-908E-3CC34519D362}" destId="{B7E0AEFC-67B4-45DB-85BD-8CE0F33F3F6C}" srcOrd="3" destOrd="0" parTransId="{1500FDA9-6E14-4529-9973-7133CB5BADEC}" sibTransId="{C84AB073-4CEE-4FA9-818A-536B2DFB660E}"/>
    <dgm:cxn modelId="{20DED30D-C8FF-4FE6-92F0-54B78EAAB82B}" type="presOf" srcId="{7E7E84FC-68A5-4F83-AEEA-2AAE059C10C7}" destId="{5DDE2FA8-0122-44E9-8C40-141033DB351F}" srcOrd="0" destOrd="2" presId="urn:microsoft.com/office/officeart/2005/8/layout/vList5"/>
    <dgm:cxn modelId="{6020AA0F-F136-4C86-8781-2E3DA34879D1}" type="presOf" srcId="{B7E0AEFC-67B4-45DB-85BD-8CE0F33F3F6C}" destId="{0EAFC9EC-11EB-41DC-BC7F-0A32920E0A33}" srcOrd="0" destOrd="0" presId="urn:microsoft.com/office/officeart/2005/8/layout/vList5"/>
    <dgm:cxn modelId="{365D0A13-AEF6-45D3-9A3E-A91BEFA65350}" type="presOf" srcId="{A1C92486-8DB2-4EA6-90E1-2404150631EB}" destId="{8EA6EB8D-7198-460A-ADB3-88F9048566D8}" srcOrd="0" destOrd="0" presId="urn:microsoft.com/office/officeart/2005/8/layout/vList5"/>
    <dgm:cxn modelId="{EDBAC416-1671-4F62-94D7-09040CDA1621}" type="presOf" srcId="{6356917F-9DE2-4189-904E-66208177CA2E}" destId="{5DDE2FA8-0122-44E9-8C40-141033DB351F}" srcOrd="0" destOrd="0" presId="urn:microsoft.com/office/officeart/2005/8/layout/vList5"/>
    <dgm:cxn modelId="{16028020-0A80-4C31-AEC0-10F6DE70E347}" type="presOf" srcId="{D3757C94-87FE-47AA-908E-3CC34519D362}" destId="{9CD07C3A-36DC-48A4-9CF7-27BA89921BBB}" srcOrd="0" destOrd="0" presId="urn:microsoft.com/office/officeart/2005/8/layout/vList5"/>
    <dgm:cxn modelId="{FDA23823-A3B1-4A4B-9C52-311CC1CB90C0}" srcId="{86054CBD-2703-4A29-BC67-39E41DBE3FBC}" destId="{7E7E84FC-68A5-4F83-AEEA-2AAE059C10C7}" srcOrd="2" destOrd="0" parTransId="{20E9363D-5AF2-46F8-B253-DFA6F00C00A9}" sibTransId="{D4151C9C-FA90-4A5A-837B-1433BD02CC35}"/>
    <dgm:cxn modelId="{CD977339-6383-4583-BD2E-F7B4E4B70B2C}" srcId="{D3757C94-87FE-47AA-908E-3CC34519D362}" destId="{A1C92486-8DB2-4EA6-90E1-2404150631EB}" srcOrd="1" destOrd="0" parTransId="{736CD17D-91C9-4172-A7F9-4FCC7CD34A5D}" sibTransId="{98381A89-56FC-4289-A49C-36CF1F05A155}"/>
    <dgm:cxn modelId="{F6BFC13D-AFB6-479F-B24C-1BCCF7B15FEC}" type="presOf" srcId="{86054CBD-2703-4A29-BC67-39E41DBE3FBC}" destId="{E99FEE6E-E2DE-4B34-87D0-C410BBA35932}" srcOrd="0" destOrd="0" presId="urn:microsoft.com/office/officeart/2005/8/layout/vList5"/>
    <dgm:cxn modelId="{35EBC63D-B83B-4BF5-A3C3-9BBAAAB57B61}" srcId="{D3757C94-87FE-47AA-908E-3CC34519D362}" destId="{474CAE9E-5FC3-489C-9D6E-9CC65D55E5FE}" srcOrd="2" destOrd="0" parTransId="{D67626FE-25B2-4C3C-B43E-C3BEFA84914A}" sibTransId="{371EB0DA-1138-4715-991A-7240819076CC}"/>
    <dgm:cxn modelId="{FF5E423E-A1CE-49FD-9278-966288407700}" type="presOf" srcId="{DBCC39B8-D6FB-4BFE-852D-B51228E9D050}" destId="{241561D7-A57E-46E8-AF09-0FAB62E0C90D}" srcOrd="0" destOrd="0" presId="urn:microsoft.com/office/officeart/2005/8/layout/vList5"/>
    <dgm:cxn modelId="{A8E2425D-C3E2-4B6F-A03C-4CA529D1A3EE}" type="presOf" srcId="{A9B089B2-18E1-486B-8816-5DD7C2C8C80E}" destId="{B1D0F5BF-2C2C-4F40-BD2A-B82BB45B3747}" srcOrd="0" destOrd="0" presId="urn:microsoft.com/office/officeart/2005/8/layout/vList5"/>
    <dgm:cxn modelId="{5A9A8866-62E2-4054-9FA8-22D12C53EEFA}" type="presOf" srcId="{FF6ECC45-66E5-42C6-9E19-4FAE51521542}" destId="{5DDE2FA8-0122-44E9-8C40-141033DB351F}" srcOrd="0" destOrd="1" presId="urn:microsoft.com/office/officeart/2005/8/layout/vList5"/>
    <dgm:cxn modelId="{0D02CA69-6513-493A-80EA-C2DB16F4CC48}" type="presOf" srcId="{871E7265-448F-4532-A940-F06040C3C14E}" destId="{C76F8F52-0C65-43D4-A473-0867CE593070}" srcOrd="0" destOrd="0" presId="urn:microsoft.com/office/officeart/2005/8/layout/vList5"/>
    <dgm:cxn modelId="{AD7EFA4F-8920-435E-BC42-EE86D56FA32B}" srcId="{D3757C94-87FE-47AA-908E-3CC34519D362}" destId="{9BDB86D6-971F-48D6-9153-5C0167EB6ACD}" srcOrd="0" destOrd="0" parTransId="{1BF2690E-68A0-4A37-B509-67282F36E9D5}" sibTransId="{8BA34A6B-E97D-40DE-97D9-6BB7ED68EA22}"/>
    <dgm:cxn modelId="{EE9A4B8B-B546-4E12-AA53-256440C30751}" srcId="{86054CBD-2703-4A29-BC67-39E41DBE3FBC}" destId="{FF6ECC45-66E5-42C6-9E19-4FAE51521542}" srcOrd="1" destOrd="0" parTransId="{5A62530A-B800-4078-A965-B20FF96E3317}" sibTransId="{5E30E07E-51D0-4C5B-AAD6-C93D385D069E}"/>
    <dgm:cxn modelId="{FD15EE9C-0C77-4837-870E-2A26671434DE}" type="presOf" srcId="{9BDB86D6-971F-48D6-9153-5C0167EB6ACD}" destId="{913480BD-491E-4FC9-A179-29F2C0B6C498}" srcOrd="0" destOrd="0" presId="urn:microsoft.com/office/officeart/2005/8/layout/vList5"/>
    <dgm:cxn modelId="{21FB279F-62D0-47CD-B60E-164A8E65205D}" srcId="{B7E0AEFC-67B4-45DB-85BD-8CE0F33F3F6C}" destId="{DBCC39B8-D6FB-4BFE-852D-B51228E9D050}" srcOrd="0" destOrd="0" parTransId="{69454489-E227-4E78-A000-2E047848818B}" sibTransId="{9F65AA5F-7EAC-44FD-A39B-4A896E5429F2}"/>
    <dgm:cxn modelId="{2BC37FA2-2D80-4309-B45C-A3D596502DBE}" srcId="{A1C92486-8DB2-4EA6-90E1-2404150631EB}" destId="{A9B089B2-18E1-486B-8816-5DD7C2C8C80E}" srcOrd="0" destOrd="0" parTransId="{4E11C537-2FD5-49CE-94C8-9D6FFAF41B19}" sibTransId="{2E44B7FC-915F-4C78-88D9-4EBD0509308F}"/>
    <dgm:cxn modelId="{6706E2B9-ECF3-4034-B997-BDA243483312}" type="presOf" srcId="{3D4872C5-B0C0-469B-B84E-62BCB94DCA57}" destId="{EA2B478D-23FE-40B3-8F47-91DBE7249E9C}" srcOrd="0" destOrd="0" presId="urn:microsoft.com/office/officeart/2005/8/layout/vList5"/>
    <dgm:cxn modelId="{D9BD4ECD-7C52-4F3E-956C-1B1482DDE2CC}" srcId="{474CAE9E-5FC3-489C-9D6E-9CC65D55E5FE}" destId="{871E7265-448F-4532-A940-F06040C3C14E}" srcOrd="0" destOrd="0" parTransId="{0E27B6D2-139B-4514-9134-EA35D82EB0F7}" sibTransId="{EE49FA54-029F-4ED1-B57E-944E6F58A76D}"/>
    <dgm:cxn modelId="{3CD6E3D9-1B4D-4F9A-80EA-FDCA29C4B692}" type="presOf" srcId="{474CAE9E-5FC3-489C-9D6E-9CC65D55E5FE}" destId="{981263A9-D4C9-47CD-857D-891DF48830B5}" srcOrd="0" destOrd="0" presId="urn:microsoft.com/office/officeart/2005/8/layout/vList5"/>
    <dgm:cxn modelId="{31F303E4-943C-4B3E-9DD7-2F0BB193C188}" srcId="{9BDB86D6-971F-48D6-9153-5C0167EB6ACD}" destId="{3D4872C5-B0C0-469B-B84E-62BCB94DCA57}" srcOrd="0" destOrd="0" parTransId="{532C1323-7713-4607-AA79-830D67C20D53}" sibTransId="{D5294349-0A84-418D-9CDC-2C38EB71CEDA}"/>
    <dgm:cxn modelId="{CCD3C2E6-53A4-472C-8CAE-FF1C076695F3}" srcId="{D3757C94-87FE-47AA-908E-3CC34519D362}" destId="{86054CBD-2703-4A29-BC67-39E41DBE3FBC}" srcOrd="4" destOrd="0" parTransId="{57F1C740-1B64-4B2A-BBA5-D2A611B3DD58}" sibTransId="{B1F90F51-51C4-4287-A434-CA82200E85C9}"/>
    <dgm:cxn modelId="{4DD90671-8946-450B-908D-C177F4F92010}" type="presParOf" srcId="{9CD07C3A-36DC-48A4-9CF7-27BA89921BBB}" destId="{7BBB1206-B438-4FE7-9E77-24B6C6E69903}" srcOrd="0" destOrd="0" presId="urn:microsoft.com/office/officeart/2005/8/layout/vList5"/>
    <dgm:cxn modelId="{3E8C479A-DA06-4E0A-BAD9-AD83313602E5}" type="presParOf" srcId="{7BBB1206-B438-4FE7-9E77-24B6C6E69903}" destId="{913480BD-491E-4FC9-A179-29F2C0B6C498}" srcOrd="0" destOrd="0" presId="urn:microsoft.com/office/officeart/2005/8/layout/vList5"/>
    <dgm:cxn modelId="{605E0731-215D-45C4-9474-4F516B74EB77}" type="presParOf" srcId="{7BBB1206-B438-4FE7-9E77-24B6C6E69903}" destId="{EA2B478D-23FE-40B3-8F47-91DBE7249E9C}" srcOrd="1" destOrd="0" presId="urn:microsoft.com/office/officeart/2005/8/layout/vList5"/>
    <dgm:cxn modelId="{C4516BB2-602C-4F9F-88C9-D4E264EDAFFD}" type="presParOf" srcId="{9CD07C3A-36DC-48A4-9CF7-27BA89921BBB}" destId="{59BB8713-8164-44EE-9B7A-92A7D87CD0E2}" srcOrd="1" destOrd="0" presId="urn:microsoft.com/office/officeart/2005/8/layout/vList5"/>
    <dgm:cxn modelId="{FE62C7E2-59FA-4234-AB78-4A85C52DD044}" type="presParOf" srcId="{9CD07C3A-36DC-48A4-9CF7-27BA89921BBB}" destId="{E9C3C0B8-BC3E-4F54-B258-739BA94AA560}" srcOrd="2" destOrd="0" presId="urn:microsoft.com/office/officeart/2005/8/layout/vList5"/>
    <dgm:cxn modelId="{4B779DDF-BB94-4514-AAA1-E6A92F336EA7}" type="presParOf" srcId="{E9C3C0B8-BC3E-4F54-B258-739BA94AA560}" destId="{8EA6EB8D-7198-460A-ADB3-88F9048566D8}" srcOrd="0" destOrd="0" presId="urn:microsoft.com/office/officeart/2005/8/layout/vList5"/>
    <dgm:cxn modelId="{EACB1069-A2D7-423A-A64F-3098A2633C0C}" type="presParOf" srcId="{E9C3C0B8-BC3E-4F54-B258-739BA94AA560}" destId="{B1D0F5BF-2C2C-4F40-BD2A-B82BB45B3747}" srcOrd="1" destOrd="0" presId="urn:microsoft.com/office/officeart/2005/8/layout/vList5"/>
    <dgm:cxn modelId="{9809C6BD-36A7-493B-982B-7880C69E7E65}" type="presParOf" srcId="{9CD07C3A-36DC-48A4-9CF7-27BA89921BBB}" destId="{E97587FB-C43E-4BD5-A3C1-943FC90C39B0}" srcOrd="3" destOrd="0" presId="urn:microsoft.com/office/officeart/2005/8/layout/vList5"/>
    <dgm:cxn modelId="{139855FC-08E3-4928-B011-B236EEF0F64C}" type="presParOf" srcId="{9CD07C3A-36DC-48A4-9CF7-27BA89921BBB}" destId="{DAC746A8-7299-4E14-916D-F8544E5B19C8}" srcOrd="4" destOrd="0" presId="urn:microsoft.com/office/officeart/2005/8/layout/vList5"/>
    <dgm:cxn modelId="{92BA607A-4166-466A-BEBD-110C25BF61B1}" type="presParOf" srcId="{DAC746A8-7299-4E14-916D-F8544E5B19C8}" destId="{981263A9-D4C9-47CD-857D-891DF48830B5}" srcOrd="0" destOrd="0" presId="urn:microsoft.com/office/officeart/2005/8/layout/vList5"/>
    <dgm:cxn modelId="{0D1F8040-522A-4272-BF3E-AA356AF2CA0F}" type="presParOf" srcId="{DAC746A8-7299-4E14-916D-F8544E5B19C8}" destId="{C76F8F52-0C65-43D4-A473-0867CE593070}" srcOrd="1" destOrd="0" presId="urn:microsoft.com/office/officeart/2005/8/layout/vList5"/>
    <dgm:cxn modelId="{75CED608-136F-47CB-A49B-FC4F5B845DE5}" type="presParOf" srcId="{9CD07C3A-36DC-48A4-9CF7-27BA89921BBB}" destId="{3AD4585F-546B-475A-A093-61A674C28319}" srcOrd="5" destOrd="0" presId="urn:microsoft.com/office/officeart/2005/8/layout/vList5"/>
    <dgm:cxn modelId="{0E04DEA4-A37F-4126-9AC3-142A4C205E61}" type="presParOf" srcId="{9CD07C3A-36DC-48A4-9CF7-27BA89921BBB}" destId="{5B6147E1-859D-4A8D-B9F3-CE5F5C233FE0}" srcOrd="6" destOrd="0" presId="urn:microsoft.com/office/officeart/2005/8/layout/vList5"/>
    <dgm:cxn modelId="{8FF1FC1C-FC53-48D1-B353-0F71311E9069}" type="presParOf" srcId="{5B6147E1-859D-4A8D-B9F3-CE5F5C233FE0}" destId="{0EAFC9EC-11EB-41DC-BC7F-0A32920E0A33}" srcOrd="0" destOrd="0" presId="urn:microsoft.com/office/officeart/2005/8/layout/vList5"/>
    <dgm:cxn modelId="{9F8C8CDE-A18F-49DA-AC2C-E6F50897AABE}" type="presParOf" srcId="{5B6147E1-859D-4A8D-B9F3-CE5F5C233FE0}" destId="{241561D7-A57E-46E8-AF09-0FAB62E0C90D}" srcOrd="1" destOrd="0" presId="urn:microsoft.com/office/officeart/2005/8/layout/vList5"/>
    <dgm:cxn modelId="{F482D52D-0508-43B3-BDA5-8F7B17D87665}" type="presParOf" srcId="{9CD07C3A-36DC-48A4-9CF7-27BA89921BBB}" destId="{25F3B45F-C18D-4A4B-86FB-B23219117779}" srcOrd="7" destOrd="0" presId="urn:microsoft.com/office/officeart/2005/8/layout/vList5"/>
    <dgm:cxn modelId="{B873CF15-F10E-4FF5-BBA2-E5B292A3DD35}" type="presParOf" srcId="{9CD07C3A-36DC-48A4-9CF7-27BA89921BBB}" destId="{34FB3127-5361-43EB-966E-86DF94BF247C}" srcOrd="8" destOrd="0" presId="urn:microsoft.com/office/officeart/2005/8/layout/vList5"/>
    <dgm:cxn modelId="{044D2476-5287-4B11-8E1C-84FCAAEA7181}" type="presParOf" srcId="{34FB3127-5361-43EB-966E-86DF94BF247C}" destId="{E99FEE6E-E2DE-4B34-87D0-C410BBA35932}" srcOrd="0" destOrd="0" presId="urn:microsoft.com/office/officeart/2005/8/layout/vList5"/>
    <dgm:cxn modelId="{C611FC84-937E-48FA-88C8-F445A06B97A2}" type="presParOf" srcId="{34FB3127-5361-43EB-966E-86DF94BF247C}" destId="{5DDE2FA8-0122-44E9-8C40-141033DB351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B478D-23FE-40B3-8F47-91DBE7249E9C}">
      <dsp:nvSpPr>
        <dsp:cNvPr id="0" name=""/>
        <dsp:cNvSpPr/>
      </dsp:nvSpPr>
      <dsp:spPr>
        <a:xfrm rot="5400000">
          <a:off x="4889242" y="-2207039"/>
          <a:ext cx="625017" cy="5198005"/>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hr-HR" sz="1600" b="1" kern="1200" dirty="0"/>
            <a:t>Grad Ivanec</a:t>
          </a:r>
        </a:p>
      </dsp:txBody>
      <dsp:txXfrm rot="-5400000">
        <a:off x="2602748" y="79455"/>
        <a:ext cx="5198005" cy="625017"/>
      </dsp:txXfrm>
    </dsp:sp>
    <dsp:sp modelId="{913480BD-491E-4FC9-A179-29F2C0B6C498}">
      <dsp:nvSpPr>
        <dsp:cNvPr id="0" name=""/>
        <dsp:cNvSpPr/>
      </dsp:nvSpPr>
      <dsp:spPr>
        <a:xfrm>
          <a:off x="321129" y="46805"/>
          <a:ext cx="2281619" cy="7812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korisnika </a:t>
          </a:r>
        </a:p>
      </dsp:txBody>
      <dsp:txXfrm>
        <a:off x="321129" y="46805"/>
        <a:ext cx="2281619" cy="781272"/>
      </dsp:txXfrm>
    </dsp:sp>
    <dsp:sp modelId="{B1D0F5BF-2C2C-4F40-BD2A-B82BB45B3747}">
      <dsp:nvSpPr>
        <dsp:cNvPr id="0" name=""/>
        <dsp:cNvSpPr/>
      </dsp:nvSpPr>
      <dsp:spPr>
        <a:xfrm rot="5400000">
          <a:off x="4898862" y="-1414966"/>
          <a:ext cx="625017" cy="5198005"/>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t>WiFi4EU – besplatan Wi-Fi za građane</a:t>
          </a:r>
        </a:p>
      </dsp:txBody>
      <dsp:txXfrm rot="-5400000">
        <a:off x="2612368" y="871528"/>
        <a:ext cx="5198005" cy="625017"/>
      </dsp:txXfrm>
    </dsp:sp>
    <dsp:sp modelId="{8EA6EB8D-7198-460A-ADB3-88F9048566D8}">
      <dsp:nvSpPr>
        <dsp:cNvPr id="0" name=""/>
        <dsp:cNvSpPr/>
      </dsp:nvSpPr>
      <dsp:spPr>
        <a:xfrm>
          <a:off x="321129" y="842538"/>
          <a:ext cx="2281619" cy="7812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projekta</a:t>
          </a:r>
        </a:p>
      </dsp:txBody>
      <dsp:txXfrm>
        <a:off x="321129" y="842538"/>
        <a:ext cx="2281619" cy="781272"/>
      </dsp:txXfrm>
    </dsp:sp>
    <dsp:sp modelId="{C76F8F52-0C65-43D4-A473-0867CE593070}">
      <dsp:nvSpPr>
        <dsp:cNvPr id="0" name=""/>
        <dsp:cNvSpPr/>
      </dsp:nvSpPr>
      <dsp:spPr>
        <a:xfrm rot="5400000">
          <a:off x="4898862" y="-594631"/>
          <a:ext cx="625017" cy="5198005"/>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cs typeface="Times New Roman" panose="02020603050405020304" pitchFamily="18" charset="0"/>
            </a:rPr>
            <a:t>15.000,00</a:t>
          </a:r>
          <a:r>
            <a:rPr lang="hr-HR" sz="1400" kern="1200" dirty="0">
              <a:latin typeface="Calibri" panose="020F0502020204030204" pitchFamily="34" charset="0"/>
              <a:ea typeface="Calibri" panose="020F0502020204030204" pitchFamily="34" charset="0"/>
              <a:cs typeface="Times New Roman" panose="02020603050405020304" pitchFamily="18" charset="0"/>
            </a:rPr>
            <a:t> Eura</a:t>
          </a:r>
          <a:endParaRPr lang="hr-HR" sz="1400" kern="1200" dirty="0"/>
        </a:p>
      </dsp:txBody>
      <dsp:txXfrm rot="-5400000">
        <a:off x="2612368" y="1691863"/>
        <a:ext cx="5198005" cy="625017"/>
      </dsp:txXfrm>
    </dsp:sp>
    <dsp:sp modelId="{981263A9-D4C9-47CD-857D-891DF48830B5}">
      <dsp:nvSpPr>
        <dsp:cNvPr id="0" name=""/>
        <dsp:cNvSpPr/>
      </dsp:nvSpPr>
      <dsp:spPr>
        <a:xfrm>
          <a:off x="321129" y="1670093"/>
          <a:ext cx="2281619" cy="7812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Ukupna vrijednost projekta </a:t>
          </a:r>
        </a:p>
      </dsp:txBody>
      <dsp:txXfrm>
        <a:off x="321129" y="1670093"/>
        <a:ext cx="2281619" cy="781272"/>
      </dsp:txXfrm>
    </dsp:sp>
    <dsp:sp modelId="{241561D7-A57E-46E8-AF09-0FAB62E0C90D}">
      <dsp:nvSpPr>
        <dsp:cNvPr id="0" name=""/>
        <dsp:cNvSpPr/>
      </dsp:nvSpPr>
      <dsp:spPr>
        <a:xfrm rot="5400000">
          <a:off x="4646679" y="397522"/>
          <a:ext cx="1119831" cy="519292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b="0" i="0" kern="1200" dirty="0"/>
            <a:t>instalacija pristupnih točaka za bežični Internet na 11 lokacija (po 2 na Gradskoj vijećnici i na Kinu Ivanec, 3 točke su na Muzeju planinarstva te po 1 na objektima Poduzetničkog inkubatora, Policijske postaje, FINA-e te na gradskoj tržnici).</a:t>
          </a:r>
          <a:endParaRPr lang="hr-HR" sz="1400" kern="1200" dirty="0"/>
        </a:p>
      </dsp:txBody>
      <dsp:txXfrm rot="-5400000">
        <a:off x="2610130" y="2434071"/>
        <a:ext cx="5192929" cy="1119831"/>
      </dsp:txXfrm>
    </dsp:sp>
    <dsp:sp modelId="{0EAFC9EC-11EB-41DC-BC7F-0A32920E0A33}">
      <dsp:nvSpPr>
        <dsp:cNvPr id="0" name=""/>
        <dsp:cNvSpPr/>
      </dsp:nvSpPr>
      <dsp:spPr>
        <a:xfrm>
          <a:off x="321129" y="2659708"/>
          <a:ext cx="2279391" cy="7812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Aktivnosti</a:t>
          </a:r>
        </a:p>
      </dsp:txBody>
      <dsp:txXfrm>
        <a:off x="321129" y="2659708"/>
        <a:ext cx="2279391" cy="781272"/>
      </dsp:txXfrm>
    </dsp:sp>
    <dsp:sp modelId="{5DDE2FA8-0122-44E9-8C40-141033DB351F}">
      <dsp:nvSpPr>
        <dsp:cNvPr id="0" name=""/>
        <dsp:cNvSpPr/>
      </dsp:nvSpPr>
      <dsp:spPr>
        <a:xfrm rot="5400000">
          <a:off x="4778529" y="1449513"/>
          <a:ext cx="846842" cy="519292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just" defTabSz="466725">
            <a:lnSpc>
              <a:spcPct val="90000"/>
            </a:lnSpc>
            <a:spcBef>
              <a:spcPct val="0"/>
            </a:spcBef>
            <a:spcAft>
              <a:spcPct val="15000"/>
            </a:spcAft>
            <a:buChar char="•"/>
          </a:pPr>
          <a:endParaRPr lang="hr-HR" sz="1050" kern="1200" dirty="0"/>
        </a:p>
        <a:p>
          <a:pPr marL="57150" lvl="1" indent="-57150" algn="just" defTabSz="488950">
            <a:lnSpc>
              <a:spcPct val="90000"/>
            </a:lnSpc>
            <a:spcBef>
              <a:spcPct val="0"/>
            </a:spcBef>
            <a:spcAft>
              <a:spcPct val="15000"/>
            </a:spcAft>
            <a:buChar char="•"/>
          </a:pPr>
          <a:r>
            <a:rPr lang="hr-HR" sz="1100" kern="1200" dirty="0"/>
            <a:t> </a:t>
          </a:r>
          <a:r>
            <a:rPr lang="hr-HR" sz="1400" b="0" i="0" kern="1200" dirty="0"/>
            <a:t>Osiguran besplatan pristup Internetu za građane i posjetitelje preko točaka za Wi-Fi na gore navedenim lokacijama</a:t>
          </a:r>
          <a:endParaRPr lang="hr-HR" sz="1400" kern="1200" dirty="0"/>
        </a:p>
      </dsp:txBody>
      <dsp:txXfrm rot="-5400000">
        <a:off x="2605486" y="3622556"/>
        <a:ext cx="5192929" cy="846842"/>
      </dsp:txXfrm>
    </dsp:sp>
    <dsp:sp modelId="{E99FEE6E-E2DE-4B34-87D0-C410BBA35932}">
      <dsp:nvSpPr>
        <dsp:cNvPr id="0" name=""/>
        <dsp:cNvSpPr/>
      </dsp:nvSpPr>
      <dsp:spPr>
        <a:xfrm>
          <a:off x="321129" y="3624693"/>
          <a:ext cx="2279391" cy="78127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Rezultati </a:t>
          </a:r>
        </a:p>
      </dsp:txBody>
      <dsp:txXfrm>
        <a:off x="321129" y="3624693"/>
        <a:ext cx="2279391" cy="7812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DE7C1-90F9-41A1-9C20-B6504C7061F0}">
      <dsp:nvSpPr>
        <dsp:cNvPr id="0" name=""/>
        <dsp:cNvSpPr/>
      </dsp:nvSpPr>
      <dsp:spPr>
        <a:xfrm>
          <a:off x="15" y="73582"/>
          <a:ext cx="9362448" cy="51614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hr-HR" sz="1800" kern="1200" dirty="0"/>
            <a:t>NATJEČAJI</a:t>
          </a:r>
        </a:p>
      </dsp:txBody>
      <dsp:txXfrm>
        <a:off x="15" y="73582"/>
        <a:ext cx="9362448" cy="516148"/>
      </dsp:txXfrm>
    </dsp:sp>
    <dsp:sp modelId="{F0A0A444-47EB-49DD-AD83-8AB4A3CC59A8}">
      <dsp:nvSpPr>
        <dsp:cNvPr id="0" name=""/>
        <dsp:cNvSpPr/>
      </dsp:nvSpPr>
      <dsp:spPr>
        <a:xfrm>
          <a:off x="5" y="727411"/>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Courier New" panose="02070309020205020404" pitchFamily="49" charset="0"/>
            <a:buNone/>
          </a:pPr>
          <a:r>
            <a:rPr lang="hr-HR" sz="16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E-impuls</a:t>
          </a:r>
          <a:endParaRPr lang="hr-HR" sz="1600" kern="1200" dirty="0">
            <a:solidFill>
              <a:sysClr val="windowText" lastClr="000000"/>
            </a:solidFill>
          </a:endParaRPr>
        </a:p>
      </dsp:txBody>
      <dsp:txXfrm>
        <a:off x="5" y="727411"/>
        <a:ext cx="1754581" cy="971884"/>
      </dsp:txXfrm>
    </dsp:sp>
    <dsp:sp modelId="{E1984BD9-CFF4-4F26-9372-CA65C68E9AEF}">
      <dsp:nvSpPr>
        <dsp:cNvPr id="0" name=""/>
        <dsp:cNvSpPr/>
      </dsp:nvSpPr>
      <dsp:spPr>
        <a:xfrm>
          <a:off x="3760" y="1850347"/>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hr-HR" sz="14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Konkurentnost turističkog gospodarstva</a:t>
          </a:r>
        </a:p>
      </dsp:txBody>
      <dsp:txXfrm>
        <a:off x="3760" y="1850347"/>
        <a:ext cx="1754581" cy="971884"/>
      </dsp:txXfrm>
    </dsp:sp>
    <dsp:sp modelId="{2CABE57D-19ED-41B3-B700-7ABCB72E2D1F}">
      <dsp:nvSpPr>
        <dsp:cNvPr id="0" name=""/>
        <dsp:cNvSpPr/>
      </dsp:nvSpPr>
      <dsp:spPr>
        <a:xfrm>
          <a:off x="1901972" y="727411"/>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hr-HR" sz="14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Kompetentnost i razvoj MSP</a:t>
          </a:r>
        </a:p>
      </dsp:txBody>
      <dsp:txXfrm>
        <a:off x="1901972" y="727411"/>
        <a:ext cx="1754581" cy="971884"/>
      </dsp:txXfrm>
    </dsp:sp>
    <dsp:sp modelId="{4EEE782B-898A-4791-865B-EB6E4812EB77}">
      <dsp:nvSpPr>
        <dsp:cNvPr id="0" name=""/>
        <dsp:cNvSpPr/>
      </dsp:nvSpPr>
      <dsp:spPr>
        <a:xfrm>
          <a:off x="1905727" y="1850347"/>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hr-HR" sz="14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Izgradnja i opremanje proizvodnih kapaciteta MSP</a:t>
          </a:r>
        </a:p>
      </dsp:txBody>
      <dsp:txXfrm>
        <a:off x="1905727" y="1850347"/>
        <a:ext cx="1754581" cy="971884"/>
      </dsp:txXfrm>
    </dsp:sp>
    <dsp:sp modelId="{56242960-FAB2-41C8-B9FE-4BA71541D355}">
      <dsp:nvSpPr>
        <dsp:cNvPr id="0" name=""/>
        <dsp:cNvSpPr/>
      </dsp:nvSpPr>
      <dsp:spPr>
        <a:xfrm>
          <a:off x="3803939" y="727411"/>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7.2.1 Ulaganja u građenje javnih sustava za vodoopskrbu, odvodnju i pročišćavanje otpadnih voda</a:t>
          </a:r>
        </a:p>
      </dsp:txBody>
      <dsp:txXfrm>
        <a:off x="3803939" y="727411"/>
        <a:ext cx="1754581" cy="971884"/>
      </dsp:txXfrm>
    </dsp:sp>
    <dsp:sp modelId="{36610B1E-CCD8-4A15-AA3C-872784EBDEA9}">
      <dsp:nvSpPr>
        <dsp:cNvPr id="0" name=""/>
        <dsp:cNvSpPr/>
      </dsp:nvSpPr>
      <dsp:spPr>
        <a:xfrm>
          <a:off x="3807694" y="1850347"/>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Poboljšanje konkurentnosti i učinkovitosti MSP-a kroz informacijske i komunikacijske tehnologije (IKT) – 2</a:t>
          </a:r>
        </a:p>
      </dsp:txBody>
      <dsp:txXfrm>
        <a:off x="3807694" y="1850347"/>
        <a:ext cx="1754581" cy="971884"/>
      </dsp:txXfrm>
    </dsp:sp>
    <dsp:sp modelId="{D8234F3C-71CE-43B9-9DF9-91D415F96DDE}">
      <dsp:nvSpPr>
        <dsp:cNvPr id="0" name=""/>
        <dsp:cNvSpPr/>
      </dsp:nvSpPr>
      <dsp:spPr>
        <a:xfrm>
          <a:off x="5705905" y="727411"/>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hr-HR" sz="14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Naukovanje za obrtnička zanimanja</a:t>
          </a:r>
        </a:p>
      </dsp:txBody>
      <dsp:txXfrm>
        <a:off x="5705905" y="727411"/>
        <a:ext cx="1754581" cy="971884"/>
      </dsp:txXfrm>
    </dsp:sp>
    <dsp:sp modelId="{A2B8F7F0-756F-420E-A9E5-FFBDBA7FB774}">
      <dsp:nvSpPr>
        <dsp:cNvPr id="0" name=""/>
        <dsp:cNvSpPr/>
      </dsp:nvSpPr>
      <dsp:spPr>
        <a:xfrm>
          <a:off x="5705905" y="1851406"/>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hr-HR" sz="14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Nabava komunalnih vozila za odvojeno prikupljanje otpada</a:t>
          </a:r>
        </a:p>
      </dsp:txBody>
      <dsp:txXfrm>
        <a:off x="5705905" y="1851406"/>
        <a:ext cx="1754581" cy="971884"/>
      </dsp:txXfrm>
    </dsp:sp>
    <dsp:sp modelId="{6BCC76B8-C1B3-4D07-8B09-CC7A29CFADB6}">
      <dsp:nvSpPr>
        <dsp:cNvPr id="0" name=""/>
        <dsp:cNvSpPr/>
      </dsp:nvSpPr>
      <dsp:spPr>
        <a:xfrm>
          <a:off x="7607872" y="727411"/>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Uspostava postrojenja za obradu/recikliranje građevnog i/ili krupnog</a:t>
          </a:r>
          <a:b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br>
          <a: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(glomaznog) komunalnog otpada</a:t>
          </a:r>
        </a:p>
      </dsp:txBody>
      <dsp:txXfrm>
        <a:off x="7607872" y="727411"/>
        <a:ext cx="1754581" cy="971884"/>
      </dsp:txXfrm>
    </dsp:sp>
    <dsp:sp modelId="{CE788953-89A5-4683-88B8-035A0D19A8B4}">
      <dsp:nvSpPr>
        <dsp:cNvPr id="0" name=""/>
        <dsp:cNvSpPr/>
      </dsp:nvSpPr>
      <dsp:spPr>
        <a:xfrm>
          <a:off x="7607872" y="1851406"/>
          <a:ext cx="1754581" cy="971884"/>
        </a:xfrm>
        <a:prstGeom prst="rect">
          <a:avLst/>
        </a:prstGeom>
        <a:solidFill>
          <a:schemeClr val="bg1">
            <a:lumMod val="8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hr-HR" sz="1200" kern="12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Povećanje energetske učinkovitosti i korištenja obnovljivih izvora energije u proizvodnim industrijama</a:t>
          </a:r>
        </a:p>
      </dsp:txBody>
      <dsp:txXfrm>
        <a:off x="7607872" y="1851406"/>
        <a:ext cx="1754581" cy="9718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0F437-5B0A-4E62-B1F6-0C8FCA6B7627}">
      <dsp:nvSpPr>
        <dsp:cNvPr id="0" name=""/>
        <dsp:cNvSpPr/>
      </dsp:nvSpPr>
      <dsp:spPr>
        <a:xfrm rot="4396374">
          <a:off x="841911" y="641497"/>
          <a:ext cx="2782919" cy="1940739"/>
        </a:xfrm>
        <a:prstGeom prst="swooshArrow">
          <a:avLst>
            <a:gd name="adj1" fmla="val 16310"/>
            <a:gd name="adj2" fmla="val 313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B437C85-EF25-41DB-A979-BD223302308F}">
      <dsp:nvSpPr>
        <dsp:cNvPr id="0" name=""/>
        <dsp:cNvSpPr/>
      </dsp:nvSpPr>
      <dsp:spPr>
        <a:xfrm>
          <a:off x="1730190" y="833013"/>
          <a:ext cx="70277" cy="70277"/>
        </a:xfrm>
        <a:prstGeom prst="ellipse">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 modelId="{1EA84A90-A301-4E8C-B865-153E094F203E}">
      <dsp:nvSpPr>
        <dsp:cNvPr id="0" name=""/>
        <dsp:cNvSpPr/>
      </dsp:nvSpPr>
      <dsp:spPr>
        <a:xfrm>
          <a:off x="2126999" y="1137656"/>
          <a:ext cx="70277" cy="70277"/>
        </a:xfrm>
        <a:prstGeom prst="ellipse">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 modelId="{82FB3004-0D7F-49E0-A85D-B41EC4AD09F0}">
      <dsp:nvSpPr>
        <dsp:cNvPr id="0" name=""/>
        <dsp:cNvSpPr/>
      </dsp:nvSpPr>
      <dsp:spPr>
        <a:xfrm>
          <a:off x="2483738" y="1494201"/>
          <a:ext cx="70277" cy="70277"/>
        </a:xfrm>
        <a:prstGeom prst="ellipse">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 modelId="{EA47C4DA-F806-48F2-83FC-E908287382CF}">
      <dsp:nvSpPr>
        <dsp:cNvPr id="0" name=""/>
        <dsp:cNvSpPr/>
      </dsp:nvSpPr>
      <dsp:spPr>
        <a:xfrm>
          <a:off x="484513" y="0"/>
          <a:ext cx="1533260" cy="515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b" anchorCtr="0">
          <a:noAutofit/>
        </a:bodyPr>
        <a:lstStyle/>
        <a:p>
          <a:pPr marL="0" lvl="0" indent="0" algn="ctr" defTabSz="466725">
            <a:lnSpc>
              <a:spcPct val="90000"/>
            </a:lnSpc>
            <a:spcBef>
              <a:spcPct val="0"/>
            </a:spcBef>
            <a:spcAft>
              <a:spcPct val="35000"/>
            </a:spcAft>
            <a:buFont typeface="Calibri" panose="020F0502020204030204" pitchFamily="34" charset="0"/>
            <a:buNone/>
          </a:pPr>
          <a:r>
            <a:rPr lang="hr-HR" sz="1050" b="1" kern="1200" dirty="0"/>
            <a:t>ušteda energije korištenjem obnovljivih izvora</a:t>
          </a:r>
        </a:p>
      </dsp:txBody>
      <dsp:txXfrm>
        <a:off x="484513" y="0"/>
        <a:ext cx="1533260" cy="515797"/>
      </dsp:txXfrm>
    </dsp:sp>
    <dsp:sp modelId="{25132F9B-1A34-4430-BA83-50F63BACC711}">
      <dsp:nvSpPr>
        <dsp:cNvPr id="0" name=""/>
        <dsp:cNvSpPr/>
      </dsp:nvSpPr>
      <dsp:spPr>
        <a:xfrm>
          <a:off x="2026456" y="610253"/>
          <a:ext cx="2279170" cy="515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l" defTabSz="466725">
            <a:lnSpc>
              <a:spcPct val="90000"/>
            </a:lnSpc>
            <a:spcBef>
              <a:spcPct val="0"/>
            </a:spcBef>
            <a:spcAft>
              <a:spcPct val="35000"/>
            </a:spcAft>
            <a:buFont typeface="Calibri" panose="020F0502020204030204" pitchFamily="34" charset="0"/>
            <a:buNone/>
          </a:pPr>
          <a:r>
            <a:rPr lang="hr-HR" sz="1050" b="1" kern="1200" dirty="0">
              <a:effectLst/>
              <a:latin typeface="Calibri" panose="020F0502020204030204" pitchFamily="34" charset="0"/>
              <a:ea typeface="Calibri" panose="020F0502020204030204" pitchFamily="34" charset="0"/>
              <a:cs typeface="Times New Roman" panose="02020603050405020304" pitchFamily="18" charset="0"/>
            </a:rPr>
            <a:t>nova zapošljavanja</a:t>
          </a:r>
          <a:endParaRPr lang="hr-HR" sz="1050" b="1" kern="1200" dirty="0"/>
        </a:p>
      </dsp:txBody>
      <dsp:txXfrm>
        <a:off x="2026456" y="610253"/>
        <a:ext cx="2279170" cy="515797"/>
      </dsp:txXfrm>
    </dsp:sp>
    <dsp:sp modelId="{6B8950CB-039B-4AF0-A9DC-AE583B229E02}">
      <dsp:nvSpPr>
        <dsp:cNvPr id="0" name=""/>
        <dsp:cNvSpPr/>
      </dsp:nvSpPr>
      <dsp:spPr>
        <a:xfrm>
          <a:off x="484513" y="914895"/>
          <a:ext cx="1533260" cy="515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r" defTabSz="466725">
            <a:lnSpc>
              <a:spcPct val="90000"/>
            </a:lnSpc>
            <a:spcBef>
              <a:spcPct val="0"/>
            </a:spcBef>
            <a:spcAft>
              <a:spcPct val="35000"/>
            </a:spcAft>
            <a:buFont typeface="Calibri" panose="020F0502020204030204" pitchFamily="34" charset="0"/>
            <a:buNone/>
          </a:pPr>
          <a:r>
            <a:rPr lang="hr-HR" sz="1050" b="1" kern="1200" dirty="0">
              <a:effectLst/>
              <a:latin typeface="Calibri" panose="020F0502020204030204" pitchFamily="34" charset="0"/>
              <a:ea typeface="Calibri" panose="020F0502020204030204" pitchFamily="34" charset="0"/>
              <a:cs typeface="Times New Roman" panose="02020603050405020304" pitchFamily="18" charset="0"/>
            </a:rPr>
            <a:t>povećanje prihoda od prodaje</a:t>
          </a:r>
          <a:endParaRPr lang="hr-HR" sz="1050" b="1" kern="1200" dirty="0"/>
        </a:p>
      </dsp:txBody>
      <dsp:txXfrm>
        <a:off x="484513" y="914895"/>
        <a:ext cx="1533260" cy="515797"/>
      </dsp:txXfrm>
    </dsp:sp>
    <dsp:sp modelId="{77E6B342-F036-4091-9ACC-18A49493CC0C}">
      <dsp:nvSpPr>
        <dsp:cNvPr id="0" name=""/>
        <dsp:cNvSpPr/>
      </dsp:nvSpPr>
      <dsp:spPr>
        <a:xfrm>
          <a:off x="2741895" y="1886529"/>
          <a:ext cx="70277" cy="70277"/>
        </a:xfrm>
        <a:prstGeom prst="ellipse">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 modelId="{DAEAF6DD-0D76-46BD-857A-8C9DD794A353}">
      <dsp:nvSpPr>
        <dsp:cNvPr id="0" name=""/>
        <dsp:cNvSpPr/>
      </dsp:nvSpPr>
      <dsp:spPr>
        <a:xfrm>
          <a:off x="2627006" y="1210762"/>
          <a:ext cx="2265494" cy="515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l" defTabSz="466725">
            <a:lnSpc>
              <a:spcPct val="90000"/>
            </a:lnSpc>
            <a:spcBef>
              <a:spcPct val="0"/>
            </a:spcBef>
            <a:spcAft>
              <a:spcPct val="35000"/>
            </a:spcAft>
            <a:buFont typeface="Calibri" panose="020F0502020204030204" pitchFamily="34" charset="0"/>
            <a:buNone/>
          </a:pPr>
          <a:r>
            <a:rPr lang="hr-HR" sz="1050" b="1" kern="1200" dirty="0">
              <a:effectLst/>
              <a:latin typeface="Calibri" panose="020F0502020204030204" pitchFamily="34" charset="0"/>
              <a:ea typeface="Calibri" panose="020F0502020204030204" pitchFamily="34" charset="0"/>
              <a:cs typeface="Times New Roman" panose="02020603050405020304" pitchFamily="18" charset="0"/>
            </a:rPr>
            <a:t> modernizacija poslovanja poduzeća i obrta   nabavom novih strojeva i IKT rješenja</a:t>
          </a:r>
          <a:endParaRPr lang="hr-HR" sz="1050" b="1" kern="1200" dirty="0"/>
        </a:p>
      </dsp:txBody>
      <dsp:txXfrm>
        <a:off x="2627006" y="1210762"/>
        <a:ext cx="2265494" cy="515797"/>
      </dsp:txXfrm>
    </dsp:sp>
    <dsp:sp modelId="{AF355EC6-9B2B-4FB8-9FDB-DF63319012C9}">
      <dsp:nvSpPr>
        <dsp:cNvPr id="0" name=""/>
        <dsp:cNvSpPr/>
      </dsp:nvSpPr>
      <dsp:spPr>
        <a:xfrm>
          <a:off x="72582" y="1712331"/>
          <a:ext cx="2591462" cy="5157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r" defTabSz="466725">
            <a:lnSpc>
              <a:spcPct val="90000"/>
            </a:lnSpc>
            <a:spcBef>
              <a:spcPct val="0"/>
            </a:spcBef>
            <a:spcAft>
              <a:spcPct val="35000"/>
            </a:spcAft>
            <a:buFont typeface="Calibri" panose="020F0502020204030204" pitchFamily="34" charset="0"/>
            <a:buNone/>
          </a:pPr>
          <a:r>
            <a:rPr lang="hr-HR" sz="1050" b="1" kern="1200" dirty="0">
              <a:effectLst/>
              <a:latin typeface="Calibri" panose="020F0502020204030204" pitchFamily="34" charset="0"/>
              <a:ea typeface="Calibri" panose="020F0502020204030204" pitchFamily="34" charset="0"/>
              <a:cs typeface="Times New Roman" panose="02020603050405020304" pitchFamily="18" charset="0"/>
            </a:rPr>
            <a:t>proširenje prostornih kapaciteta izgradnjom hala</a:t>
          </a:r>
          <a:endParaRPr lang="hr-HR" sz="1050" b="1" kern="1200" dirty="0"/>
        </a:p>
      </dsp:txBody>
      <dsp:txXfrm>
        <a:off x="72582" y="1712331"/>
        <a:ext cx="2591462" cy="515797"/>
      </dsp:txXfrm>
    </dsp:sp>
    <dsp:sp modelId="{FD6336A8-AF89-42B8-84B0-61D1D63DD1A4}">
      <dsp:nvSpPr>
        <dsp:cNvPr id="0" name=""/>
        <dsp:cNvSpPr/>
      </dsp:nvSpPr>
      <dsp:spPr>
        <a:xfrm>
          <a:off x="2436430" y="2802836"/>
          <a:ext cx="1773054" cy="30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marL="0" lvl="0" indent="0" algn="ctr" defTabSz="622300">
            <a:lnSpc>
              <a:spcPct val="90000"/>
            </a:lnSpc>
            <a:spcBef>
              <a:spcPct val="0"/>
            </a:spcBef>
            <a:spcAft>
              <a:spcPct val="35000"/>
            </a:spcAft>
            <a:buFont typeface="Calibri" panose="020F0502020204030204" pitchFamily="34" charset="0"/>
            <a:buNone/>
          </a:pPr>
          <a:r>
            <a:rPr lang="hr-HR" sz="1400" b="1"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REZULTATI</a:t>
          </a:r>
          <a:endParaRPr lang="hr-HR" sz="1400" b="1" kern="1200" dirty="0">
            <a:effectLst>
              <a:outerShdw blurRad="38100" dist="38100" dir="2700000" algn="tl">
                <a:srgbClr val="000000">
                  <a:alpha val="43137"/>
                </a:srgbClr>
              </a:outerShdw>
            </a:effectLst>
          </a:endParaRPr>
        </a:p>
      </dsp:txBody>
      <dsp:txXfrm>
        <a:off x="2436430" y="2802836"/>
        <a:ext cx="1773054" cy="3034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B478D-23FE-40B3-8F47-91DBE7249E9C}">
      <dsp:nvSpPr>
        <dsp:cNvPr id="0" name=""/>
        <dsp:cNvSpPr/>
      </dsp:nvSpPr>
      <dsp:spPr>
        <a:xfrm rot="5400000">
          <a:off x="5684685" y="-2617265"/>
          <a:ext cx="593242" cy="597699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hr-HR" sz="1600" b="1" kern="1200" dirty="0">
              <a:latin typeface="Calibri" panose="020F0502020204030204" pitchFamily="34" charset="0"/>
              <a:ea typeface="Calibri" panose="020F0502020204030204" pitchFamily="34" charset="0"/>
              <a:cs typeface="Times New Roman" panose="02020603050405020304" pitchFamily="18" charset="0"/>
            </a:rPr>
            <a:t>M-FIN USLUGE d.o.o. </a:t>
          </a:r>
          <a:endParaRPr lang="hr-HR" sz="1600" b="1" kern="1200" dirty="0"/>
        </a:p>
      </dsp:txBody>
      <dsp:txXfrm rot="-5400000">
        <a:off x="2992807" y="74613"/>
        <a:ext cx="5976999" cy="593242"/>
      </dsp:txXfrm>
    </dsp:sp>
    <dsp:sp modelId="{913480BD-491E-4FC9-A179-29F2C0B6C498}">
      <dsp:nvSpPr>
        <dsp:cNvPr id="0" name=""/>
        <dsp:cNvSpPr/>
      </dsp:nvSpPr>
      <dsp:spPr>
        <a:xfrm>
          <a:off x="369255" y="43623"/>
          <a:ext cx="2623551" cy="7415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korisnika </a:t>
          </a:r>
        </a:p>
      </dsp:txBody>
      <dsp:txXfrm>
        <a:off x="369255" y="43623"/>
        <a:ext cx="2623551" cy="741553"/>
      </dsp:txXfrm>
    </dsp:sp>
    <dsp:sp modelId="{B1D0F5BF-2C2C-4F40-BD2A-B82BB45B3747}">
      <dsp:nvSpPr>
        <dsp:cNvPr id="0" name=""/>
        <dsp:cNvSpPr/>
      </dsp:nvSpPr>
      <dsp:spPr>
        <a:xfrm rot="5400000">
          <a:off x="5695746" y="-1865460"/>
          <a:ext cx="593242" cy="597699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cs typeface="Times New Roman" panose="02020603050405020304" pitchFamily="18" charset="0"/>
            </a:rPr>
            <a:t>Modernizacija poslovanja poduzeća M-FIN USLUGE d.o.o. uvođenjem novih IKT rješenja</a:t>
          </a:r>
          <a:endParaRPr lang="hr-HR" sz="1400" kern="1200" dirty="0"/>
        </a:p>
      </dsp:txBody>
      <dsp:txXfrm rot="-5400000">
        <a:off x="3003868" y="826418"/>
        <a:ext cx="5976999" cy="593242"/>
      </dsp:txXfrm>
    </dsp:sp>
    <dsp:sp modelId="{8EA6EB8D-7198-460A-ADB3-88F9048566D8}">
      <dsp:nvSpPr>
        <dsp:cNvPr id="0" name=""/>
        <dsp:cNvSpPr/>
      </dsp:nvSpPr>
      <dsp:spPr>
        <a:xfrm>
          <a:off x="369255" y="798902"/>
          <a:ext cx="2623551" cy="7415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projekta</a:t>
          </a:r>
        </a:p>
      </dsp:txBody>
      <dsp:txXfrm>
        <a:off x="369255" y="798902"/>
        <a:ext cx="2623551" cy="741553"/>
      </dsp:txXfrm>
    </dsp:sp>
    <dsp:sp modelId="{C76F8F52-0C65-43D4-A473-0867CE593070}">
      <dsp:nvSpPr>
        <dsp:cNvPr id="0" name=""/>
        <dsp:cNvSpPr/>
      </dsp:nvSpPr>
      <dsp:spPr>
        <a:xfrm rot="5400000">
          <a:off x="5695746" y="-1086829"/>
          <a:ext cx="593242" cy="597699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ea typeface="Calibri" panose="020F0502020204030204" pitchFamily="34" charset="0"/>
              <a:cs typeface="Times New Roman" panose="02020603050405020304" pitchFamily="18" charset="0"/>
            </a:rPr>
            <a:t>125.700,96 kuna </a:t>
          </a:r>
          <a:endParaRPr lang="hr-HR" sz="1400" kern="1200" dirty="0"/>
        </a:p>
      </dsp:txBody>
      <dsp:txXfrm rot="-5400000">
        <a:off x="3003868" y="1605049"/>
        <a:ext cx="5976999" cy="593242"/>
      </dsp:txXfrm>
    </dsp:sp>
    <dsp:sp modelId="{981263A9-D4C9-47CD-857D-891DF48830B5}">
      <dsp:nvSpPr>
        <dsp:cNvPr id="0" name=""/>
        <dsp:cNvSpPr/>
      </dsp:nvSpPr>
      <dsp:spPr>
        <a:xfrm>
          <a:off x="369255" y="1584386"/>
          <a:ext cx="2623551" cy="7415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Ukupna vrijednost projekta </a:t>
          </a:r>
        </a:p>
      </dsp:txBody>
      <dsp:txXfrm>
        <a:off x="369255" y="1584386"/>
        <a:ext cx="2623551" cy="741553"/>
      </dsp:txXfrm>
    </dsp:sp>
    <dsp:sp modelId="{241561D7-A57E-46E8-AF09-0FAB62E0C90D}">
      <dsp:nvSpPr>
        <dsp:cNvPr id="0" name=""/>
        <dsp:cNvSpPr/>
      </dsp:nvSpPr>
      <dsp:spPr>
        <a:xfrm rot="5400000">
          <a:off x="5695746" y="-308197"/>
          <a:ext cx="593242" cy="5976999"/>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ea typeface="Calibri" panose="020F0502020204030204" pitchFamily="34" charset="0"/>
              <a:cs typeface="Times New Roman" panose="02020603050405020304" pitchFamily="18" charset="0"/>
            </a:rPr>
            <a:t>Nabava poslovnih sustava za knjigovodstvo, pratećih hardvera i edukacija zaposlenika</a:t>
          </a:r>
          <a:endParaRPr lang="hr-HR" sz="1400" kern="1200" dirty="0"/>
        </a:p>
      </dsp:txBody>
      <dsp:txXfrm rot="-5400000">
        <a:off x="3003868" y="2383681"/>
        <a:ext cx="5976999" cy="593242"/>
      </dsp:txXfrm>
    </dsp:sp>
    <dsp:sp modelId="{0EAFC9EC-11EB-41DC-BC7F-0A32920E0A33}">
      <dsp:nvSpPr>
        <dsp:cNvPr id="0" name=""/>
        <dsp:cNvSpPr/>
      </dsp:nvSpPr>
      <dsp:spPr>
        <a:xfrm>
          <a:off x="369255" y="2363017"/>
          <a:ext cx="2623551" cy="7415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Aktivnosti</a:t>
          </a:r>
        </a:p>
      </dsp:txBody>
      <dsp:txXfrm>
        <a:off x="369255" y="2363017"/>
        <a:ext cx="2623551" cy="741553"/>
      </dsp:txXfrm>
    </dsp:sp>
    <dsp:sp modelId="{5DDE2FA8-0122-44E9-8C40-141033DB351F}">
      <dsp:nvSpPr>
        <dsp:cNvPr id="0" name=""/>
        <dsp:cNvSpPr/>
      </dsp:nvSpPr>
      <dsp:spPr>
        <a:xfrm rot="5400000">
          <a:off x="5584981" y="504470"/>
          <a:ext cx="803790" cy="5971162"/>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just" defTabSz="466725">
            <a:lnSpc>
              <a:spcPct val="90000"/>
            </a:lnSpc>
            <a:spcBef>
              <a:spcPct val="0"/>
            </a:spcBef>
            <a:spcAft>
              <a:spcPct val="15000"/>
            </a:spcAft>
            <a:buChar char="•"/>
          </a:pPr>
          <a:r>
            <a:rPr lang="hr-HR" sz="1050" kern="1200" dirty="0">
              <a:latin typeface="Calibri" panose="020F0502020204030204" pitchFamily="34" charset="0"/>
              <a:ea typeface="Calibri" panose="020F0502020204030204" pitchFamily="34" charset="0"/>
              <a:cs typeface="Times New Roman" panose="02020603050405020304" pitchFamily="18" charset="0"/>
            </a:rPr>
            <a:t>Nabavom novog poslovnog sustava i nove računalne opreme, kroz što je unaprijeđeno 7 poslovnih procesa poduzeća, omogućit će se brže i efektivnije obavljanje svakodnevnih poslovnih zadataka.  Poduzeće će biti u korak s suvremenim ITK rješenjima u području pružanja knjigovodstvenih usluga i moći će u kraćem roku odgovarati na zahtjeve postojećih klijenata što će posljedično dovesti do mogućnosti prihvata većeg broja klijenata i veće konkurentnosti poduzeća na tržištu. </a:t>
          </a:r>
          <a:endParaRPr lang="hr-HR" sz="1050" kern="1200" dirty="0"/>
        </a:p>
      </dsp:txBody>
      <dsp:txXfrm rot="-5400000">
        <a:off x="3001295" y="3088156"/>
        <a:ext cx="5971162" cy="803790"/>
      </dsp:txXfrm>
    </dsp:sp>
    <dsp:sp modelId="{E99FEE6E-E2DE-4B34-87D0-C410BBA35932}">
      <dsp:nvSpPr>
        <dsp:cNvPr id="0" name=""/>
        <dsp:cNvSpPr/>
      </dsp:nvSpPr>
      <dsp:spPr>
        <a:xfrm>
          <a:off x="369255" y="3118270"/>
          <a:ext cx="2620989" cy="7415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Rezultati </a:t>
          </a:r>
        </a:p>
      </dsp:txBody>
      <dsp:txXfrm>
        <a:off x="369255" y="3118270"/>
        <a:ext cx="2620989" cy="7415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345E22-2156-4B4E-A37C-945A867F4059}">
      <dsp:nvSpPr>
        <dsp:cNvPr id="0" name=""/>
        <dsp:cNvSpPr/>
      </dsp:nvSpPr>
      <dsp:spPr>
        <a:xfrm>
          <a:off x="0" y="235698"/>
          <a:ext cx="9906329" cy="57172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8841" tIns="229108" rIns="768841" bIns="113792" numCol="1" spcCol="1270" anchor="t" anchorCtr="0">
          <a:noAutofit/>
        </a:bodyPr>
        <a:lstStyle/>
        <a:p>
          <a:pPr marL="171450" lvl="1" indent="-171450" algn="l" defTabSz="711200">
            <a:lnSpc>
              <a:spcPct val="90000"/>
            </a:lnSpc>
            <a:spcBef>
              <a:spcPct val="0"/>
            </a:spcBef>
            <a:spcAft>
              <a:spcPct val="15000"/>
            </a:spcAft>
            <a:buChar char="•"/>
          </a:pPr>
          <a:r>
            <a:rPr lang="hr-HR" sz="1600" kern="1200" dirty="0" err="1"/>
            <a:t>Izolaterski</a:t>
          </a:r>
          <a:r>
            <a:rPr lang="hr-HR" sz="1600" kern="1200" dirty="0"/>
            <a:t> i limarski obrt Božidar </a:t>
          </a:r>
          <a:r>
            <a:rPr lang="hr-HR" sz="1600" kern="1200" dirty="0" err="1"/>
            <a:t>Gužvinec</a:t>
          </a:r>
          <a:r>
            <a:rPr lang="hr-HR" sz="1600" kern="1200" dirty="0"/>
            <a:t> </a:t>
          </a:r>
          <a:endParaRPr lang="hr-HR" sz="1600" b="1" kern="1200" dirty="0"/>
        </a:p>
      </dsp:txBody>
      <dsp:txXfrm>
        <a:off x="0" y="235698"/>
        <a:ext cx="9906329" cy="571725"/>
      </dsp:txXfrm>
    </dsp:sp>
    <dsp:sp modelId="{7AEB68D5-7896-431C-BC7B-42E1DA5E2238}">
      <dsp:nvSpPr>
        <dsp:cNvPr id="0" name=""/>
        <dsp:cNvSpPr/>
      </dsp:nvSpPr>
      <dsp:spPr>
        <a:xfrm>
          <a:off x="495316" y="73338"/>
          <a:ext cx="6934430" cy="324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105" tIns="0" rIns="262105" bIns="0" numCol="1" spcCol="1270" anchor="ctr" anchorCtr="0">
          <a:noAutofit/>
        </a:bodyPr>
        <a:lstStyle/>
        <a:p>
          <a:pPr marL="0" lvl="0" indent="0" algn="l" defTabSz="800100">
            <a:lnSpc>
              <a:spcPct val="90000"/>
            </a:lnSpc>
            <a:spcBef>
              <a:spcPct val="0"/>
            </a:spcBef>
            <a:spcAft>
              <a:spcPct val="35000"/>
            </a:spcAft>
            <a:buNone/>
          </a:pPr>
          <a:r>
            <a:rPr lang="hr-HR" sz="1800" kern="1200" dirty="0"/>
            <a:t>Naziv korisnika </a:t>
          </a:r>
        </a:p>
      </dsp:txBody>
      <dsp:txXfrm>
        <a:off x="495316" y="73338"/>
        <a:ext cx="6934430" cy="324720"/>
      </dsp:txXfrm>
    </dsp:sp>
    <dsp:sp modelId="{6AD39047-B738-4D89-A639-E4DAB2BB1C29}">
      <dsp:nvSpPr>
        <dsp:cNvPr id="0" name=""/>
        <dsp:cNvSpPr/>
      </dsp:nvSpPr>
      <dsp:spPr>
        <a:xfrm>
          <a:off x="0" y="1029183"/>
          <a:ext cx="9906329" cy="52841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8841" tIns="229108" rIns="768841" bIns="99568" numCol="1" spcCol="1270" anchor="t" anchorCtr="0">
          <a:noAutofit/>
        </a:bodyPr>
        <a:lstStyle/>
        <a:p>
          <a:pPr marL="114300" lvl="1" indent="-114300" algn="l" defTabSz="622300">
            <a:lnSpc>
              <a:spcPct val="90000"/>
            </a:lnSpc>
            <a:spcBef>
              <a:spcPct val="0"/>
            </a:spcBef>
            <a:spcAft>
              <a:spcPct val="15000"/>
            </a:spcAft>
            <a:buChar char="•"/>
          </a:pPr>
          <a:r>
            <a:rPr lang="hr-HR" sz="1400" b="0" kern="1200" dirty="0"/>
            <a:t>Unapređenjem poslovanja do jačanja konkurentnost na tržištu </a:t>
          </a:r>
          <a:r>
            <a:rPr lang="hr-HR" sz="1400" b="0" kern="1200" dirty="0" err="1"/>
            <a:t>Izolaterskog</a:t>
          </a:r>
          <a:r>
            <a:rPr lang="hr-HR" sz="1400" b="0" kern="1200" dirty="0"/>
            <a:t> i limarskog obrta Božidar </a:t>
          </a:r>
          <a:r>
            <a:rPr lang="hr-HR" sz="1400" b="0" kern="1200" dirty="0" err="1"/>
            <a:t>Gužvinec</a:t>
          </a:r>
          <a:r>
            <a:rPr lang="hr-HR" sz="1400" b="0" kern="1200" dirty="0"/>
            <a:t> </a:t>
          </a:r>
        </a:p>
      </dsp:txBody>
      <dsp:txXfrm>
        <a:off x="0" y="1029183"/>
        <a:ext cx="9906329" cy="528412"/>
      </dsp:txXfrm>
    </dsp:sp>
    <dsp:sp modelId="{5218114B-3010-427B-B6C3-E00F34F365B6}">
      <dsp:nvSpPr>
        <dsp:cNvPr id="0" name=""/>
        <dsp:cNvSpPr/>
      </dsp:nvSpPr>
      <dsp:spPr>
        <a:xfrm>
          <a:off x="495316" y="866823"/>
          <a:ext cx="6934430" cy="324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105" tIns="0" rIns="262105" bIns="0" numCol="1" spcCol="1270" anchor="ctr" anchorCtr="0">
          <a:noAutofit/>
        </a:bodyPr>
        <a:lstStyle/>
        <a:p>
          <a:pPr marL="0" lvl="0" indent="0" algn="l" defTabSz="711200">
            <a:lnSpc>
              <a:spcPct val="90000"/>
            </a:lnSpc>
            <a:spcBef>
              <a:spcPct val="0"/>
            </a:spcBef>
            <a:spcAft>
              <a:spcPct val="35000"/>
            </a:spcAft>
            <a:buNone/>
          </a:pPr>
          <a:r>
            <a:rPr lang="hr-HR" sz="1600" b="0" kern="1200" dirty="0"/>
            <a:t>Naziv projekta</a:t>
          </a:r>
        </a:p>
      </dsp:txBody>
      <dsp:txXfrm>
        <a:off x="495316" y="866823"/>
        <a:ext cx="6934430" cy="324720"/>
      </dsp:txXfrm>
    </dsp:sp>
    <dsp:sp modelId="{72700DCB-148F-4621-960C-E589F7FD0A58}">
      <dsp:nvSpPr>
        <dsp:cNvPr id="0" name=""/>
        <dsp:cNvSpPr/>
      </dsp:nvSpPr>
      <dsp:spPr>
        <a:xfrm>
          <a:off x="0" y="1779355"/>
          <a:ext cx="9906329" cy="52841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8841" tIns="229108" rIns="768841" bIns="99568" numCol="1" spcCol="1270" anchor="t"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cs typeface="Times New Roman" panose="02020603050405020304" pitchFamily="18" charset="0"/>
            </a:rPr>
            <a:t>461.049,05 kuna</a:t>
          </a:r>
          <a:endParaRPr lang="hr-HR" sz="1400" kern="1200" dirty="0"/>
        </a:p>
      </dsp:txBody>
      <dsp:txXfrm>
        <a:off x="0" y="1779355"/>
        <a:ext cx="9906329" cy="528412"/>
      </dsp:txXfrm>
    </dsp:sp>
    <dsp:sp modelId="{A62492AB-1CAC-4282-B976-5D0F5287BDB5}">
      <dsp:nvSpPr>
        <dsp:cNvPr id="0" name=""/>
        <dsp:cNvSpPr/>
      </dsp:nvSpPr>
      <dsp:spPr>
        <a:xfrm>
          <a:off x="495316" y="1616995"/>
          <a:ext cx="6934430" cy="324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105" tIns="0" rIns="262105" bIns="0" numCol="1" spcCol="1270" anchor="ctr" anchorCtr="0">
          <a:noAutofit/>
        </a:bodyPr>
        <a:lstStyle/>
        <a:p>
          <a:pPr marL="0" lvl="0" indent="0" algn="l" defTabSz="800100">
            <a:lnSpc>
              <a:spcPct val="90000"/>
            </a:lnSpc>
            <a:spcBef>
              <a:spcPct val="0"/>
            </a:spcBef>
            <a:spcAft>
              <a:spcPct val="35000"/>
            </a:spcAft>
            <a:buNone/>
          </a:pPr>
          <a:r>
            <a:rPr lang="hr-HR" sz="1800" kern="1200" dirty="0"/>
            <a:t>Ukupna vrijednost projekta </a:t>
          </a:r>
        </a:p>
      </dsp:txBody>
      <dsp:txXfrm>
        <a:off x="495316" y="1616995"/>
        <a:ext cx="6934430" cy="324720"/>
      </dsp:txXfrm>
    </dsp:sp>
    <dsp:sp modelId="{0C264195-E98B-48DA-910E-488D070617A0}">
      <dsp:nvSpPr>
        <dsp:cNvPr id="0" name=""/>
        <dsp:cNvSpPr/>
      </dsp:nvSpPr>
      <dsp:spPr>
        <a:xfrm>
          <a:off x="0" y="2529528"/>
          <a:ext cx="9906329" cy="52841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8841" tIns="229108" rIns="768841" bIns="99568" numCol="1" spcCol="1270" anchor="t"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cs typeface="Times New Roman" panose="02020603050405020304" pitchFamily="18" charset="0"/>
            </a:rPr>
            <a:t>nabava hidrauličkog stroja za lim, edukacija zaposlenika </a:t>
          </a:r>
          <a:endParaRPr lang="hr-HR" sz="1400" kern="1200" dirty="0"/>
        </a:p>
      </dsp:txBody>
      <dsp:txXfrm>
        <a:off x="0" y="2529528"/>
        <a:ext cx="9906329" cy="528412"/>
      </dsp:txXfrm>
    </dsp:sp>
    <dsp:sp modelId="{A3CADC54-0A7F-4B7C-90AF-21B9034848A0}">
      <dsp:nvSpPr>
        <dsp:cNvPr id="0" name=""/>
        <dsp:cNvSpPr/>
      </dsp:nvSpPr>
      <dsp:spPr>
        <a:xfrm>
          <a:off x="495316" y="2367168"/>
          <a:ext cx="6934430" cy="324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105" tIns="0" rIns="262105" bIns="0" numCol="1" spcCol="1270" anchor="ctr" anchorCtr="0">
          <a:noAutofit/>
        </a:bodyPr>
        <a:lstStyle/>
        <a:p>
          <a:pPr marL="0" lvl="0" indent="0" algn="l" defTabSz="800100">
            <a:lnSpc>
              <a:spcPct val="90000"/>
            </a:lnSpc>
            <a:spcBef>
              <a:spcPct val="0"/>
            </a:spcBef>
            <a:spcAft>
              <a:spcPct val="35000"/>
            </a:spcAft>
            <a:buNone/>
          </a:pPr>
          <a:r>
            <a:rPr lang="hr-HR" sz="1800" kern="1200" dirty="0"/>
            <a:t>Aktivnosti</a:t>
          </a:r>
        </a:p>
      </dsp:txBody>
      <dsp:txXfrm>
        <a:off x="495316" y="2367168"/>
        <a:ext cx="6934430" cy="324720"/>
      </dsp:txXfrm>
    </dsp:sp>
    <dsp:sp modelId="{489E0156-4CCE-49E3-9095-4834775D6FAB}">
      <dsp:nvSpPr>
        <dsp:cNvPr id="0" name=""/>
        <dsp:cNvSpPr/>
      </dsp:nvSpPr>
      <dsp:spPr>
        <a:xfrm>
          <a:off x="0" y="3279700"/>
          <a:ext cx="9906329" cy="8662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8841" tIns="229108" rIns="768841" bIns="92456" numCol="1" spcCol="1270" anchor="t" anchorCtr="0">
          <a:noAutofit/>
        </a:bodyPr>
        <a:lstStyle/>
        <a:p>
          <a:pPr marL="114300" lvl="1" indent="-114300" algn="just" defTabSz="577850">
            <a:lnSpc>
              <a:spcPct val="90000"/>
            </a:lnSpc>
            <a:spcBef>
              <a:spcPct val="0"/>
            </a:spcBef>
            <a:spcAft>
              <a:spcPct val="15000"/>
            </a:spcAft>
            <a:buChar char="•"/>
          </a:pPr>
          <a:r>
            <a:rPr lang="hr-HR" sz="1300" kern="1200" dirty="0">
              <a:latin typeface="Calibri" panose="020F0502020204030204" pitchFamily="34" charset="0"/>
              <a:cs typeface="Times New Roman" panose="02020603050405020304" pitchFamily="18" charset="0"/>
            </a:rPr>
            <a:t>Skraćeno je vrijeme obrade lima, ostvarena mogućnost proizvodnje većih količina proizvoda i usluga, smanjeni su troškovi proizvodnje, povećana kvaliteta finalnog proizvoda. Ovaj projekt omogućio je obrtu da na tržištu bude korak ispred konkurencije u vidu dobivanja novih poslova</a:t>
          </a:r>
          <a:endParaRPr lang="hr-HR" sz="1300" kern="1200" dirty="0"/>
        </a:p>
      </dsp:txBody>
      <dsp:txXfrm>
        <a:off x="0" y="3279700"/>
        <a:ext cx="9906329" cy="866250"/>
      </dsp:txXfrm>
    </dsp:sp>
    <dsp:sp modelId="{925795FA-53C5-4CEE-9012-0B24198172EB}">
      <dsp:nvSpPr>
        <dsp:cNvPr id="0" name=""/>
        <dsp:cNvSpPr/>
      </dsp:nvSpPr>
      <dsp:spPr>
        <a:xfrm>
          <a:off x="495316" y="3117340"/>
          <a:ext cx="6934430" cy="324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105" tIns="0" rIns="262105" bIns="0" numCol="1" spcCol="1270" anchor="ctr" anchorCtr="0">
          <a:noAutofit/>
        </a:bodyPr>
        <a:lstStyle/>
        <a:p>
          <a:pPr marL="0" lvl="0" indent="0" algn="l" defTabSz="800100">
            <a:lnSpc>
              <a:spcPct val="90000"/>
            </a:lnSpc>
            <a:spcBef>
              <a:spcPct val="0"/>
            </a:spcBef>
            <a:spcAft>
              <a:spcPct val="35000"/>
            </a:spcAft>
            <a:buNone/>
          </a:pPr>
          <a:r>
            <a:rPr lang="hr-HR" sz="1800" kern="1200" dirty="0"/>
            <a:t>Rezultati </a:t>
          </a:r>
        </a:p>
      </dsp:txBody>
      <dsp:txXfrm>
        <a:off x="495316" y="3117340"/>
        <a:ext cx="6934430" cy="3247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5E81E-8D88-4E04-87FC-824F89C6638A}">
      <dsp:nvSpPr>
        <dsp:cNvPr id="0" name=""/>
        <dsp:cNvSpPr/>
      </dsp:nvSpPr>
      <dsp:spPr>
        <a:xfrm>
          <a:off x="0" y="45897"/>
          <a:ext cx="11040122" cy="4305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Naziv korisnika </a:t>
          </a:r>
        </a:p>
      </dsp:txBody>
      <dsp:txXfrm>
        <a:off x="0" y="45897"/>
        <a:ext cx="11040122" cy="430560"/>
      </dsp:txXfrm>
    </dsp:sp>
    <dsp:sp modelId="{0FA939EE-DB59-42C9-AC05-E09F5699090A}">
      <dsp:nvSpPr>
        <dsp:cNvPr id="0" name=""/>
        <dsp:cNvSpPr/>
      </dsp:nvSpPr>
      <dsp:spPr>
        <a:xfrm>
          <a:off x="0" y="476457"/>
          <a:ext cx="11040122"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hr-HR" sz="1600" kern="1200" dirty="0"/>
            <a:t>IVKOM d.d.</a:t>
          </a:r>
          <a:endParaRPr lang="hr-HR" sz="1600" b="1" kern="1200" dirty="0"/>
        </a:p>
      </dsp:txBody>
      <dsp:txXfrm>
        <a:off x="0" y="476457"/>
        <a:ext cx="11040122" cy="380880"/>
      </dsp:txXfrm>
    </dsp:sp>
    <dsp:sp modelId="{8E192203-7A75-4289-AAE8-9E13DFBDB211}">
      <dsp:nvSpPr>
        <dsp:cNvPr id="0" name=""/>
        <dsp:cNvSpPr/>
      </dsp:nvSpPr>
      <dsp:spPr>
        <a:xfrm>
          <a:off x="0" y="857337"/>
          <a:ext cx="11040122" cy="4305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hr-HR" sz="1600" b="0" kern="1200" dirty="0"/>
            <a:t>Naziv projekta</a:t>
          </a:r>
        </a:p>
      </dsp:txBody>
      <dsp:txXfrm>
        <a:off x="0" y="857337"/>
        <a:ext cx="11040122" cy="430560"/>
      </dsp:txXfrm>
    </dsp:sp>
    <dsp:sp modelId="{10299BAC-FB0A-4FA6-9D50-6D26CBAD7762}">
      <dsp:nvSpPr>
        <dsp:cNvPr id="0" name=""/>
        <dsp:cNvSpPr/>
      </dsp:nvSpPr>
      <dsp:spPr>
        <a:xfrm>
          <a:off x="0" y="1287897"/>
          <a:ext cx="11040122"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kern="1200" dirty="0"/>
            <a:t>Nabava komunalnih vozila za odvojeno prikupljanje otpada - IVKOM d.d.</a:t>
          </a:r>
          <a:endParaRPr lang="hr-HR" sz="1400" b="0" kern="1200" dirty="0"/>
        </a:p>
      </dsp:txBody>
      <dsp:txXfrm>
        <a:off x="0" y="1287897"/>
        <a:ext cx="11040122" cy="380880"/>
      </dsp:txXfrm>
    </dsp:sp>
    <dsp:sp modelId="{A34C5EC9-2A79-4C29-A89D-77FC0396158E}">
      <dsp:nvSpPr>
        <dsp:cNvPr id="0" name=""/>
        <dsp:cNvSpPr/>
      </dsp:nvSpPr>
      <dsp:spPr>
        <a:xfrm>
          <a:off x="0" y="1668777"/>
          <a:ext cx="11040122" cy="4305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Ukupna vrijednost projekta </a:t>
          </a:r>
        </a:p>
      </dsp:txBody>
      <dsp:txXfrm>
        <a:off x="0" y="1668777"/>
        <a:ext cx="11040122" cy="430560"/>
      </dsp:txXfrm>
    </dsp:sp>
    <dsp:sp modelId="{035EB20C-12AC-4890-8A63-5B3888EEB425}">
      <dsp:nvSpPr>
        <dsp:cNvPr id="0" name=""/>
        <dsp:cNvSpPr/>
      </dsp:nvSpPr>
      <dsp:spPr>
        <a:xfrm>
          <a:off x="0" y="2099337"/>
          <a:ext cx="11040122"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kern="1200" dirty="0"/>
            <a:t>2.304.805,00 kuna </a:t>
          </a:r>
        </a:p>
      </dsp:txBody>
      <dsp:txXfrm>
        <a:off x="0" y="2099337"/>
        <a:ext cx="11040122" cy="380880"/>
      </dsp:txXfrm>
    </dsp:sp>
    <dsp:sp modelId="{2A8C1796-614D-44DA-8C44-E5D2EBA4F212}">
      <dsp:nvSpPr>
        <dsp:cNvPr id="0" name=""/>
        <dsp:cNvSpPr/>
      </dsp:nvSpPr>
      <dsp:spPr>
        <a:xfrm>
          <a:off x="0" y="2480217"/>
          <a:ext cx="11040122" cy="4305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Aktivnosti</a:t>
          </a:r>
        </a:p>
      </dsp:txBody>
      <dsp:txXfrm>
        <a:off x="0" y="2480217"/>
        <a:ext cx="11040122" cy="430560"/>
      </dsp:txXfrm>
    </dsp:sp>
    <dsp:sp modelId="{CF075470-44A8-4742-AABF-B7303F4FBDA3}">
      <dsp:nvSpPr>
        <dsp:cNvPr id="0" name=""/>
        <dsp:cNvSpPr/>
      </dsp:nvSpPr>
      <dsp:spPr>
        <a:xfrm>
          <a:off x="0" y="2910777"/>
          <a:ext cx="11040122"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kern="1200" dirty="0">
              <a:latin typeface="Calibri" panose="020F0502020204030204" pitchFamily="34" charset="0"/>
              <a:cs typeface="Times New Roman" panose="02020603050405020304" pitchFamily="18" charset="0"/>
            </a:rPr>
            <a:t>Nabava 2 komunalna vozila za odvojeno prikupljanje otpada </a:t>
          </a:r>
          <a:endParaRPr lang="hr-HR" sz="1400" kern="1200" dirty="0"/>
        </a:p>
      </dsp:txBody>
      <dsp:txXfrm>
        <a:off x="0" y="2910777"/>
        <a:ext cx="11040122" cy="380880"/>
      </dsp:txXfrm>
    </dsp:sp>
    <dsp:sp modelId="{27D88CCA-BAAC-48F0-9465-CF93A8CB2673}">
      <dsp:nvSpPr>
        <dsp:cNvPr id="0" name=""/>
        <dsp:cNvSpPr/>
      </dsp:nvSpPr>
      <dsp:spPr>
        <a:xfrm>
          <a:off x="0" y="3291657"/>
          <a:ext cx="11040122" cy="4305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Rezultati </a:t>
          </a:r>
        </a:p>
      </dsp:txBody>
      <dsp:txXfrm>
        <a:off x="0" y="3291657"/>
        <a:ext cx="11040122" cy="430560"/>
      </dsp:txXfrm>
    </dsp:sp>
    <dsp:sp modelId="{4361C888-0172-4838-9260-E052EFDC7666}">
      <dsp:nvSpPr>
        <dsp:cNvPr id="0" name=""/>
        <dsp:cNvSpPr/>
      </dsp:nvSpPr>
      <dsp:spPr>
        <a:xfrm>
          <a:off x="0" y="3722217"/>
          <a:ext cx="11040122" cy="58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6510" rIns="92456" bIns="16510" numCol="1" spcCol="1270" anchor="t" anchorCtr="0">
          <a:noAutofit/>
        </a:bodyPr>
        <a:lstStyle/>
        <a:p>
          <a:pPr marL="114300" lvl="1" indent="-114300" algn="just" defTabSz="577850">
            <a:lnSpc>
              <a:spcPct val="90000"/>
            </a:lnSpc>
            <a:spcBef>
              <a:spcPct val="0"/>
            </a:spcBef>
            <a:spcAft>
              <a:spcPct val="20000"/>
            </a:spcAft>
            <a:buChar char="•"/>
          </a:pPr>
          <a:r>
            <a:rPr lang="hr-HR" sz="1300" kern="1200" dirty="0">
              <a:effectLst/>
              <a:latin typeface="Calibri" panose="020F0502020204030204" pitchFamily="34" charset="0"/>
              <a:ea typeface="Calibri" panose="020F0502020204030204" pitchFamily="34" charset="0"/>
              <a:cs typeface="Calibri" panose="020F0502020204030204" pitchFamily="34" charset="0"/>
            </a:rPr>
            <a:t>Efikasnije i racionalnije skupljanje odvojenih komponenti otpada, smanjenje troškova javne usluge, goriva i održavanja, povećanje stupnja odvojenog otpada i smanjivanje količina koje se odlažu na odlagalište otpada, veća i pravodobnija dostupnost do svih korisnika, ujednačavanje količine odvojeno prikupljenog otpada po pojedinim JLS-ovima, bolji uvjeti rada za zaposlenike. </a:t>
          </a:r>
          <a:endParaRPr lang="hr-HR" sz="1300" kern="1200" dirty="0"/>
        </a:p>
      </dsp:txBody>
      <dsp:txXfrm>
        <a:off x="0" y="3722217"/>
        <a:ext cx="11040122" cy="5832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5E81E-8D88-4E04-87FC-824F89C6638A}">
      <dsp:nvSpPr>
        <dsp:cNvPr id="0" name=""/>
        <dsp:cNvSpPr/>
      </dsp:nvSpPr>
      <dsp:spPr>
        <a:xfrm>
          <a:off x="0" y="58868"/>
          <a:ext cx="11040122" cy="4492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Naziv korisnika </a:t>
          </a:r>
        </a:p>
      </dsp:txBody>
      <dsp:txXfrm>
        <a:off x="0" y="58868"/>
        <a:ext cx="11040122" cy="449280"/>
      </dsp:txXfrm>
    </dsp:sp>
    <dsp:sp modelId="{0FA939EE-DB59-42C9-AC05-E09F5699090A}">
      <dsp:nvSpPr>
        <dsp:cNvPr id="0" name=""/>
        <dsp:cNvSpPr/>
      </dsp:nvSpPr>
      <dsp:spPr>
        <a:xfrm>
          <a:off x="0" y="508148"/>
          <a:ext cx="11040122"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hr-HR" sz="1600" kern="1200" dirty="0"/>
            <a:t>IVKOM VODE d.o.o.</a:t>
          </a:r>
          <a:endParaRPr lang="hr-HR" sz="1600" b="1" kern="1200" dirty="0"/>
        </a:p>
      </dsp:txBody>
      <dsp:txXfrm>
        <a:off x="0" y="508148"/>
        <a:ext cx="11040122" cy="397440"/>
      </dsp:txXfrm>
    </dsp:sp>
    <dsp:sp modelId="{8E192203-7A75-4289-AAE8-9E13DFBDB211}">
      <dsp:nvSpPr>
        <dsp:cNvPr id="0" name=""/>
        <dsp:cNvSpPr/>
      </dsp:nvSpPr>
      <dsp:spPr>
        <a:xfrm>
          <a:off x="0" y="905588"/>
          <a:ext cx="11040122" cy="4492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hr-HR" sz="1600" b="0" kern="1200" dirty="0"/>
            <a:t>Naziv projekta</a:t>
          </a:r>
        </a:p>
      </dsp:txBody>
      <dsp:txXfrm>
        <a:off x="0" y="905588"/>
        <a:ext cx="11040122" cy="449280"/>
      </dsp:txXfrm>
    </dsp:sp>
    <dsp:sp modelId="{10299BAC-FB0A-4FA6-9D50-6D26CBAD7762}">
      <dsp:nvSpPr>
        <dsp:cNvPr id="0" name=""/>
        <dsp:cNvSpPr/>
      </dsp:nvSpPr>
      <dsp:spPr>
        <a:xfrm>
          <a:off x="0" y="1354868"/>
          <a:ext cx="11040122"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b="0" kern="1200" dirty="0"/>
            <a:t>Izgradnja sustava vodoopskrbe dijela naselja Rijeka </a:t>
          </a:r>
          <a:r>
            <a:rPr lang="hr-HR" sz="1400" b="0" kern="1200" dirty="0" err="1"/>
            <a:t>Voćanska</a:t>
          </a:r>
          <a:r>
            <a:rPr lang="hr-HR" sz="1400" b="0" kern="1200" dirty="0"/>
            <a:t> (zaselci </a:t>
          </a:r>
          <a:r>
            <a:rPr lang="hr-HR" sz="1400" b="0" kern="1200" dirty="0" err="1"/>
            <a:t>Kolački</a:t>
          </a:r>
          <a:r>
            <a:rPr lang="hr-HR" sz="1400" b="0" kern="1200" dirty="0"/>
            <a:t>, </a:t>
          </a:r>
          <a:r>
            <a:rPr lang="hr-HR" sz="1400" b="0" kern="1200" dirty="0" err="1"/>
            <a:t>Šinceki</a:t>
          </a:r>
          <a:r>
            <a:rPr lang="hr-HR" sz="1400" b="0" kern="1200" dirty="0"/>
            <a:t>, </a:t>
          </a:r>
          <a:r>
            <a:rPr lang="hr-HR" sz="1400" b="0" kern="1200" dirty="0" err="1"/>
            <a:t>Vincekovići</a:t>
          </a:r>
          <a:r>
            <a:rPr lang="hr-HR" sz="1400" b="0" kern="1200" dirty="0"/>
            <a:t>, </a:t>
          </a:r>
          <a:r>
            <a:rPr lang="hr-HR" sz="1400" b="0" kern="1200" dirty="0" err="1"/>
            <a:t>Risi</a:t>
          </a:r>
          <a:r>
            <a:rPr lang="hr-HR" sz="1400" b="0" kern="1200" dirty="0"/>
            <a:t> i </a:t>
          </a:r>
          <a:r>
            <a:rPr lang="hr-HR" sz="1400" b="0" kern="1200" dirty="0" err="1"/>
            <a:t>Krčeki</a:t>
          </a:r>
          <a:r>
            <a:rPr lang="hr-HR" sz="1400" b="0" kern="1200" dirty="0"/>
            <a:t>)</a:t>
          </a:r>
        </a:p>
      </dsp:txBody>
      <dsp:txXfrm>
        <a:off x="0" y="1354868"/>
        <a:ext cx="11040122" cy="397440"/>
      </dsp:txXfrm>
    </dsp:sp>
    <dsp:sp modelId="{A34C5EC9-2A79-4C29-A89D-77FC0396158E}">
      <dsp:nvSpPr>
        <dsp:cNvPr id="0" name=""/>
        <dsp:cNvSpPr/>
      </dsp:nvSpPr>
      <dsp:spPr>
        <a:xfrm>
          <a:off x="0" y="1752308"/>
          <a:ext cx="11040122" cy="4492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Ukupna vrijednost projekta </a:t>
          </a:r>
        </a:p>
      </dsp:txBody>
      <dsp:txXfrm>
        <a:off x="0" y="1752308"/>
        <a:ext cx="11040122" cy="449280"/>
      </dsp:txXfrm>
    </dsp:sp>
    <dsp:sp modelId="{035EB20C-12AC-4890-8A63-5B3888EEB425}">
      <dsp:nvSpPr>
        <dsp:cNvPr id="0" name=""/>
        <dsp:cNvSpPr/>
      </dsp:nvSpPr>
      <dsp:spPr>
        <a:xfrm>
          <a:off x="0" y="2201588"/>
          <a:ext cx="11040122"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kern="1200" dirty="0"/>
            <a:t>2.374.243,90 kuna </a:t>
          </a:r>
        </a:p>
      </dsp:txBody>
      <dsp:txXfrm>
        <a:off x="0" y="2201588"/>
        <a:ext cx="11040122" cy="397440"/>
      </dsp:txXfrm>
    </dsp:sp>
    <dsp:sp modelId="{2A8C1796-614D-44DA-8C44-E5D2EBA4F212}">
      <dsp:nvSpPr>
        <dsp:cNvPr id="0" name=""/>
        <dsp:cNvSpPr/>
      </dsp:nvSpPr>
      <dsp:spPr>
        <a:xfrm>
          <a:off x="0" y="2599028"/>
          <a:ext cx="11040122" cy="4492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Aktivnosti</a:t>
          </a:r>
        </a:p>
      </dsp:txBody>
      <dsp:txXfrm>
        <a:off x="0" y="2599028"/>
        <a:ext cx="11040122" cy="449280"/>
      </dsp:txXfrm>
    </dsp:sp>
    <dsp:sp modelId="{CF075470-44A8-4742-AABF-B7303F4FBDA3}">
      <dsp:nvSpPr>
        <dsp:cNvPr id="0" name=""/>
        <dsp:cNvSpPr/>
      </dsp:nvSpPr>
      <dsp:spPr>
        <a:xfrm>
          <a:off x="0" y="3048309"/>
          <a:ext cx="11040122"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7780" rIns="99568" bIns="17780" numCol="1" spcCol="1270" anchor="t" anchorCtr="0">
          <a:noAutofit/>
        </a:bodyPr>
        <a:lstStyle/>
        <a:p>
          <a:pPr marL="114300" lvl="1" indent="-114300" algn="l" defTabSz="622300">
            <a:lnSpc>
              <a:spcPct val="90000"/>
            </a:lnSpc>
            <a:spcBef>
              <a:spcPct val="0"/>
            </a:spcBef>
            <a:spcAft>
              <a:spcPct val="20000"/>
            </a:spcAft>
            <a:buChar char="•"/>
          </a:pPr>
          <a:r>
            <a:rPr lang="hr-HR" sz="1400" kern="1200" dirty="0">
              <a:latin typeface="Calibri" panose="020F0502020204030204" pitchFamily="34" charset="0"/>
              <a:cs typeface="Times New Roman" panose="02020603050405020304" pitchFamily="18" charset="0"/>
            </a:rPr>
            <a:t>Radovi na izgradnji sustava vodoopskrbe</a:t>
          </a:r>
          <a:endParaRPr lang="hr-HR" sz="1400" kern="1200" dirty="0"/>
        </a:p>
      </dsp:txBody>
      <dsp:txXfrm>
        <a:off x="0" y="3048309"/>
        <a:ext cx="11040122" cy="397440"/>
      </dsp:txXfrm>
    </dsp:sp>
    <dsp:sp modelId="{27D88CCA-BAAC-48F0-9465-CF93A8CB2673}">
      <dsp:nvSpPr>
        <dsp:cNvPr id="0" name=""/>
        <dsp:cNvSpPr/>
      </dsp:nvSpPr>
      <dsp:spPr>
        <a:xfrm>
          <a:off x="0" y="3445749"/>
          <a:ext cx="11040122" cy="4492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hr-HR" sz="1800" kern="1200" dirty="0"/>
            <a:t>Rezultati </a:t>
          </a:r>
        </a:p>
      </dsp:txBody>
      <dsp:txXfrm>
        <a:off x="0" y="3445749"/>
        <a:ext cx="11040122" cy="449280"/>
      </dsp:txXfrm>
    </dsp:sp>
    <dsp:sp modelId="{4361C888-0172-4838-9260-E052EFDC7666}">
      <dsp:nvSpPr>
        <dsp:cNvPr id="0" name=""/>
        <dsp:cNvSpPr/>
      </dsp:nvSpPr>
      <dsp:spPr>
        <a:xfrm>
          <a:off x="0" y="3895029"/>
          <a:ext cx="11040122"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524" tIns="16510" rIns="92456" bIns="16510" numCol="1" spcCol="1270" anchor="t" anchorCtr="0">
          <a:noAutofit/>
        </a:bodyPr>
        <a:lstStyle/>
        <a:p>
          <a:pPr marL="114300" lvl="1" indent="-114300" algn="just" defTabSz="577850">
            <a:lnSpc>
              <a:spcPct val="90000"/>
            </a:lnSpc>
            <a:spcBef>
              <a:spcPct val="0"/>
            </a:spcBef>
            <a:spcAft>
              <a:spcPct val="20000"/>
            </a:spcAft>
            <a:buChar char="•"/>
          </a:pPr>
          <a:r>
            <a:rPr lang="hr-HR" sz="1300" kern="1200" dirty="0"/>
            <a:t>Podizanje razine komunalnog standarda i osiguranje pitke vode, produženje postojeće vodoopskrbne mreže, povećanja kvalitete života stanovnika, povećanje razine sigurnosti stanovnika</a:t>
          </a:r>
        </a:p>
      </dsp:txBody>
      <dsp:txXfrm>
        <a:off x="0" y="3895029"/>
        <a:ext cx="11040122" cy="3974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B478D-23FE-40B3-8F47-91DBE7249E9C}">
      <dsp:nvSpPr>
        <dsp:cNvPr id="0" name=""/>
        <dsp:cNvSpPr/>
      </dsp:nvSpPr>
      <dsp:spPr>
        <a:xfrm rot="5400000">
          <a:off x="6288543" y="-2887668"/>
          <a:ext cx="676520" cy="6622031"/>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hr-HR" sz="1600" b="1" kern="1200" dirty="0"/>
            <a:t>IVKOM d.d.</a:t>
          </a:r>
        </a:p>
      </dsp:txBody>
      <dsp:txXfrm rot="-5400000">
        <a:off x="3315788" y="85087"/>
        <a:ext cx="6622031" cy="676520"/>
      </dsp:txXfrm>
    </dsp:sp>
    <dsp:sp modelId="{913480BD-491E-4FC9-A179-29F2C0B6C498}">
      <dsp:nvSpPr>
        <dsp:cNvPr id="0" name=""/>
        <dsp:cNvSpPr/>
      </dsp:nvSpPr>
      <dsp:spPr>
        <a:xfrm>
          <a:off x="409104" y="49746"/>
          <a:ext cx="2906682" cy="8456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korisnika </a:t>
          </a:r>
        </a:p>
      </dsp:txBody>
      <dsp:txXfrm>
        <a:off x="409104" y="49746"/>
        <a:ext cx="2906682" cy="845650"/>
      </dsp:txXfrm>
    </dsp:sp>
    <dsp:sp modelId="{B1D0F5BF-2C2C-4F40-BD2A-B82BB45B3747}">
      <dsp:nvSpPr>
        <dsp:cNvPr id="0" name=""/>
        <dsp:cNvSpPr/>
      </dsp:nvSpPr>
      <dsp:spPr>
        <a:xfrm rot="5400000">
          <a:off x="6300798" y="-2030327"/>
          <a:ext cx="676520" cy="6622031"/>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t>Uspostava </a:t>
          </a:r>
          <a:r>
            <a:rPr lang="hr-HR" sz="1400" kern="1200" dirty="0" err="1"/>
            <a:t>reciklažnog</a:t>
          </a:r>
          <a:r>
            <a:rPr lang="hr-HR" sz="1400" kern="1200" dirty="0"/>
            <a:t> dvorišta za građevni otpad - Ivkom d.d.</a:t>
          </a:r>
        </a:p>
      </dsp:txBody>
      <dsp:txXfrm rot="-5400000">
        <a:off x="3328043" y="942428"/>
        <a:ext cx="6622031" cy="676520"/>
      </dsp:txXfrm>
    </dsp:sp>
    <dsp:sp modelId="{8EA6EB8D-7198-460A-ADB3-88F9048566D8}">
      <dsp:nvSpPr>
        <dsp:cNvPr id="0" name=""/>
        <dsp:cNvSpPr/>
      </dsp:nvSpPr>
      <dsp:spPr>
        <a:xfrm>
          <a:off x="409104" y="911050"/>
          <a:ext cx="2906682" cy="8456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Naziv projekta</a:t>
          </a:r>
        </a:p>
      </dsp:txBody>
      <dsp:txXfrm>
        <a:off x="409104" y="911050"/>
        <a:ext cx="2906682" cy="845650"/>
      </dsp:txXfrm>
    </dsp:sp>
    <dsp:sp modelId="{C76F8F52-0C65-43D4-A473-0867CE593070}">
      <dsp:nvSpPr>
        <dsp:cNvPr id="0" name=""/>
        <dsp:cNvSpPr/>
      </dsp:nvSpPr>
      <dsp:spPr>
        <a:xfrm rot="5400000">
          <a:off x="6300798" y="-1142394"/>
          <a:ext cx="676520" cy="6622031"/>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cs typeface="Times New Roman" panose="02020603050405020304" pitchFamily="18" charset="0"/>
            </a:rPr>
            <a:t>2.398.069,99</a:t>
          </a:r>
          <a:r>
            <a:rPr lang="hr-HR" sz="1400" kern="1200" dirty="0">
              <a:latin typeface="Calibri" panose="020F0502020204030204" pitchFamily="34" charset="0"/>
              <a:ea typeface="Calibri" panose="020F0502020204030204" pitchFamily="34" charset="0"/>
              <a:cs typeface="Times New Roman" panose="02020603050405020304" pitchFamily="18" charset="0"/>
            </a:rPr>
            <a:t> kuna </a:t>
          </a:r>
          <a:endParaRPr lang="hr-HR" sz="1400" kern="1200" dirty="0"/>
        </a:p>
      </dsp:txBody>
      <dsp:txXfrm rot="-5400000">
        <a:off x="3328043" y="1830361"/>
        <a:ext cx="6622031" cy="676520"/>
      </dsp:txXfrm>
    </dsp:sp>
    <dsp:sp modelId="{981263A9-D4C9-47CD-857D-891DF48830B5}">
      <dsp:nvSpPr>
        <dsp:cNvPr id="0" name=""/>
        <dsp:cNvSpPr/>
      </dsp:nvSpPr>
      <dsp:spPr>
        <a:xfrm>
          <a:off x="409104" y="1806797"/>
          <a:ext cx="2906682" cy="8456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Ukupna vrijednost projekta </a:t>
          </a:r>
        </a:p>
      </dsp:txBody>
      <dsp:txXfrm>
        <a:off x="409104" y="1806797"/>
        <a:ext cx="2906682" cy="845650"/>
      </dsp:txXfrm>
    </dsp:sp>
    <dsp:sp modelId="{241561D7-A57E-46E8-AF09-0FAB62E0C90D}">
      <dsp:nvSpPr>
        <dsp:cNvPr id="0" name=""/>
        <dsp:cNvSpPr/>
      </dsp:nvSpPr>
      <dsp:spPr>
        <a:xfrm rot="5400000">
          <a:off x="6300798" y="-254461"/>
          <a:ext cx="676520" cy="6622031"/>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hr-HR" sz="1400" kern="1200" dirty="0">
              <a:latin typeface="Calibri" panose="020F0502020204030204" pitchFamily="34" charset="0"/>
              <a:ea typeface="Calibri" panose="020F0502020204030204" pitchFamily="34" charset="0"/>
              <a:cs typeface="Times New Roman" panose="02020603050405020304" pitchFamily="18" charset="0"/>
            </a:rPr>
            <a:t>Izgradnja i opremanje </a:t>
          </a:r>
          <a:r>
            <a:rPr lang="hr-HR" sz="1400" kern="1200" dirty="0" err="1">
              <a:latin typeface="Calibri" panose="020F0502020204030204" pitchFamily="34" charset="0"/>
              <a:ea typeface="Calibri" panose="020F0502020204030204" pitchFamily="34" charset="0"/>
              <a:cs typeface="Times New Roman" panose="02020603050405020304" pitchFamily="18" charset="0"/>
            </a:rPr>
            <a:t>reciklažnog</a:t>
          </a:r>
          <a:r>
            <a:rPr lang="hr-HR" sz="1400" kern="1200" dirty="0">
              <a:latin typeface="Calibri" panose="020F0502020204030204" pitchFamily="34" charset="0"/>
              <a:ea typeface="Calibri" panose="020F0502020204030204" pitchFamily="34" charset="0"/>
              <a:cs typeface="Times New Roman" panose="02020603050405020304" pitchFamily="18" charset="0"/>
            </a:rPr>
            <a:t> dvorišta za građevni otpad </a:t>
          </a:r>
          <a:endParaRPr lang="hr-HR" sz="1400" kern="1200" dirty="0"/>
        </a:p>
      </dsp:txBody>
      <dsp:txXfrm rot="-5400000">
        <a:off x="3328043" y="2718294"/>
        <a:ext cx="6622031" cy="676520"/>
      </dsp:txXfrm>
    </dsp:sp>
    <dsp:sp modelId="{0EAFC9EC-11EB-41DC-BC7F-0A32920E0A33}">
      <dsp:nvSpPr>
        <dsp:cNvPr id="0" name=""/>
        <dsp:cNvSpPr/>
      </dsp:nvSpPr>
      <dsp:spPr>
        <a:xfrm>
          <a:off x="409104" y="2694730"/>
          <a:ext cx="2906682" cy="8456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Aktivnosti</a:t>
          </a:r>
        </a:p>
      </dsp:txBody>
      <dsp:txXfrm>
        <a:off x="409104" y="2694730"/>
        <a:ext cx="2906682" cy="845650"/>
      </dsp:txXfrm>
    </dsp:sp>
    <dsp:sp modelId="{5DDE2FA8-0122-44E9-8C40-141033DB351F}">
      <dsp:nvSpPr>
        <dsp:cNvPr id="0" name=""/>
        <dsp:cNvSpPr/>
      </dsp:nvSpPr>
      <dsp:spPr>
        <a:xfrm rot="5400000">
          <a:off x="6168745" y="703305"/>
          <a:ext cx="916624" cy="6615564"/>
        </a:xfrm>
        <a:prstGeom prst="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just" defTabSz="466725">
            <a:lnSpc>
              <a:spcPct val="90000"/>
            </a:lnSpc>
            <a:spcBef>
              <a:spcPct val="0"/>
            </a:spcBef>
            <a:spcAft>
              <a:spcPct val="15000"/>
            </a:spcAft>
            <a:buChar char="•"/>
          </a:pPr>
          <a:endParaRPr lang="hr-HR" sz="1050" kern="1200" dirty="0"/>
        </a:p>
        <a:p>
          <a:pPr marL="57150" lvl="1" indent="-57150" algn="just" defTabSz="488950">
            <a:lnSpc>
              <a:spcPct val="90000"/>
            </a:lnSpc>
            <a:spcBef>
              <a:spcPct val="0"/>
            </a:spcBef>
            <a:spcAft>
              <a:spcPct val="15000"/>
            </a:spcAft>
            <a:buChar char="•"/>
          </a:pPr>
          <a:r>
            <a:rPr lang="hr-HR" sz="1100" kern="1200" dirty="0"/>
            <a:t> Omogućeno zbrinjavanje i oporaba građevinskog otpada nastalog na području obuhvata projekta - niži troškovi </a:t>
          </a:r>
          <a:r>
            <a:rPr lang="hr-HR" sz="1100" kern="1200" dirty="0">
              <a:solidFill>
                <a:prstClr val="black">
                  <a:hueOff val="0"/>
                  <a:satOff val="0"/>
                  <a:lumOff val="0"/>
                  <a:alphaOff val="0"/>
                </a:prstClr>
              </a:solidFill>
              <a:latin typeface="Calibri" panose="020F0502020204030204" pitchFamily="34" charset="0"/>
              <a:ea typeface="Calibri" panose="020F0502020204030204" pitchFamily="34" charset="0"/>
              <a:cs typeface="Times New Roman" panose="02020603050405020304" pitchFamily="18" charset="0"/>
            </a:rPr>
            <a:t>prijevoza</a:t>
          </a:r>
          <a:r>
            <a:rPr lang="hr-HR" sz="1100" kern="1200" dirty="0"/>
            <a:t> takve vrste otpada do mjesta  recikliranja</a:t>
          </a:r>
        </a:p>
        <a:p>
          <a:pPr marL="57150" lvl="1" indent="-57150" algn="just" defTabSz="488950">
            <a:lnSpc>
              <a:spcPct val="90000"/>
            </a:lnSpc>
            <a:spcBef>
              <a:spcPct val="0"/>
            </a:spcBef>
            <a:spcAft>
              <a:spcPct val="15000"/>
            </a:spcAft>
            <a:buChar char="•"/>
          </a:pPr>
          <a:r>
            <a:rPr lang="hr-HR" sz="1100" kern="1200" dirty="0"/>
            <a:t>povećanjem kapaciteta komunalnog poduzeća Ivkom d.d. smanjit će se divlja odlagalište otpada na područjima obuhvata te se priroda i okoliš neće narušavati nepropisno odbačenim otpadom</a:t>
          </a:r>
        </a:p>
      </dsp:txBody>
      <dsp:txXfrm rot="-5400000">
        <a:off x="3319275" y="3552775"/>
        <a:ext cx="6615564" cy="916624"/>
      </dsp:txXfrm>
    </dsp:sp>
    <dsp:sp modelId="{E99FEE6E-E2DE-4B34-87D0-C410BBA35932}">
      <dsp:nvSpPr>
        <dsp:cNvPr id="0" name=""/>
        <dsp:cNvSpPr/>
      </dsp:nvSpPr>
      <dsp:spPr>
        <a:xfrm>
          <a:off x="409104" y="3556003"/>
          <a:ext cx="2903844" cy="8456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hr-HR" sz="1800" kern="1200" dirty="0"/>
            <a:t>Rezultati </a:t>
          </a:r>
        </a:p>
      </dsp:txBody>
      <dsp:txXfrm>
        <a:off x="409104" y="3556003"/>
        <a:ext cx="2903844" cy="84565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zaglavlj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r-HR"/>
          </a:p>
        </p:txBody>
      </p:sp>
      <p:sp>
        <p:nvSpPr>
          <p:cNvPr id="3" name="Rezervirano mjesto datum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A03CAA-DFE8-44C7-A6BF-EB850B189D07}" type="datetimeFigureOut">
              <a:rPr lang="hr-HR" smtClean="0"/>
              <a:t>19.11.2020.</a:t>
            </a:fld>
            <a:endParaRPr lang="hr-HR"/>
          </a:p>
        </p:txBody>
      </p:sp>
      <p:sp>
        <p:nvSpPr>
          <p:cNvPr id="4" name="Rezervirano mjesto slike slajd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r-HR"/>
          </a:p>
        </p:txBody>
      </p:sp>
      <p:sp>
        <p:nvSpPr>
          <p:cNvPr id="5" name="Rezervirano mjesto bilježaka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6" name="Rezervirano mjesto podnožj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r-HR"/>
          </a:p>
        </p:txBody>
      </p:sp>
      <p:sp>
        <p:nvSpPr>
          <p:cNvPr id="7" name="Rezervirano mjesto broja slajd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382994-F04A-4C40-8677-28310858DF2A}" type="slidenum">
              <a:rPr lang="hr-HR" smtClean="0"/>
              <a:t>‹#›</a:t>
            </a:fld>
            <a:endParaRPr lang="hr-HR"/>
          </a:p>
        </p:txBody>
      </p:sp>
    </p:spTree>
    <p:extLst>
      <p:ext uri="{BB962C8B-B14F-4D97-AF65-F5344CB8AC3E}">
        <p14:creationId xmlns:p14="http://schemas.microsoft.com/office/powerpoint/2010/main" val="1159673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Naslovni slaj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AA7780F-DD40-44F5-99B1-60D6B0EF5AAE}"/>
              </a:ext>
            </a:extLst>
          </p:cNvPr>
          <p:cNvSpPr>
            <a:spLocks noGrp="1"/>
          </p:cNvSpPr>
          <p:nvPr>
            <p:ph type="ctrTitle"/>
          </p:nvPr>
        </p:nvSpPr>
        <p:spPr>
          <a:xfrm>
            <a:off x="1524000" y="1122363"/>
            <a:ext cx="9144000" cy="2387600"/>
          </a:xfrm>
        </p:spPr>
        <p:txBody>
          <a:bodyPr anchor="b"/>
          <a:lstStyle>
            <a:lvl1pPr algn="ctr">
              <a:defRPr sz="6000"/>
            </a:lvl1pPr>
          </a:lstStyle>
          <a:p>
            <a:r>
              <a:rPr lang="hr-HR"/>
              <a:t>Kliknite da biste uredili stil naslova matrice</a:t>
            </a:r>
          </a:p>
        </p:txBody>
      </p:sp>
      <p:sp>
        <p:nvSpPr>
          <p:cNvPr id="3" name="Podnaslov 2">
            <a:extLst>
              <a:ext uri="{FF2B5EF4-FFF2-40B4-BE49-F238E27FC236}">
                <a16:creationId xmlns:a16="http://schemas.microsoft.com/office/drawing/2014/main" id="{5C950502-E946-4DF0-8C03-8DC5817FD9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r-HR"/>
              <a:t>Kliknite da biste uredili stil podnaslova matrice</a:t>
            </a:r>
          </a:p>
        </p:txBody>
      </p:sp>
      <p:sp>
        <p:nvSpPr>
          <p:cNvPr id="4" name="Rezervirano mjesto datuma 3">
            <a:extLst>
              <a:ext uri="{FF2B5EF4-FFF2-40B4-BE49-F238E27FC236}">
                <a16:creationId xmlns:a16="http://schemas.microsoft.com/office/drawing/2014/main" id="{2FAF0756-86B6-4616-8A53-6918C93B9F5D}"/>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EE86A8A8-8422-4013-94FC-8E4854C08DC8}"/>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9BD1DD64-C88A-42E1-A95A-BCB1C88F0C7F}"/>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8" name="Prostoručno: Oblik 17">
            <a:extLst>
              <a:ext uri="{FF2B5EF4-FFF2-40B4-BE49-F238E27FC236}">
                <a16:creationId xmlns:a16="http://schemas.microsoft.com/office/drawing/2014/main" id="{4E716055-6F95-49DA-A447-75CCF59FDEE7}"/>
              </a:ext>
            </a:extLst>
          </p:cNvPr>
          <p:cNvSpPr/>
          <p:nvPr userDrawn="1"/>
        </p:nvSpPr>
        <p:spPr>
          <a:xfrm rot="10800000">
            <a:off x="8439878" y="5850862"/>
            <a:ext cx="3682959" cy="100713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9" name="Prostoručno: Oblik 18">
            <a:extLst>
              <a:ext uri="{FF2B5EF4-FFF2-40B4-BE49-F238E27FC236}">
                <a16:creationId xmlns:a16="http://schemas.microsoft.com/office/drawing/2014/main" id="{FFD27117-5B37-488E-B720-A4408980695A}"/>
              </a:ext>
            </a:extLst>
          </p:cNvPr>
          <p:cNvSpPr/>
          <p:nvPr userDrawn="1"/>
        </p:nvSpPr>
        <p:spPr>
          <a:xfrm>
            <a:off x="1104900" y="-9056"/>
            <a:ext cx="3682959" cy="100713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1675054672"/>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 sadržaj">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0688753-CD03-417C-8C96-0A11760CF25F}"/>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2808EF64-5E20-4150-A9F0-7A4F73561DF5}"/>
              </a:ext>
            </a:extLst>
          </p:cNvPr>
          <p:cNvSpPr>
            <a:spLocks noGrp="1"/>
          </p:cNvSpPr>
          <p:nvPr>
            <p:ph idx="1"/>
          </p:nvPr>
        </p:nvSpPr>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C56D4C85-7A69-4E4E-BA56-9F7A233C091C}"/>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7E8051A3-619C-405E-B315-3E1F86CC025C}"/>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68D8F843-E408-4496-A694-40464950D009}"/>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7" name="Elipsa 6">
            <a:extLst>
              <a:ext uri="{FF2B5EF4-FFF2-40B4-BE49-F238E27FC236}">
                <a16:creationId xmlns:a16="http://schemas.microsoft.com/office/drawing/2014/main" id="{B50CBC8E-4EF7-4CD0-A421-25EED8CCFBA2}"/>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02DC54ED-ECD4-4218-BB77-3D6E243A2989}"/>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82C81513-B40F-4606-9F85-61AED4775AB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9D440D72-EA4F-40AC-93B4-241B59289111}"/>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A4E8EA69-0624-4F33-BD7E-D92BB3D50AFE}"/>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A2F1136-6F3B-4EA4-B8DB-49B025466935}"/>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1864878322"/>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aglavlje sekcije">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2AC0C2A-3F09-475D-AECC-F98A55CB7BB5}"/>
              </a:ext>
            </a:extLst>
          </p:cNvPr>
          <p:cNvSpPr>
            <a:spLocks noGrp="1"/>
          </p:cNvSpPr>
          <p:nvPr>
            <p:ph type="title"/>
          </p:nvPr>
        </p:nvSpPr>
        <p:spPr>
          <a:xfrm>
            <a:off x="831850" y="1709738"/>
            <a:ext cx="10515600" cy="2852737"/>
          </a:xfrm>
        </p:spPr>
        <p:txBody>
          <a:bodyPr anchor="b"/>
          <a:lstStyle>
            <a:lvl1pPr>
              <a:defRPr sz="6000"/>
            </a:lvl1pPr>
          </a:lstStyle>
          <a:p>
            <a:r>
              <a:rPr lang="hr-HR"/>
              <a:t>Kliknite da biste uredili stil naslova matrice</a:t>
            </a:r>
          </a:p>
        </p:txBody>
      </p:sp>
      <p:sp>
        <p:nvSpPr>
          <p:cNvPr id="3" name="Rezervirano mjesto teksta 2">
            <a:extLst>
              <a:ext uri="{FF2B5EF4-FFF2-40B4-BE49-F238E27FC236}">
                <a16:creationId xmlns:a16="http://schemas.microsoft.com/office/drawing/2014/main" id="{224D10CB-D97D-4E81-A194-A2D0EC648F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r-HR"/>
              <a:t>Kliknite da biste uredili matrice</a:t>
            </a:r>
          </a:p>
        </p:txBody>
      </p:sp>
      <p:sp>
        <p:nvSpPr>
          <p:cNvPr id="4" name="Rezervirano mjesto datuma 3">
            <a:extLst>
              <a:ext uri="{FF2B5EF4-FFF2-40B4-BE49-F238E27FC236}">
                <a16:creationId xmlns:a16="http://schemas.microsoft.com/office/drawing/2014/main" id="{844D96E1-01C0-4826-A11E-1DF5CCFD4DE5}"/>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AD5F7545-B8E8-43D5-A6DD-92207ADC9096}"/>
              </a:ext>
            </a:extLst>
          </p:cNvPr>
          <p:cNvSpPr>
            <a:spLocks noGrp="1"/>
          </p:cNvSpPr>
          <p:nvPr>
            <p:ph type="ftr" sz="quarter" idx="11"/>
          </p:nvPr>
        </p:nvSpPr>
        <p:spPr/>
        <p:txBody>
          <a:bodyPr/>
          <a:lstStyle/>
          <a:p>
            <a:endParaRPr lang="hr-HR"/>
          </a:p>
        </p:txBody>
      </p:sp>
      <p:sp>
        <p:nvSpPr>
          <p:cNvPr id="6" name="Rezervirano mjesto broja slajda 5">
            <a:extLst>
              <a:ext uri="{FF2B5EF4-FFF2-40B4-BE49-F238E27FC236}">
                <a16:creationId xmlns:a16="http://schemas.microsoft.com/office/drawing/2014/main" id="{3916DD51-2155-40A9-8D1E-0DC96F0BFC93}"/>
              </a:ext>
            </a:extLst>
          </p:cNvPr>
          <p:cNvSpPr>
            <a:spLocks noGrp="1"/>
          </p:cNvSpPr>
          <p:nvPr>
            <p:ph type="sldNum" sz="quarter" idx="12"/>
          </p:nvPr>
        </p:nvSpPr>
        <p:spPr/>
        <p:txBody>
          <a:bodyPr/>
          <a:lstStyle/>
          <a:p>
            <a:fld id="{8037D654-8D1E-4961-82B9-7776FA0B5E85}" type="slidenum">
              <a:rPr lang="hr-HR" smtClean="0"/>
              <a:t>‹#›</a:t>
            </a:fld>
            <a:endParaRPr lang="hr-HR"/>
          </a:p>
        </p:txBody>
      </p:sp>
      <p:pic>
        <p:nvPicPr>
          <p:cNvPr id="7" name="Slika 6">
            <a:extLst>
              <a:ext uri="{FF2B5EF4-FFF2-40B4-BE49-F238E27FC236}">
                <a16:creationId xmlns:a16="http://schemas.microsoft.com/office/drawing/2014/main" id="{82CE75FF-2EAF-4409-8D65-6EEC0EE08CC3}"/>
              </a:ext>
            </a:extLst>
          </p:cNvPr>
          <p:cNvPicPr>
            <a:picLocks noChangeAspect="1"/>
          </p:cNvPicPr>
          <p:nvPr userDrawn="1"/>
        </p:nvPicPr>
        <p:blipFill>
          <a:blip r:embed="rId2"/>
          <a:srcRect/>
          <a:stretch>
            <a:fillRect/>
          </a:stretch>
        </p:blipFill>
        <p:spPr>
          <a:xfrm>
            <a:off x="5425439" y="0"/>
            <a:ext cx="6766561" cy="6858000"/>
          </a:xfrm>
          <a:custGeom>
            <a:avLst/>
            <a:gdLst>
              <a:gd name="connsiteX0" fmla="*/ 0 w 6766561"/>
              <a:gd name="connsiteY0" fmla="*/ 0 h 6858000"/>
              <a:gd name="connsiteX1" fmla="*/ 6766561 w 6766561"/>
              <a:gd name="connsiteY1" fmla="*/ 0 h 6858000"/>
              <a:gd name="connsiteX2" fmla="*/ 6766561 w 6766561"/>
              <a:gd name="connsiteY2" fmla="*/ 6858000 h 6858000"/>
              <a:gd name="connsiteX3" fmla="*/ 0 w 67665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766561" h="6858000">
                <a:moveTo>
                  <a:pt x="0" y="0"/>
                </a:moveTo>
                <a:lnTo>
                  <a:pt x="6766561" y="0"/>
                </a:lnTo>
                <a:lnTo>
                  <a:pt x="6766561" y="6858000"/>
                </a:lnTo>
                <a:lnTo>
                  <a:pt x="0" y="6858000"/>
                </a:lnTo>
                <a:close/>
              </a:path>
            </a:pathLst>
          </a:custGeom>
        </p:spPr>
      </p:pic>
      <p:sp>
        <p:nvSpPr>
          <p:cNvPr id="8" name="Prostoručno: Oblik 17">
            <a:extLst>
              <a:ext uri="{FF2B5EF4-FFF2-40B4-BE49-F238E27FC236}">
                <a16:creationId xmlns:a16="http://schemas.microsoft.com/office/drawing/2014/main" id="{AC69977D-C48D-4B88-9E2E-9DE731EB3E51}"/>
              </a:ext>
            </a:extLst>
          </p:cNvPr>
          <p:cNvSpPr/>
          <p:nvPr userDrawn="1"/>
        </p:nvSpPr>
        <p:spPr>
          <a:xfrm rot="10800000">
            <a:off x="3192203"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9" name="Prostoručno: Oblik 18">
            <a:extLst>
              <a:ext uri="{FF2B5EF4-FFF2-40B4-BE49-F238E27FC236}">
                <a16:creationId xmlns:a16="http://schemas.microsoft.com/office/drawing/2014/main" id="{7063CEFE-6E07-497A-B61C-C9C152D284A4}"/>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0" name="Pravokutnik 9">
            <a:extLst>
              <a:ext uri="{FF2B5EF4-FFF2-40B4-BE49-F238E27FC236}">
                <a16:creationId xmlns:a16="http://schemas.microsoft.com/office/drawing/2014/main" id="{47ABD6DC-08C1-4AA2-837C-7D920B9A364D}"/>
              </a:ext>
            </a:extLst>
          </p:cNvPr>
          <p:cNvSpPr/>
          <p:nvPr userDrawn="1"/>
        </p:nvSpPr>
        <p:spPr>
          <a:xfrm>
            <a:off x="5425439" y="0"/>
            <a:ext cx="6766561"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206033439"/>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sadržaj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4F44515-4CBA-43AE-9665-37EFAB283542}"/>
              </a:ext>
            </a:extLst>
          </p:cNvPr>
          <p:cNvSpPr>
            <a:spLocks noGrp="1"/>
          </p:cNvSpPr>
          <p:nvPr>
            <p:ph type="title"/>
          </p:nvPr>
        </p:nvSpPr>
        <p:spPr/>
        <p:txBody>
          <a:bodyPr/>
          <a:lstStyle/>
          <a:p>
            <a:r>
              <a:rPr lang="hr-HR"/>
              <a:t>Kliknite da biste uredili stil naslova matrice</a:t>
            </a:r>
          </a:p>
        </p:txBody>
      </p:sp>
      <p:sp>
        <p:nvSpPr>
          <p:cNvPr id="3" name="Rezervirano mjesto sadržaja 2">
            <a:extLst>
              <a:ext uri="{FF2B5EF4-FFF2-40B4-BE49-F238E27FC236}">
                <a16:creationId xmlns:a16="http://schemas.microsoft.com/office/drawing/2014/main" id="{21A34BC1-B3E8-4850-AEFE-9D9441C6380F}"/>
              </a:ext>
            </a:extLst>
          </p:cNvPr>
          <p:cNvSpPr>
            <a:spLocks noGrp="1"/>
          </p:cNvSpPr>
          <p:nvPr>
            <p:ph sz="half" idx="1"/>
          </p:nvPr>
        </p:nvSpPr>
        <p:spPr>
          <a:xfrm>
            <a:off x="838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sadržaja 3">
            <a:extLst>
              <a:ext uri="{FF2B5EF4-FFF2-40B4-BE49-F238E27FC236}">
                <a16:creationId xmlns:a16="http://schemas.microsoft.com/office/drawing/2014/main" id="{17F9954D-E9B4-4BAC-8A32-A83C05B373D9}"/>
              </a:ext>
            </a:extLst>
          </p:cNvPr>
          <p:cNvSpPr>
            <a:spLocks noGrp="1"/>
          </p:cNvSpPr>
          <p:nvPr>
            <p:ph sz="half" idx="2"/>
          </p:nvPr>
        </p:nvSpPr>
        <p:spPr>
          <a:xfrm>
            <a:off x="6172200" y="1825625"/>
            <a:ext cx="5181600" cy="435133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datuma 4">
            <a:extLst>
              <a:ext uri="{FF2B5EF4-FFF2-40B4-BE49-F238E27FC236}">
                <a16:creationId xmlns:a16="http://schemas.microsoft.com/office/drawing/2014/main" id="{EF1EDF97-2776-4589-90C3-9F6123C579F8}"/>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6" name="Rezervirano mjesto podnožja 5">
            <a:extLst>
              <a:ext uri="{FF2B5EF4-FFF2-40B4-BE49-F238E27FC236}">
                <a16:creationId xmlns:a16="http://schemas.microsoft.com/office/drawing/2014/main" id="{0B0676E0-5328-42AA-A57C-E81CAA3962E5}"/>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B3EFCDD5-B1C4-4BD5-9A7E-6A1BF1619A9B}"/>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8" name="Elipsa 7">
            <a:extLst>
              <a:ext uri="{FF2B5EF4-FFF2-40B4-BE49-F238E27FC236}">
                <a16:creationId xmlns:a16="http://schemas.microsoft.com/office/drawing/2014/main" id="{9ADA0492-7EE6-42B7-B1DA-BEE9C5727263}"/>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83CB142C-8458-42ED-A0E6-3CA836971926}"/>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94F135DF-0CC0-4012-B4B3-17B94097A170}"/>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1" name="Elipsa 10">
            <a:extLst>
              <a:ext uri="{FF2B5EF4-FFF2-40B4-BE49-F238E27FC236}">
                <a16:creationId xmlns:a16="http://schemas.microsoft.com/office/drawing/2014/main" id="{EEEF7F66-1301-4AA7-97CB-74C1B98E081B}"/>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Prostoručno: Oblik 10">
            <a:extLst>
              <a:ext uri="{FF2B5EF4-FFF2-40B4-BE49-F238E27FC236}">
                <a16:creationId xmlns:a16="http://schemas.microsoft.com/office/drawing/2014/main" id="{C4C6B142-CE09-41D7-948F-3FBFDCBCB6C3}"/>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3" name="Prostoručno: Oblik 11">
            <a:extLst>
              <a:ext uri="{FF2B5EF4-FFF2-40B4-BE49-F238E27FC236}">
                <a16:creationId xmlns:a16="http://schemas.microsoft.com/office/drawing/2014/main" id="{10DE3954-620B-475A-B617-066132545DCE}"/>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1029874657"/>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Usporedb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6B04B62-3AD1-485C-89AA-000D84FACD70}"/>
              </a:ext>
            </a:extLst>
          </p:cNvPr>
          <p:cNvSpPr>
            <a:spLocks noGrp="1"/>
          </p:cNvSpPr>
          <p:nvPr>
            <p:ph type="title"/>
          </p:nvPr>
        </p:nvSpPr>
        <p:spPr>
          <a:xfrm>
            <a:off x="839788" y="365125"/>
            <a:ext cx="10515600" cy="1325563"/>
          </a:xfrm>
        </p:spPr>
        <p:txBody>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474B29B9-8E1D-448E-ABC8-EC5B4124E4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4" name="Rezervirano mjesto sadržaja 3">
            <a:extLst>
              <a:ext uri="{FF2B5EF4-FFF2-40B4-BE49-F238E27FC236}">
                <a16:creationId xmlns:a16="http://schemas.microsoft.com/office/drawing/2014/main" id="{2B724119-1233-42E2-9B39-FADF6EE626FD}"/>
              </a:ext>
            </a:extLst>
          </p:cNvPr>
          <p:cNvSpPr>
            <a:spLocks noGrp="1"/>
          </p:cNvSpPr>
          <p:nvPr>
            <p:ph sz="half" idx="2"/>
          </p:nvPr>
        </p:nvSpPr>
        <p:spPr>
          <a:xfrm>
            <a:off x="839788" y="2505075"/>
            <a:ext cx="5157787"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5" name="Rezervirano mjesto teksta 4">
            <a:extLst>
              <a:ext uri="{FF2B5EF4-FFF2-40B4-BE49-F238E27FC236}">
                <a16:creationId xmlns:a16="http://schemas.microsoft.com/office/drawing/2014/main" id="{3509E82C-76E0-4BFB-B5DE-EB5337D20D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r-HR"/>
              <a:t>Kliknite da biste uredili matrice</a:t>
            </a:r>
          </a:p>
        </p:txBody>
      </p:sp>
      <p:sp>
        <p:nvSpPr>
          <p:cNvPr id="6" name="Rezervirano mjesto sadržaja 5">
            <a:extLst>
              <a:ext uri="{FF2B5EF4-FFF2-40B4-BE49-F238E27FC236}">
                <a16:creationId xmlns:a16="http://schemas.microsoft.com/office/drawing/2014/main" id="{093F68F6-EF89-4D67-8F93-CF0DABBC3BDC}"/>
              </a:ext>
            </a:extLst>
          </p:cNvPr>
          <p:cNvSpPr>
            <a:spLocks noGrp="1"/>
          </p:cNvSpPr>
          <p:nvPr>
            <p:ph sz="quarter" idx="4"/>
          </p:nvPr>
        </p:nvSpPr>
        <p:spPr>
          <a:xfrm>
            <a:off x="6172200" y="2505075"/>
            <a:ext cx="5183188" cy="3684588"/>
          </a:xfrm>
        </p:spPr>
        <p:txBody>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7" name="Rezervirano mjesto datuma 6">
            <a:extLst>
              <a:ext uri="{FF2B5EF4-FFF2-40B4-BE49-F238E27FC236}">
                <a16:creationId xmlns:a16="http://schemas.microsoft.com/office/drawing/2014/main" id="{7FFBB7A2-34F4-4A67-813F-82284BC54347}"/>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8" name="Rezervirano mjesto podnožja 7">
            <a:extLst>
              <a:ext uri="{FF2B5EF4-FFF2-40B4-BE49-F238E27FC236}">
                <a16:creationId xmlns:a16="http://schemas.microsoft.com/office/drawing/2014/main" id="{44086954-895E-48E7-9697-86BBA98443AD}"/>
              </a:ext>
            </a:extLst>
          </p:cNvPr>
          <p:cNvSpPr>
            <a:spLocks noGrp="1"/>
          </p:cNvSpPr>
          <p:nvPr>
            <p:ph type="ftr" sz="quarter" idx="11"/>
          </p:nvPr>
        </p:nvSpPr>
        <p:spPr/>
        <p:txBody>
          <a:bodyPr/>
          <a:lstStyle/>
          <a:p>
            <a:endParaRPr lang="hr-HR"/>
          </a:p>
        </p:txBody>
      </p:sp>
      <p:sp>
        <p:nvSpPr>
          <p:cNvPr id="9" name="Rezervirano mjesto broja slajda 8">
            <a:extLst>
              <a:ext uri="{FF2B5EF4-FFF2-40B4-BE49-F238E27FC236}">
                <a16:creationId xmlns:a16="http://schemas.microsoft.com/office/drawing/2014/main" id="{82A51C96-FD70-4F0D-910D-AE7BEF5E86C0}"/>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10" name="Elipsa 9">
            <a:extLst>
              <a:ext uri="{FF2B5EF4-FFF2-40B4-BE49-F238E27FC236}">
                <a16:creationId xmlns:a16="http://schemas.microsoft.com/office/drawing/2014/main" id="{AB2CAFCF-0B10-40BB-BB5A-7693A128884F}"/>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Elipsa 10">
            <a:extLst>
              <a:ext uri="{FF2B5EF4-FFF2-40B4-BE49-F238E27FC236}">
                <a16:creationId xmlns:a16="http://schemas.microsoft.com/office/drawing/2014/main" id="{427402EB-2D7E-499A-8CF4-B24697BF386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Elipsa 11">
            <a:extLst>
              <a:ext uri="{FF2B5EF4-FFF2-40B4-BE49-F238E27FC236}">
                <a16:creationId xmlns:a16="http://schemas.microsoft.com/office/drawing/2014/main" id="{DE667243-4808-405B-8021-4823BF7DBA28}"/>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3" name="Elipsa 12">
            <a:extLst>
              <a:ext uri="{FF2B5EF4-FFF2-40B4-BE49-F238E27FC236}">
                <a16:creationId xmlns:a16="http://schemas.microsoft.com/office/drawing/2014/main" id="{ACBD57DB-2CA4-4B7B-BB15-76448FDFFD0A}"/>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4" name="Prostoručno: Oblik 10">
            <a:extLst>
              <a:ext uri="{FF2B5EF4-FFF2-40B4-BE49-F238E27FC236}">
                <a16:creationId xmlns:a16="http://schemas.microsoft.com/office/drawing/2014/main" id="{E0F38CD2-6378-4C2C-85BF-9AE5246E2637}"/>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5" name="Prostoručno: Oblik 11">
            <a:extLst>
              <a:ext uri="{FF2B5EF4-FFF2-40B4-BE49-F238E27FC236}">
                <a16:creationId xmlns:a16="http://schemas.microsoft.com/office/drawing/2014/main" id="{8C88C687-2C6A-40B3-8890-E8ED56DFA563}"/>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2210958309"/>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2533006-F894-4643-A8F4-384D6E8F1BA1}"/>
              </a:ext>
            </a:extLst>
          </p:cNvPr>
          <p:cNvSpPr>
            <a:spLocks noGrp="1"/>
          </p:cNvSpPr>
          <p:nvPr>
            <p:ph type="title"/>
          </p:nvPr>
        </p:nvSpPr>
        <p:spPr/>
        <p:txBody>
          <a:bodyPr/>
          <a:lstStyle/>
          <a:p>
            <a:r>
              <a:rPr lang="hr-HR"/>
              <a:t>Kliknite da biste uredili stil naslova matrice</a:t>
            </a:r>
          </a:p>
        </p:txBody>
      </p:sp>
      <p:sp>
        <p:nvSpPr>
          <p:cNvPr id="3" name="Rezervirano mjesto datuma 2">
            <a:extLst>
              <a:ext uri="{FF2B5EF4-FFF2-40B4-BE49-F238E27FC236}">
                <a16:creationId xmlns:a16="http://schemas.microsoft.com/office/drawing/2014/main" id="{E3D1C6BE-6921-40A0-8990-C6F1EDB81C1B}"/>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4" name="Rezervirano mjesto podnožja 3">
            <a:extLst>
              <a:ext uri="{FF2B5EF4-FFF2-40B4-BE49-F238E27FC236}">
                <a16:creationId xmlns:a16="http://schemas.microsoft.com/office/drawing/2014/main" id="{5E1577C6-E001-4A88-8E19-772DFEA11841}"/>
              </a:ext>
            </a:extLst>
          </p:cNvPr>
          <p:cNvSpPr>
            <a:spLocks noGrp="1"/>
          </p:cNvSpPr>
          <p:nvPr>
            <p:ph type="ftr" sz="quarter" idx="11"/>
          </p:nvPr>
        </p:nvSpPr>
        <p:spPr/>
        <p:txBody>
          <a:bodyPr/>
          <a:lstStyle/>
          <a:p>
            <a:pPr rtl="0"/>
            <a:endParaRPr lang="hr-HR" noProof="0"/>
          </a:p>
        </p:txBody>
      </p:sp>
      <p:sp>
        <p:nvSpPr>
          <p:cNvPr id="5" name="Rezervirano mjesto broja slajda 4">
            <a:extLst>
              <a:ext uri="{FF2B5EF4-FFF2-40B4-BE49-F238E27FC236}">
                <a16:creationId xmlns:a16="http://schemas.microsoft.com/office/drawing/2014/main" id="{D105A336-93E6-4C3C-AF6C-4387E422E65A}"/>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6" name="Elipsa 5">
            <a:extLst>
              <a:ext uri="{FF2B5EF4-FFF2-40B4-BE49-F238E27FC236}">
                <a16:creationId xmlns:a16="http://schemas.microsoft.com/office/drawing/2014/main" id="{DA29D17F-FBAF-486F-9859-0FCA670866B2}"/>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7" name="Elipsa 6">
            <a:extLst>
              <a:ext uri="{FF2B5EF4-FFF2-40B4-BE49-F238E27FC236}">
                <a16:creationId xmlns:a16="http://schemas.microsoft.com/office/drawing/2014/main" id="{1B5703FA-CC41-455A-95AF-A8292E965613}"/>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061C23C5-845A-4DDE-BBDC-5A24B1325F5B}"/>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7F0E4EE3-E3CA-4910-B53A-79CFD301CF3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0" name="Prostoručno: Oblik 10">
            <a:extLst>
              <a:ext uri="{FF2B5EF4-FFF2-40B4-BE49-F238E27FC236}">
                <a16:creationId xmlns:a16="http://schemas.microsoft.com/office/drawing/2014/main" id="{095D79BE-6279-4EA5-B37C-A1A275F4E1C6}"/>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1" name="Prostoručno: Oblik 11">
            <a:extLst>
              <a:ext uri="{FF2B5EF4-FFF2-40B4-BE49-F238E27FC236}">
                <a16:creationId xmlns:a16="http://schemas.microsoft.com/office/drawing/2014/main" id="{2A99B6BD-60BA-4059-B29E-14D8E9E9FB78}"/>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10524819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no">
    <p:spTree>
      <p:nvGrpSpPr>
        <p:cNvPr id="1" name=""/>
        <p:cNvGrpSpPr/>
        <p:nvPr/>
      </p:nvGrpSpPr>
      <p:grpSpPr>
        <a:xfrm>
          <a:off x="0" y="0"/>
          <a:ext cx="0" cy="0"/>
          <a:chOff x="0" y="0"/>
          <a:chExt cx="0" cy="0"/>
        </a:xfrm>
      </p:grpSpPr>
      <p:sp>
        <p:nvSpPr>
          <p:cNvPr id="2" name="Rezervirano mjesto datuma 1">
            <a:extLst>
              <a:ext uri="{FF2B5EF4-FFF2-40B4-BE49-F238E27FC236}">
                <a16:creationId xmlns:a16="http://schemas.microsoft.com/office/drawing/2014/main" id="{4CBE1D9B-E26D-4FC1-A401-09A53123F663}"/>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3" name="Rezervirano mjesto podnožja 2">
            <a:extLst>
              <a:ext uri="{FF2B5EF4-FFF2-40B4-BE49-F238E27FC236}">
                <a16:creationId xmlns:a16="http://schemas.microsoft.com/office/drawing/2014/main" id="{20F0ABA0-0CCC-4736-95FE-FD04F6CEB7AB}"/>
              </a:ext>
            </a:extLst>
          </p:cNvPr>
          <p:cNvSpPr>
            <a:spLocks noGrp="1"/>
          </p:cNvSpPr>
          <p:nvPr>
            <p:ph type="ftr" sz="quarter" idx="11"/>
          </p:nvPr>
        </p:nvSpPr>
        <p:spPr/>
        <p:txBody>
          <a:bodyPr/>
          <a:lstStyle/>
          <a:p>
            <a:endParaRPr lang="hr-HR"/>
          </a:p>
        </p:txBody>
      </p:sp>
      <p:sp>
        <p:nvSpPr>
          <p:cNvPr id="4" name="Rezervirano mjesto broja slajda 3">
            <a:extLst>
              <a:ext uri="{FF2B5EF4-FFF2-40B4-BE49-F238E27FC236}">
                <a16:creationId xmlns:a16="http://schemas.microsoft.com/office/drawing/2014/main" id="{416B8A0D-944D-4240-9579-0D19DB55B68B}"/>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5" name="Elipsa 4">
            <a:extLst>
              <a:ext uri="{FF2B5EF4-FFF2-40B4-BE49-F238E27FC236}">
                <a16:creationId xmlns:a16="http://schemas.microsoft.com/office/drawing/2014/main" id="{ED04CCCF-2C89-4FD0-BD44-51AA3B5D4E4D}"/>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6" name="Elipsa 5">
            <a:extLst>
              <a:ext uri="{FF2B5EF4-FFF2-40B4-BE49-F238E27FC236}">
                <a16:creationId xmlns:a16="http://schemas.microsoft.com/office/drawing/2014/main" id="{F0AE9258-1CA0-46EB-9C0F-9993C9D23382}"/>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7" name="Elipsa 6">
            <a:extLst>
              <a:ext uri="{FF2B5EF4-FFF2-40B4-BE49-F238E27FC236}">
                <a16:creationId xmlns:a16="http://schemas.microsoft.com/office/drawing/2014/main" id="{524633A6-4ED4-40AD-8182-6A08E2718B28}"/>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FCDC5E5C-4805-49EE-ACE2-C1FB510DA07F}"/>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Prostoručno: Oblik 10">
            <a:extLst>
              <a:ext uri="{FF2B5EF4-FFF2-40B4-BE49-F238E27FC236}">
                <a16:creationId xmlns:a16="http://schemas.microsoft.com/office/drawing/2014/main" id="{5DE37889-587D-44A9-A4A1-B75A7A59A6F7}"/>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0" name="Prostoručno: Oblik 11">
            <a:extLst>
              <a:ext uri="{FF2B5EF4-FFF2-40B4-BE49-F238E27FC236}">
                <a16:creationId xmlns:a16="http://schemas.microsoft.com/office/drawing/2014/main" id="{A9A1C449-1D13-419E-96A1-D3CA91FB0CA6}"/>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9499481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držaj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969CF90-2BD4-4BD6-89D8-483990A63FCD}"/>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adržaja 2">
            <a:extLst>
              <a:ext uri="{FF2B5EF4-FFF2-40B4-BE49-F238E27FC236}">
                <a16:creationId xmlns:a16="http://schemas.microsoft.com/office/drawing/2014/main" id="{D927AC41-CA77-4DF2-81BF-3665ED57AF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teksta 3">
            <a:extLst>
              <a:ext uri="{FF2B5EF4-FFF2-40B4-BE49-F238E27FC236}">
                <a16:creationId xmlns:a16="http://schemas.microsoft.com/office/drawing/2014/main" id="{5E83E229-DDA4-4B17-83D1-96D561EBD0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1068A18F-5727-431C-B8F7-B84A08AAF53F}"/>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6" name="Rezervirano mjesto podnožja 5">
            <a:extLst>
              <a:ext uri="{FF2B5EF4-FFF2-40B4-BE49-F238E27FC236}">
                <a16:creationId xmlns:a16="http://schemas.microsoft.com/office/drawing/2014/main" id="{01835A40-1A58-4B9D-96EB-F97A3B6EA6F8}"/>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2E26E8D9-BDAE-4E02-B522-E469FA813FE0}"/>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8" name="Elipsa 7">
            <a:extLst>
              <a:ext uri="{FF2B5EF4-FFF2-40B4-BE49-F238E27FC236}">
                <a16:creationId xmlns:a16="http://schemas.microsoft.com/office/drawing/2014/main" id="{C6EA1F84-AC9D-4BAB-AEF9-F6E06B593269}"/>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35F14256-9B77-4360-A585-7A0AF48AE899}"/>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0333DC84-3440-46BC-9F84-F79C6D4E2348}"/>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1" name="Elipsa 10">
            <a:extLst>
              <a:ext uri="{FF2B5EF4-FFF2-40B4-BE49-F238E27FC236}">
                <a16:creationId xmlns:a16="http://schemas.microsoft.com/office/drawing/2014/main" id="{A8584603-53E0-4D21-9F0B-EF10F754A8EA}"/>
              </a:ext>
            </a:extLst>
          </p:cNvPr>
          <p:cNvSpPr/>
          <p:nvPr userDrawn="1"/>
        </p:nvSpPr>
        <p:spPr>
          <a:xfrm>
            <a:off x="5243414" y="6098258"/>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Prostoručno: Oblik 10">
            <a:extLst>
              <a:ext uri="{FF2B5EF4-FFF2-40B4-BE49-F238E27FC236}">
                <a16:creationId xmlns:a16="http://schemas.microsoft.com/office/drawing/2014/main" id="{12498E2A-55F3-49A7-AF30-9B96DF6C5556}"/>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3" name="Prostoručno: Oblik 11">
            <a:extLst>
              <a:ext uri="{FF2B5EF4-FFF2-40B4-BE49-F238E27FC236}">
                <a16:creationId xmlns:a16="http://schemas.microsoft.com/office/drawing/2014/main" id="{DB3F1281-8511-4220-A3C7-3B720F473C09}"/>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1887599918"/>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Slika s opis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422B5B5-F0DB-40D3-B563-B66BD8B5250F}"/>
              </a:ext>
            </a:extLst>
          </p:cNvPr>
          <p:cNvSpPr>
            <a:spLocks noGrp="1"/>
          </p:cNvSpPr>
          <p:nvPr>
            <p:ph type="title"/>
          </p:nvPr>
        </p:nvSpPr>
        <p:spPr>
          <a:xfrm>
            <a:off x="839788" y="457200"/>
            <a:ext cx="3932237" cy="1600200"/>
          </a:xfrm>
        </p:spPr>
        <p:txBody>
          <a:bodyPr anchor="b"/>
          <a:lstStyle>
            <a:lvl1pPr>
              <a:defRPr sz="3200"/>
            </a:lvl1pPr>
          </a:lstStyle>
          <a:p>
            <a:r>
              <a:rPr lang="hr-HR"/>
              <a:t>Kliknite da biste uredili stil naslova matrice</a:t>
            </a:r>
          </a:p>
        </p:txBody>
      </p:sp>
      <p:sp>
        <p:nvSpPr>
          <p:cNvPr id="3" name="Rezervirano mjesto slike 2">
            <a:extLst>
              <a:ext uri="{FF2B5EF4-FFF2-40B4-BE49-F238E27FC236}">
                <a16:creationId xmlns:a16="http://schemas.microsoft.com/office/drawing/2014/main" id="{00361D6A-9E30-4361-B896-B42FF2710C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r-HR"/>
          </a:p>
        </p:txBody>
      </p:sp>
      <p:sp>
        <p:nvSpPr>
          <p:cNvPr id="4" name="Rezervirano mjesto teksta 3">
            <a:extLst>
              <a:ext uri="{FF2B5EF4-FFF2-40B4-BE49-F238E27FC236}">
                <a16:creationId xmlns:a16="http://schemas.microsoft.com/office/drawing/2014/main" id="{0E50EDE3-86D3-44EF-B04E-AE0870A583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r-HR"/>
              <a:t>Kliknite da biste uredili matrice</a:t>
            </a:r>
          </a:p>
        </p:txBody>
      </p:sp>
      <p:sp>
        <p:nvSpPr>
          <p:cNvPr id="5" name="Rezervirano mjesto datuma 4">
            <a:extLst>
              <a:ext uri="{FF2B5EF4-FFF2-40B4-BE49-F238E27FC236}">
                <a16:creationId xmlns:a16="http://schemas.microsoft.com/office/drawing/2014/main" id="{455CEA90-A98C-4E6E-A31B-C0AD6719C02D}"/>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6" name="Rezervirano mjesto podnožja 5">
            <a:extLst>
              <a:ext uri="{FF2B5EF4-FFF2-40B4-BE49-F238E27FC236}">
                <a16:creationId xmlns:a16="http://schemas.microsoft.com/office/drawing/2014/main" id="{F396EA48-74ED-407D-B7A7-F79CDCAE3828}"/>
              </a:ext>
            </a:extLst>
          </p:cNvPr>
          <p:cNvSpPr>
            <a:spLocks noGrp="1"/>
          </p:cNvSpPr>
          <p:nvPr>
            <p:ph type="ftr" sz="quarter" idx="11"/>
          </p:nvPr>
        </p:nvSpPr>
        <p:spPr/>
        <p:txBody>
          <a:bodyPr/>
          <a:lstStyle/>
          <a:p>
            <a:endParaRPr lang="hr-HR"/>
          </a:p>
        </p:txBody>
      </p:sp>
      <p:sp>
        <p:nvSpPr>
          <p:cNvPr id="7" name="Rezervirano mjesto broja slajda 6">
            <a:extLst>
              <a:ext uri="{FF2B5EF4-FFF2-40B4-BE49-F238E27FC236}">
                <a16:creationId xmlns:a16="http://schemas.microsoft.com/office/drawing/2014/main" id="{15138AE3-1AB1-4B3B-B673-5970F0590CC7}"/>
              </a:ext>
            </a:extLst>
          </p:cNvPr>
          <p:cNvSpPr>
            <a:spLocks noGrp="1"/>
          </p:cNvSpPr>
          <p:nvPr>
            <p:ph type="sldNum" sz="quarter" idx="12"/>
          </p:nvPr>
        </p:nvSpPr>
        <p:spPr/>
        <p:txBody>
          <a:bodyPr/>
          <a:lstStyle/>
          <a:p>
            <a:fld id="{8037D654-8D1E-4961-82B9-7776FA0B5E85}" type="slidenum">
              <a:rPr lang="hr-HR" smtClean="0"/>
              <a:t>‹#›</a:t>
            </a:fld>
            <a:endParaRPr lang="hr-HR"/>
          </a:p>
        </p:txBody>
      </p:sp>
      <p:sp>
        <p:nvSpPr>
          <p:cNvPr id="8" name="Prostoručno: Oblik 17">
            <a:extLst>
              <a:ext uri="{FF2B5EF4-FFF2-40B4-BE49-F238E27FC236}">
                <a16:creationId xmlns:a16="http://schemas.microsoft.com/office/drawing/2014/main" id="{1EAC2642-26C2-47BA-B9D4-F4A31584E610}"/>
              </a:ext>
            </a:extLst>
          </p:cNvPr>
          <p:cNvSpPr/>
          <p:nvPr userDrawn="1"/>
        </p:nvSpPr>
        <p:spPr>
          <a:xfrm rot="10800000">
            <a:off x="3192203"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9" name="Prostoručno: Oblik 18">
            <a:extLst>
              <a:ext uri="{FF2B5EF4-FFF2-40B4-BE49-F238E27FC236}">
                <a16:creationId xmlns:a16="http://schemas.microsoft.com/office/drawing/2014/main" id="{8C36344D-5004-40F4-8269-B9DF66D4590A}"/>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3028323622"/>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 okomiti tekst">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B4485DA-CAE4-46DF-8755-AC4758D7E0D6}"/>
              </a:ext>
            </a:extLst>
          </p:cNvPr>
          <p:cNvSpPr>
            <a:spLocks noGrp="1"/>
          </p:cNvSpPr>
          <p:nvPr>
            <p:ph type="title"/>
          </p:nvPr>
        </p:nvSpPr>
        <p:spPr/>
        <p:txBody>
          <a:bodyPr/>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C34981F0-6424-4C02-A887-3EBD58A8CAE7}"/>
              </a:ext>
            </a:extLst>
          </p:cNvPr>
          <p:cNvSpPr>
            <a:spLocks noGrp="1"/>
          </p:cNvSpPr>
          <p:nvPr>
            <p:ph type="body" orient="vert" idx="1"/>
          </p:nvPr>
        </p:nvSpPr>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E171471A-0484-4799-8C18-05E8CCAF4D48}"/>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56B8F734-1C64-4655-BCE7-6FF61C74BC68}"/>
              </a:ext>
            </a:extLst>
          </p:cNvPr>
          <p:cNvSpPr>
            <a:spLocks noGrp="1"/>
          </p:cNvSpPr>
          <p:nvPr>
            <p:ph type="ftr" sz="quarter" idx="11"/>
          </p:nvPr>
        </p:nvSpPr>
        <p:spPr/>
        <p:txBody>
          <a:bodyPr/>
          <a:lstStyle/>
          <a:p>
            <a:pPr rtl="0"/>
            <a:endParaRPr lang="hr-HR" noProof="0"/>
          </a:p>
        </p:txBody>
      </p:sp>
      <p:sp>
        <p:nvSpPr>
          <p:cNvPr id="6" name="Rezervirano mjesto broja slajda 5">
            <a:extLst>
              <a:ext uri="{FF2B5EF4-FFF2-40B4-BE49-F238E27FC236}">
                <a16:creationId xmlns:a16="http://schemas.microsoft.com/office/drawing/2014/main" id="{D462A6C8-1E47-474A-AD72-48DD3AB067E5}"/>
              </a:ext>
            </a:extLst>
          </p:cNvPr>
          <p:cNvSpPr>
            <a:spLocks noGrp="1"/>
          </p:cNvSpPr>
          <p:nvPr>
            <p:ph type="sldNum" sz="quarter" idx="12"/>
          </p:nvPr>
        </p:nvSpPr>
        <p:spPr/>
        <p:txBody>
          <a:bodyPr/>
          <a:lstStyle/>
          <a:p>
            <a:fld id="{8037D654-8D1E-4961-82B9-7776FA0B5E85}" type="slidenum">
              <a:rPr lang="hr-HR" smtClean="0"/>
              <a:t>‹#›</a:t>
            </a:fld>
            <a:endParaRPr lang="hr-HR"/>
          </a:p>
        </p:txBody>
      </p:sp>
    </p:spTree>
    <p:extLst>
      <p:ext uri="{BB962C8B-B14F-4D97-AF65-F5344CB8AC3E}">
        <p14:creationId xmlns:p14="http://schemas.microsoft.com/office/powerpoint/2010/main" val="2560409006"/>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Okomiti naslov i tekst">
    <p:spTree>
      <p:nvGrpSpPr>
        <p:cNvPr id="1" name=""/>
        <p:cNvGrpSpPr/>
        <p:nvPr/>
      </p:nvGrpSpPr>
      <p:grpSpPr>
        <a:xfrm>
          <a:off x="0" y="0"/>
          <a:ext cx="0" cy="0"/>
          <a:chOff x="0" y="0"/>
          <a:chExt cx="0" cy="0"/>
        </a:xfrm>
      </p:grpSpPr>
      <p:sp>
        <p:nvSpPr>
          <p:cNvPr id="2" name="Okomiti naslov 1">
            <a:extLst>
              <a:ext uri="{FF2B5EF4-FFF2-40B4-BE49-F238E27FC236}">
                <a16:creationId xmlns:a16="http://schemas.microsoft.com/office/drawing/2014/main" id="{E4A310FE-8A1D-4089-BA00-915589B25F16}"/>
              </a:ext>
            </a:extLst>
          </p:cNvPr>
          <p:cNvSpPr>
            <a:spLocks noGrp="1"/>
          </p:cNvSpPr>
          <p:nvPr>
            <p:ph type="title" orient="vert"/>
          </p:nvPr>
        </p:nvSpPr>
        <p:spPr>
          <a:xfrm>
            <a:off x="8724900" y="365125"/>
            <a:ext cx="2628900" cy="5811838"/>
          </a:xfrm>
        </p:spPr>
        <p:txBody>
          <a:bodyPr vert="eaVert"/>
          <a:lstStyle/>
          <a:p>
            <a:r>
              <a:rPr lang="hr-HR"/>
              <a:t>Kliknite da biste uredili stil naslova matrice</a:t>
            </a:r>
          </a:p>
        </p:txBody>
      </p:sp>
      <p:sp>
        <p:nvSpPr>
          <p:cNvPr id="3" name="Rezervirano mjesto okomitog teksta 2">
            <a:extLst>
              <a:ext uri="{FF2B5EF4-FFF2-40B4-BE49-F238E27FC236}">
                <a16:creationId xmlns:a16="http://schemas.microsoft.com/office/drawing/2014/main" id="{9A55FA12-4D95-49B6-ACAC-6370E80B98D6}"/>
              </a:ext>
            </a:extLst>
          </p:cNvPr>
          <p:cNvSpPr>
            <a:spLocks noGrp="1"/>
          </p:cNvSpPr>
          <p:nvPr>
            <p:ph type="body" orient="vert" idx="1"/>
          </p:nvPr>
        </p:nvSpPr>
        <p:spPr>
          <a:xfrm>
            <a:off x="838200" y="365125"/>
            <a:ext cx="7734300" cy="5811838"/>
          </a:xfrm>
        </p:spPr>
        <p:txBody>
          <a:bodyPr vert="eaVert"/>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2376CA84-8875-4C1F-A0AF-6D7A61A589C5}"/>
              </a:ext>
            </a:extLst>
          </p:cNvPr>
          <p:cNvSpPr>
            <a:spLocks noGrp="1"/>
          </p:cNvSpPr>
          <p:nvPr>
            <p:ph type="dt" sz="half" idx="10"/>
          </p:nvPr>
        </p:nvSpPr>
        <p:spPr/>
        <p:txBody>
          <a:body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F56E033C-69CF-4EF2-B05C-6D61B3761654}"/>
              </a:ext>
            </a:extLst>
          </p:cNvPr>
          <p:cNvSpPr>
            <a:spLocks noGrp="1"/>
          </p:cNvSpPr>
          <p:nvPr>
            <p:ph type="ftr" sz="quarter" idx="11"/>
          </p:nvPr>
        </p:nvSpPr>
        <p:spPr/>
        <p:txBody>
          <a:bodyPr/>
          <a:lstStyle/>
          <a:p>
            <a:pPr rtl="0"/>
            <a:endParaRPr lang="hr-HR" noProof="0"/>
          </a:p>
        </p:txBody>
      </p:sp>
      <p:sp>
        <p:nvSpPr>
          <p:cNvPr id="6" name="Rezervirano mjesto broja slajda 5">
            <a:extLst>
              <a:ext uri="{FF2B5EF4-FFF2-40B4-BE49-F238E27FC236}">
                <a16:creationId xmlns:a16="http://schemas.microsoft.com/office/drawing/2014/main" id="{539E9564-302E-48AB-9343-5082BA2BF087}"/>
              </a:ext>
            </a:extLst>
          </p:cNvPr>
          <p:cNvSpPr>
            <a:spLocks noGrp="1"/>
          </p:cNvSpPr>
          <p:nvPr>
            <p:ph type="sldNum" sz="quarter" idx="12"/>
          </p:nvPr>
        </p:nvSpPr>
        <p:spPr/>
        <p:txBody>
          <a:bodyPr/>
          <a:lstStyle/>
          <a:p>
            <a:fld id="{8037D654-8D1E-4961-82B9-7776FA0B5E85}" type="slidenum">
              <a:rPr lang="hr-HR" smtClean="0"/>
              <a:t>‹#›</a:t>
            </a:fld>
            <a:endParaRPr lang="hr-HR"/>
          </a:p>
        </p:txBody>
      </p:sp>
    </p:spTree>
    <p:extLst>
      <p:ext uri="{BB962C8B-B14F-4D97-AF65-F5344CB8AC3E}">
        <p14:creationId xmlns:p14="http://schemas.microsoft.com/office/powerpoint/2010/main" val="1819581926"/>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Razdjelni slajd">
    <p:spTree>
      <p:nvGrpSpPr>
        <p:cNvPr id="1" name=""/>
        <p:cNvGrpSpPr/>
        <p:nvPr/>
      </p:nvGrpSpPr>
      <p:grpSpPr>
        <a:xfrm>
          <a:off x="0" y="0"/>
          <a:ext cx="0" cy="0"/>
          <a:chOff x="0" y="0"/>
          <a:chExt cx="0" cy="0"/>
        </a:xfrm>
      </p:grpSpPr>
      <p:sp>
        <p:nvSpPr>
          <p:cNvPr id="16" name="Rezervirano mjesto za sliku 15"/>
          <p:cNvSpPr>
            <a:spLocks noGrp="1"/>
          </p:cNvSpPr>
          <p:nvPr>
            <p:ph type="pic" sz="quarter" idx="13" hasCustomPrompt="1"/>
          </p:nvPr>
        </p:nvSpPr>
        <p:spPr>
          <a:xfrm>
            <a:off x="1104900" y="1"/>
            <a:ext cx="7583700" cy="6858001"/>
          </a:xfrm>
          <a:custGeom>
            <a:avLst/>
            <a:gdLst>
              <a:gd name="connsiteX0" fmla="*/ 0 w 7583700"/>
              <a:gd name="connsiteY0" fmla="*/ 0 h 6858001"/>
              <a:gd name="connsiteX1" fmla="*/ 2537926 w 7583700"/>
              <a:gd name="connsiteY1" fmla="*/ 0 h 6858001"/>
              <a:gd name="connsiteX2" fmla="*/ 2847001 w 7583700"/>
              <a:gd name="connsiteY2" fmla="*/ 138995 h 6858001"/>
              <a:gd name="connsiteX3" fmla="*/ 7582790 w 7583700"/>
              <a:gd name="connsiteY3" fmla="*/ 6846094 h 6858001"/>
              <a:gd name="connsiteX4" fmla="*/ 7583700 w 7583700"/>
              <a:gd name="connsiteY4" fmla="*/ 6858001 h 6858001"/>
              <a:gd name="connsiteX5" fmla="*/ 0 w 7583700"/>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83700" h="6858001">
                <a:moveTo>
                  <a:pt x="0" y="0"/>
                </a:moveTo>
                <a:lnTo>
                  <a:pt x="2537926" y="0"/>
                </a:lnTo>
                <a:lnTo>
                  <a:pt x="2847001" y="138995"/>
                </a:lnTo>
                <a:cubicBezTo>
                  <a:pt x="5428994" y="1376579"/>
                  <a:pt x="7280340" y="3883594"/>
                  <a:pt x="7582790" y="6846094"/>
                </a:cubicBezTo>
                <a:lnTo>
                  <a:pt x="7583700" y="6858001"/>
                </a:lnTo>
                <a:lnTo>
                  <a:pt x="0" y="6858001"/>
                </a:lnTo>
                <a:close/>
              </a:path>
            </a:pathLst>
          </a:custGeom>
          <a:solidFill>
            <a:schemeClr val="tx1">
              <a:alpha val="10000"/>
            </a:schemeClr>
          </a:solidFill>
        </p:spPr>
        <p:txBody>
          <a:bodyPr wrap="square" rtlCol="0" anchor="ctr">
            <a:noAutofit/>
          </a:bodyPr>
          <a:lstStyle>
            <a:lvl1pPr algn="ctr">
              <a:lnSpc>
                <a:spcPct val="100000"/>
              </a:lnSpc>
              <a:defRPr sz="1100" b="0" baseline="0">
                <a:solidFill>
                  <a:schemeClr val="tx1">
                    <a:lumMod val="50000"/>
                    <a:lumOff val="50000"/>
                  </a:schemeClr>
                </a:solidFill>
              </a:defRPr>
            </a:lvl1pPr>
          </a:lstStyle>
          <a:p>
            <a:pPr rtl="0"/>
            <a:r>
              <a:rPr lang="hr-HR" noProof="0"/>
              <a:t>Povucite i ispustite </a:t>
            </a:r>
          </a:p>
          <a:p>
            <a:pPr rtl="0"/>
            <a:r>
              <a:rPr lang="hr-HR" noProof="0"/>
              <a:t>sliku ovdje</a:t>
            </a:r>
          </a:p>
        </p:txBody>
      </p:sp>
      <p:sp>
        <p:nvSpPr>
          <p:cNvPr id="7" name="Prostoručni oblik 27">
            <a:extLst>
              <a:ext uri="{FF2B5EF4-FFF2-40B4-BE49-F238E27FC236}">
                <a16:creationId xmlns:a16="http://schemas.microsoft.com/office/drawing/2014/main" id="{1F9BD45B-C63D-416A-B4BE-874469C7A33E}"/>
              </a:ext>
            </a:extLst>
          </p:cNvPr>
          <p:cNvSpPr/>
          <p:nvPr userDrawn="1"/>
        </p:nvSpPr>
        <p:spPr>
          <a:xfrm rot="10800000" flipH="1">
            <a:off x="1104900" y="529"/>
            <a:ext cx="4686301" cy="3733270"/>
          </a:xfrm>
          <a:custGeom>
            <a:avLst/>
            <a:gdLst>
              <a:gd name="connsiteX0" fmla="*/ 683 w 2374769"/>
              <a:gd name="connsiteY0" fmla="*/ 0 h 2362237"/>
              <a:gd name="connsiteX1" fmla="*/ 242807 w 2374769"/>
              <a:gd name="connsiteY1" fmla="*/ 12161 h 2362237"/>
              <a:gd name="connsiteX2" fmla="*/ 2374769 w 2374769"/>
              <a:gd name="connsiteY2" fmla="*/ 2362237 h 2362237"/>
              <a:gd name="connsiteX3" fmla="*/ 1543208 w 2374769"/>
              <a:gd name="connsiteY3" fmla="*/ 2362237 h 2362237"/>
              <a:gd name="connsiteX4" fmla="*/ 0 w 2374769"/>
              <a:gd name="connsiteY4" fmla="*/ 827150 h 2362237"/>
              <a:gd name="connsiteX5" fmla="*/ 0 w 2374769"/>
              <a:gd name="connsiteY5" fmla="*/ 34 h 2362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4769" h="2362237">
                <a:moveTo>
                  <a:pt x="683" y="0"/>
                </a:moveTo>
                <a:lnTo>
                  <a:pt x="242807" y="12161"/>
                </a:lnTo>
                <a:cubicBezTo>
                  <a:pt x="1440298" y="133133"/>
                  <a:pt x="2374769" y="1139131"/>
                  <a:pt x="2374769" y="2362237"/>
                </a:cubicBezTo>
                <a:lnTo>
                  <a:pt x="1543208" y="2362237"/>
                </a:lnTo>
                <a:cubicBezTo>
                  <a:pt x="1543208" y="1514432"/>
                  <a:pt x="852291" y="827150"/>
                  <a:pt x="0" y="827150"/>
                </a:cubicBezTo>
                <a:lnTo>
                  <a:pt x="0" y="34"/>
                </a:lnTo>
                <a:close/>
              </a:path>
            </a:pathLst>
          </a:custGeom>
          <a:solidFill>
            <a:schemeClr val="bg2">
              <a:lumMod val="75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Prostoručno: Oblik 7">
            <a:extLst>
              <a:ext uri="{FF2B5EF4-FFF2-40B4-BE49-F238E27FC236}">
                <a16:creationId xmlns:a16="http://schemas.microsoft.com/office/drawing/2014/main" id="{94EBA745-0612-4E63-904D-28C1814173B3}"/>
              </a:ext>
            </a:extLst>
          </p:cNvPr>
          <p:cNvSpPr/>
          <p:nvPr userDrawn="1"/>
        </p:nvSpPr>
        <p:spPr>
          <a:xfrm rot="10800000">
            <a:off x="9680853" y="6171304"/>
            <a:ext cx="2511147" cy="686695"/>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9" name="Elipsa 8">
            <a:extLst>
              <a:ext uri="{FF2B5EF4-FFF2-40B4-BE49-F238E27FC236}">
                <a16:creationId xmlns:a16="http://schemas.microsoft.com/office/drawing/2014/main" id="{D4A07D89-63CD-43EE-B1E4-7D0647743842}"/>
              </a:ext>
            </a:extLst>
          </p:cNvPr>
          <p:cNvSpPr/>
          <p:nvPr userDrawn="1"/>
        </p:nvSpPr>
        <p:spPr>
          <a:xfrm>
            <a:off x="10957868" y="469760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3341AF09-FA4B-42FD-B2E1-9CE324444D10}"/>
              </a:ext>
            </a:extLst>
          </p:cNvPr>
          <p:cNvSpPr/>
          <p:nvPr userDrawn="1"/>
        </p:nvSpPr>
        <p:spPr>
          <a:xfrm>
            <a:off x="883443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Rezervirano mjesto za tekst 2">
            <a:extLst>
              <a:ext uri="{FF2B5EF4-FFF2-40B4-BE49-F238E27FC236}">
                <a16:creationId xmlns:a16="http://schemas.microsoft.com/office/drawing/2014/main" id="{EDF14A51-F696-4A12-9467-1EE825414B5E}"/>
              </a:ext>
            </a:extLst>
          </p:cNvPr>
          <p:cNvSpPr>
            <a:spLocks noGrp="1"/>
          </p:cNvSpPr>
          <p:nvPr>
            <p:ph type="body" idx="71" hasCustomPrompt="1"/>
          </p:nvPr>
        </p:nvSpPr>
        <p:spPr>
          <a:xfrm>
            <a:off x="7239001" y="2280573"/>
            <a:ext cx="4393295" cy="465997"/>
          </a:xfrm>
        </p:spPr>
        <p:txBody>
          <a:bodyPr rtlCol="0">
            <a:noAutofit/>
          </a:bodyPr>
          <a:lstStyle>
            <a:lvl1pPr marL="0" indent="0" algn="ctr">
              <a:buNone/>
              <a:defRPr sz="1800" spc="6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hr-HR" noProof="0"/>
              <a:t>UREĐIVANJE STILOVA TEKSTA MATRICE</a:t>
            </a:r>
          </a:p>
        </p:txBody>
      </p:sp>
      <p:sp>
        <p:nvSpPr>
          <p:cNvPr id="3" name="Naslov 2">
            <a:extLst>
              <a:ext uri="{FF2B5EF4-FFF2-40B4-BE49-F238E27FC236}">
                <a16:creationId xmlns:a16="http://schemas.microsoft.com/office/drawing/2014/main" id="{6A57A924-A6D5-4ACD-B1F0-01BED4BF9DF6}"/>
              </a:ext>
            </a:extLst>
          </p:cNvPr>
          <p:cNvSpPr>
            <a:spLocks noGrp="1"/>
          </p:cNvSpPr>
          <p:nvPr>
            <p:ph type="title"/>
          </p:nvPr>
        </p:nvSpPr>
        <p:spPr>
          <a:xfrm>
            <a:off x="7239000" y="931169"/>
            <a:ext cx="4393296" cy="1338061"/>
          </a:xfrm>
        </p:spPr>
        <p:txBody>
          <a:bodyPr vert="horz" lIns="91440" tIns="0" rIns="91440" bIns="0" rtlCol="0" anchor="b" anchorCtr="0">
            <a:noAutofit/>
          </a:bodyPr>
          <a:lstStyle>
            <a:lvl1pPr algn="ctr">
              <a:defRPr lang="en-US" sz="3600" b="0" baseline="0" dirty="0">
                <a:solidFill>
                  <a:schemeClr val="tx1">
                    <a:lumMod val="85000"/>
                    <a:lumOff val="15000"/>
                  </a:schemeClr>
                </a:solidFill>
                <a:ea typeface="+mn-ea"/>
                <a:cs typeface="+mn-cs"/>
              </a:defRPr>
            </a:lvl1pPr>
          </a:lstStyle>
          <a:p>
            <a:pPr marL="0" lvl="0" indent="0" algn="ctr" rtl="0">
              <a:lnSpc>
                <a:spcPct val="100000"/>
              </a:lnSpc>
              <a:spcBef>
                <a:spcPts val="0"/>
              </a:spcBef>
              <a:buFont typeface="Arial" panose="020B0604020202020204" pitchFamily="34" charset="0"/>
            </a:pPr>
            <a:r>
              <a:rPr lang="hr-HR" noProof="0"/>
              <a:t>Kliknite da biste uredili stil naslova matrice</a:t>
            </a:r>
          </a:p>
        </p:txBody>
      </p:sp>
    </p:spTree>
    <p:extLst>
      <p:ext uri="{BB962C8B-B14F-4D97-AF65-F5344CB8AC3E}">
        <p14:creationId xmlns:p14="http://schemas.microsoft.com/office/powerpoint/2010/main" val="2956757696"/>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Razdjelni slajd 2">
    <p:spTree>
      <p:nvGrpSpPr>
        <p:cNvPr id="1" name=""/>
        <p:cNvGrpSpPr/>
        <p:nvPr/>
      </p:nvGrpSpPr>
      <p:grpSpPr>
        <a:xfrm>
          <a:off x="0" y="0"/>
          <a:ext cx="0" cy="0"/>
          <a:chOff x="0" y="0"/>
          <a:chExt cx="0" cy="0"/>
        </a:xfrm>
      </p:grpSpPr>
      <p:sp>
        <p:nvSpPr>
          <p:cNvPr id="25" name="Rezervirano mjesto za sliku 24">
            <a:extLst>
              <a:ext uri="{FF2B5EF4-FFF2-40B4-BE49-F238E27FC236}">
                <a16:creationId xmlns:a16="http://schemas.microsoft.com/office/drawing/2014/main" id="{F234FF3D-DFA8-484F-A7A7-95C7BF99FEF3}"/>
              </a:ext>
            </a:extLst>
          </p:cNvPr>
          <p:cNvSpPr>
            <a:spLocks noGrp="1"/>
          </p:cNvSpPr>
          <p:nvPr>
            <p:ph type="pic" sz="quarter" idx="71" hasCustomPrompt="1"/>
          </p:nvPr>
        </p:nvSpPr>
        <p:spPr>
          <a:xfrm>
            <a:off x="1104901" y="0"/>
            <a:ext cx="5402083" cy="6858000"/>
          </a:xfrm>
          <a:custGeom>
            <a:avLst/>
            <a:gdLst>
              <a:gd name="connsiteX0" fmla="*/ 0 w 5402083"/>
              <a:gd name="connsiteY0" fmla="*/ 0 h 6858000"/>
              <a:gd name="connsiteX1" fmla="*/ 5401085 w 5402083"/>
              <a:gd name="connsiteY1" fmla="*/ 0 h 6858000"/>
              <a:gd name="connsiteX2" fmla="*/ 5355776 w 5402083"/>
              <a:gd name="connsiteY2" fmla="*/ 42971 h 6858000"/>
              <a:gd name="connsiteX3" fmla="*/ 3946012 w 5402083"/>
              <a:gd name="connsiteY3" fmla="*/ 3428527 h 6858000"/>
              <a:gd name="connsiteX4" fmla="*/ 5355776 w 5402083"/>
              <a:gd name="connsiteY4" fmla="*/ 6814084 h 6858000"/>
              <a:gd name="connsiteX5" fmla="*/ 5402083 w 5402083"/>
              <a:gd name="connsiteY5" fmla="*/ 6858000 h 6858000"/>
              <a:gd name="connsiteX6" fmla="*/ 0 w 540208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02083" h="6858000">
                <a:moveTo>
                  <a:pt x="0" y="0"/>
                </a:moveTo>
                <a:lnTo>
                  <a:pt x="5401085" y="0"/>
                </a:lnTo>
                <a:lnTo>
                  <a:pt x="5355776" y="42971"/>
                </a:lnTo>
                <a:cubicBezTo>
                  <a:pt x="4484752" y="909410"/>
                  <a:pt x="3946012" y="2106385"/>
                  <a:pt x="3946012" y="3428527"/>
                </a:cubicBezTo>
                <a:cubicBezTo>
                  <a:pt x="3946012" y="4750669"/>
                  <a:pt x="4484752" y="5947644"/>
                  <a:pt x="5355776" y="6814084"/>
                </a:cubicBezTo>
                <a:lnTo>
                  <a:pt x="5402083" y="6858000"/>
                </a:lnTo>
                <a:lnTo>
                  <a:pt x="0" y="6858000"/>
                </a:lnTo>
                <a:close/>
              </a:path>
            </a:pathLst>
          </a:custGeom>
          <a:solidFill>
            <a:schemeClr val="bg1">
              <a:lumMod val="95000"/>
            </a:schemeClr>
          </a:solidFill>
        </p:spPr>
        <p:txBody>
          <a:bodyPr wrap="square" rtlCol="0">
            <a:noAutofit/>
          </a:bodyPr>
          <a:lstStyle/>
          <a:p>
            <a:pPr rtl="0"/>
            <a:r>
              <a:rPr lang="hr-HR" noProof="0"/>
              <a:t>Kliknite ikonu da biste dodali sliku</a:t>
            </a:r>
          </a:p>
        </p:txBody>
      </p:sp>
      <p:sp>
        <p:nvSpPr>
          <p:cNvPr id="66" name="Elipsa 65"/>
          <p:cNvSpPr/>
          <p:nvPr/>
        </p:nvSpPr>
        <p:spPr>
          <a:xfrm>
            <a:off x="697641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35" name="Elipsa 34"/>
          <p:cNvSpPr/>
          <p:nvPr/>
        </p:nvSpPr>
        <p:spPr>
          <a:xfrm>
            <a:off x="1524000" y="1812813"/>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22" name="Elipsa 21"/>
          <p:cNvSpPr/>
          <p:nvPr userDrawn="1"/>
        </p:nvSpPr>
        <p:spPr>
          <a:xfrm>
            <a:off x="1104900"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b" anchorCtr="0"/>
          <a:lstStyle/>
          <a:p>
            <a:pPr algn="ctr" rtl="0"/>
            <a:endParaRPr lang="hr-HR" sz="2700" noProof="0"/>
          </a:p>
        </p:txBody>
      </p:sp>
      <p:sp>
        <p:nvSpPr>
          <p:cNvPr id="23" name="Rezervirano mjesto za tekst 2">
            <a:extLst>
              <a:ext uri="{FF2B5EF4-FFF2-40B4-BE49-F238E27FC236}">
                <a16:creationId xmlns:a16="http://schemas.microsoft.com/office/drawing/2014/main" id="{5A9A0366-A1B7-4E16-B13E-603846466E26}"/>
              </a:ext>
            </a:extLst>
          </p:cNvPr>
          <p:cNvSpPr>
            <a:spLocks noGrp="1"/>
          </p:cNvSpPr>
          <p:nvPr>
            <p:ph type="body" idx="13" hasCustomPrompt="1"/>
          </p:nvPr>
        </p:nvSpPr>
        <p:spPr>
          <a:xfrm>
            <a:off x="6368726" y="3534503"/>
            <a:ext cx="4560094" cy="465997"/>
          </a:xfrm>
        </p:spPr>
        <p:txBody>
          <a:bodyPr rtlCol="0">
            <a:noAutofit/>
          </a:bodyPr>
          <a:lstStyle>
            <a:lvl1pPr marL="0" indent="0">
              <a:buNone/>
              <a:defRPr sz="1800" spc="6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hr-HR" noProof="0"/>
              <a:t>UREĐIVANJE STILOVA TEKSTA MATRICE</a:t>
            </a:r>
          </a:p>
        </p:txBody>
      </p:sp>
      <p:sp>
        <p:nvSpPr>
          <p:cNvPr id="24" name="Prostoručno: Oblik 23">
            <a:extLst>
              <a:ext uri="{FF2B5EF4-FFF2-40B4-BE49-F238E27FC236}">
                <a16:creationId xmlns:a16="http://schemas.microsoft.com/office/drawing/2014/main" id="{0374FC2C-96CE-4523-B50F-ADC18C0A998B}"/>
              </a:ext>
            </a:extLst>
          </p:cNvPr>
          <p:cNvSpPr/>
          <p:nvPr userDrawn="1"/>
        </p:nvSpPr>
        <p:spPr>
          <a:xfrm rot="10800000">
            <a:off x="8439878" y="5850862"/>
            <a:ext cx="3682959" cy="100713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1C9E8541-FA8A-4117-90A5-95E6E9B80D9D}"/>
              </a:ext>
            </a:extLst>
          </p:cNvPr>
          <p:cNvSpPr>
            <a:spLocks noGrp="1"/>
          </p:cNvSpPr>
          <p:nvPr>
            <p:ph type="title"/>
          </p:nvPr>
        </p:nvSpPr>
        <p:spPr>
          <a:xfrm>
            <a:off x="6365964" y="1864903"/>
            <a:ext cx="4562856" cy="1563624"/>
          </a:xfrm>
        </p:spPr>
        <p:txBody>
          <a:bodyPr vert="horz" lIns="91440" tIns="0" rIns="91440" bIns="0" rtlCol="0" anchor="b" anchorCtr="0">
            <a:noAutofit/>
          </a:bodyPr>
          <a:lstStyle>
            <a:lvl1pPr>
              <a:defRPr lang="en-US" sz="3600" b="0" baseline="0">
                <a:solidFill>
                  <a:schemeClr val="tx1">
                    <a:lumMod val="85000"/>
                    <a:lumOff val="15000"/>
                  </a:schemeClr>
                </a:solidFill>
                <a:ea typeface="+mn-ea"/>
                <a:cs typeface="+mn-cs"/>
              </a:defRPr>
            </a:lvl1pPr>
          </a:lstStyle>
          <a:p>
            <a:pPr marL="0" lvl="0" indent="0" rtl="0">
              <a:lnSpc>
                <a:spcPct val="100000"/>
              </a:lnSpc>
              <a:spcBef>
                <a:spcPts val="0"/>
              </a:spcBef>
              <a:buFont typeface="Arial" panose="020B0604020202020204" pitchFamily="34" charset="0"/>
            </a:pPr>
            <a:r>
              <a:rPr lang="hr-HR" noProof="0"/>
              <a:t>Kliknite da biste uredili stil naslova matrice</a:t>
            </a:r>
          </a:p>
        </p:txBody>
      </p:sp>
    </p:spTree>
    <p:extLst>
      <p:ext uri="{BB962C8B-B14F-4D97-AF65-F5344CB8AC3E}">
        <p14:creationId xmlns:p14="http://schemas.microsoft.com/office/powerpoint/2010/main" val="2321399360"/>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Naslov i sadržaj">
    <p:spTree>
      <p:nvGrpSpPr>
        <p:cNvPr id="1" name=""/>
        <p:cNvGrpSpPr/>
        <p:nvPr/>
      </p:nvGrpSpPr>
      <p:grpSpPr>
        <a:xfrm>
          <a:off x="0" y="0"/>
          <a:ext cx="0" cy="0"/>
          <a:chOff x="0" y="0"/>
          <a:chExt cx="0" cy="0"/>
        </a:xfrm>
      </p:grpSpPr>
      <p:sp>
        <p:nvSpPr>
          <p:cNvPr id="10" name="Elipsa 9"/>
          <p:cNvSpPr/>
          <p:nvPr/>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Elipsa 11"/>
          <p:cNvSpPr/>
          <p:nvPr/>
        </p:nvSpPr>
        <p:spPr>
          <a:xfrm>
            <a:off x="1486227" y="5671415"/>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3" name="Elipsa 12"/>
          <p:cNvSpPr/>
          <p:nvPr/>
        </p:nvSpPr>
        <p:spPr>
          <a:xfrm>
            <a:off x="1890628" y="1947676"/>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4" name="Elipsa 13"/>
          <p:cNvSpPr/>
          <p:nvPr/>
        </p:nvSpPr>
        <p:spPr>
          <a:xfrm>
            <a:off x="2765121" y="685800"/>
            <a:ext cx="5578882" cy="5549523"/>
          </a:xfrm>
          <a:prstGeom prst="ellipse">
            <a:avLst/>
          </a:prstGeom>
          <a:noFill/>
          <a:ln w="3175">
            <a:solidFill>
              <a:schemeClr val="tx1">
                <a:alpha val="10000"/>
              </a:schemeClr>
            </a:solidFill>
            <a:prstDash val="solid"/>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49" name="Elipsa 48"/>
          <p:cNvSpPr/>
          <p:nvPr userDrawn="1"/>
        </p:nvSpPr>
        <p:spPr>
          <a:xfrm>
            <a:off x="11574658" y="6192906"/>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50" name="Elipsa 49"/>
          <p:cNvSpPr/>
          <p:nvPr/>
        </p:nvSpPr>
        <p:spPr>
          <a:xfrm>
            <a:off x="5310052" y="667885"/>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20" name="Rezervirano mjesto za sliku 19"/>
          <p:cNvSpPr>
            <a:spLocks noGrp="1"/>
          </p:cNvSpPr>
          <p:nvPr>
            <p:ph type="pic" sz="quarter" idx="56" hasCustomPrompt="1"/>
          </p:nvPr>
        </p:nvSpPr>
        <p:spPr>
          <a:xfrm>
            <a:off x="1104765" y="-1579"/>
            <a:ext cx="3816695" cy="6858000"/>
          </a:xfrm>
          <a:custGeom>
            <a:avLst/>
            <a:gdLst>
              <a:gd name="connsiteX0" fmla="*/ 0 w 3816695"/>
              <a:gd name="connsiteY0" fmla="*/ 0 h 6858000"/>
              <a:gd name="connsiteX1" fmla="*/ 1779016 w 3816695"/>
              <a:gd name="connsiteY1" fmla="*/ 0 h 6858000"/>
              <a:gd name="connsiteX2" fmla="*/ 2081372 w 3816695"/>
              <a:gd name="connsiteY2" fmla="*/ 182719 h 6858000"/>
              <a:gd name="connsiteX3" fmla="*/ 3816695 w 3816695"/>
              <a:gd name="connsiteY3" fmla="*/ 3429297 h 6858000"/>
              <a:gd name="connsiteX4" fmla="*/ 2081372 w 3816695"/>
              <a:gd name="connsiteY4" fmla="*/ 6675876 h 6858000"/>
              <a:gd name="connsiteX5" fmla="*/ 1779999 w 3816695"/>
              <a:gd name="connsiteY5" fmla="*/ 6858000 h 6858000"/>
              <a:gd name="connsiteX6" fmla="*/ 0 w 381669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16695" h="6858000">
                <a:moveTo>
                  <a:pt x="0" y="0"/>
                </a:moveTo>
                <a:lnTo>
                  <a:pt x="1779016" y="0"/>
                </a:lnTo>
                <a:lnTo>
                  <a:pt x="2081372" y="182719"/>
                </a:lnTo>
                <a:cubicBezTo>
                  <a:pt x="3128342" y="886316"/>
                  <a:pt x="3816695" y="2077842"/>
                  <a:pt x="3816695" y="3429297"/>
                </a:cubicBezTo>
                <a:cubicBezTo>
                  <a:pt x="3816695" y="4780752"/>
                  <a:pt x="3128342" y="5972279"/>
                  <a:pt x="2081372" y="6675876"/>
                </a:cubicBezTo>
                <a:lnTo>
                  <a:pt x="1779999" y="6858000"/>
                </a:lnTo>
                <a:lnTo>
                  <a:pt x="0" y="6858000"/>
                </a:lnTo>
                <a:close/>
              </a:path>
            </a:pathLst>
          </a:custGeom>
          <a:solidFill>
            <a:schemeClr val="tx1">
              <a:alpha val="10000"/>
            </a:schemeClr>
          </a:solidFill>
        </p:spPr>
        <p:txBody>
          <a:bodyPr wrap="square" rtlCol="0" anchor="ctr">
            <a:noAutofit/>
          </a:bodyPr>
          <a:lstStyle>
            <a:lvl1pPr algn="ctr">
              <a:lnSpc>
                <a:spcPct val="100000"/>
              </a:lnSpc>
              <a:defRPr sz="1100" b="0" baseline="0">
                <a:solidFill>
                  <a:schemeClr val="tx1">
                    <a:lumMod val="50000"/>
                    <a:lumOff val="50000"/>
                  </a:schemeClr>
                </a:solidFill>
              </a:defRPr>
            </a:lvl1pPr>
          </a:lstStyle>
          <a:p>
            <a:pPr rtl="0"/>
            <a:r>
              <a:rPr lang="hr-HR" noProof="0"/>
              <a:t>Povucite i ispustite </a:t>
            </a:r>
          </a:p>
          <a:p>
            <a:pPr rtl="0"/>
            <a:r>
              <a:rPr lang="hr-HR" noProof="0"/>
              <a:t>sliku ovdje</a:t>
            </a:r>
          </a:p>
        </p:txBody>
      </p:sp>
      <p:sp>
        <p:nvSpPr>
          <p:cNvPr id="19" name="Rezervirano mjesto za sliku 18"/>
          <p:cNvSpPr>
            <a:spLocks noGrp="1"/>
          </p:cNvSpPr>
          <p:nvPr>
            <p:ph type="pic" sz="quarter" idx="87" hasCustomPrompt="1"/>
          </p:nvPr>
        </p:nvSpPr>
        <p:spPr>
          <a:xfrm>
            <a:off x="11003946" y="2043400"/>
            <a:ext cx="1188054" cy="2768041"/>
          </a:xfrm>
          <a:custGeom>
            <a:avLst/>
            <a:gdLst>
              <a:gd name="connsiteX0" fmla="*/ 1549799 w 1549799"/>
              <a:gd name="connsiteY0" fmla="*/ 0 h 3610868"/>
              <a:gd name="connsiteX1" fmla="*/ 1549799 w 1549799"/>
              <a:gd name="connsiteY1" fmla="*/ 3610868 h 3610868"/>
              <a:gd name="connsiteX2" fmla="*/ 1469233 w 1549799"/>
              <a:gd name="connsiteY2" fmla="*/ 3598637 h 3610868"/>
              <a:gd name="connsiteX3" fmla="*/ 0 w 1549799"/>
              <a:gd name="connsiteY3" fmla="*/ 1805434 h 3610868"/>
              <a:gd name="connsiteX4" fmla="*/ 1469233 w 1549799"/>
              <a:gd name="connsiteY4" fmla="*/ 12231 h 3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799" h="3610868">
                <a:moveTo>
                  <a:pt x="1549799" y="0"/>
                </a:moveTo>
                <a:lnTo>
                  <a:pt x="1549799" y="3610868"/>
                </a:lnTo>
                <a:lnTo>
                  <a:pt x="1469233" y="3598637"/>
                </a:lnTo>
                <a:cubicBezTo>
                  <a:pt x="630743" y="3427960"/>
                  <a:pt x="0" y="2689969"/>
                  <a:pt x="0" y="1805434"/>
                </a:cubicBezTo>
                <a:cubicBezTo>
                  <a:pt x="0" y="920900"/>
                  <a:pt x="630743" y="182908"/>
                  <a:pt x="1469233" y="12231"/>
                </a:cubicBezTo>
                <a:close/>
              </a:path>
            </a:pathLst>
          </a:custGeom>
          <a:solidFill>
            <a:schemeClr val="tx1">
              <a:alpha val="10000"/>
            </a:schemeClr>
          </a:solidFill>
        </p:spPr>
        <p:txBody>
          <a:bodyPr wrap="square" rtlCol="0" anchor="ctr">
            <a:noAutofit/>
          </a:bodyPr>
          <a:lstStyle>
            <a:lvl1pPr algn="ctr">
              <a:lnSpc>
                <a:spcPct val="100000"/>
              </a:lnSpc>
              <a:defRPr sz="1100" b="0" baseline="0">
                <a:solidFill>
                  <a:schemeClr val="tx1">
                    <a:lumMod val="50000"/>
                    <a:lumOff val="50000"/>
                  </a:schemeClr>
                </a:solidFill>
              </a:defRPr>
            </a:lvl1pPr>
          </a:lstStyle>
          <a:p>
            <a:pPr rtl="0"/>
            <a:r>
              <a:rPr lang="hr-HR" noProof="0"/>
              <a:t>Povucite i ispustite </a:t>
            </a:r>
          </a:p>
          <a:p>
            <a:pPr rtl="0"/>
            <a:r>
              <a:rPr lang="hr-HR" noProof="0"/>
              <a:t>sliku ovdje</a:t>
            </a:r>
          </a:p>
        </p:txBody>
      </p:sp>
      <p:sp>
        <p:nvSpPr>
          <p:cNvPr id="16" name="Naslov 7">
            <a:extLst>
              <a:ext uri="{FF2B5EF4-FFF2-40B4-BE49-F238E27FC236}">
                <a16:creationId xmlns:a16="http://schemas.microsoft.com/office/drawing/2014/main" id="{0E95E1C1-C3CC-4989-9ABC-178293BB83E0}"/>
              </a:ext>
            </a:extLst>
          </p:cNvPr>
          <p:cNvSpPr>
            <a:spLocks noGrp="1"/>
          </p:cNvSpPr>
          <p:nvPr>
            <p:ph type="body" sz="quarter" idx="39" hasCustomPrompt="1"/>
          </p:nvPr>
        </p:nvSpPr>
        <p:spPr>
          <a:xfrm>
            <a:off x="5224938" y="2622012"/>
            <a:ext cx="5578882" cy="3550187"/>
          </a:xfrm>
        </p:spPr>
        <p:txBody>
          <a:bodyPr tIns="73152" rtlCol="0">
            <a:noAutofit/>
          </a:bodyPr>
          <a:lstStyle>
            <a:lvl1pPr algn="l">
              <a:lnSpc>
                <a:spcPct val="145000"/>
              </a:lnSpc>
              <a:spcBef>
                <a:spcPts val="0"/>
              </a:spcBef>
              <a:defRPr lang="en-US" sz="1400" b="0" i="0" baseline="0" smtClean="0">
                <a:effectLst/>
              </a:defRPr>
            </a:lvl1pPr>
            <a:lvl2pPr algn="ctr">
              <a:defRPr/>
            </a:lvl2pPr>
            <a:lvl3pPr algn="ctr">
              <a:defRPr/>
            </a:lvl3pPr>
            <a:lvl4pPr algn="ctr">
              <a:lnSpc>
                <a:spcPct val="150000"/>
              </a:lnSpc>
              <a:defRPr/>
            </a:lvl4pPr>
            <a:lvl5pPr algn="ctr">
              <a:defRPr/>
            </a:lvl5pPr>
          </a:lstStyle>
          <a:p>
            <a:pPr lvl="0" rtl="0"/>
            <a:r>
              <a:rPr lang="hr-HR" noProof="0"/>
              <a:t>Kliknite da biste uredili stilove teksta matrice</a:t>
            </a:r>
          </a:p>
        </p:txBody>
      </p:sp>
      <p:sp>
        <p:nvSpPr>
          <p:cNvPr id="23" name="Prostoručno: Oblik 22">
            <a:extLst>
              <a:ext uri="{FF2B5EF4-FFF2-40B4-BE49-F238E27FC236}">
                <a16:creationId xmlns:a16="http://schemas.microsoft.com/office/drawing/2014/main" id="{B6064CAB-1057-41AD-A199-A6E8A7026465}"/>
              </a:ext>
            </a:extLst>
          </p:cNvPr>
          <p:cNvSpPr/>
          <p:nvPr userDrawn="1"/>
        </p:nvSpPr>
        <p:spPr>
          <a:xfrm>
            <a:off x="8524888" y="-1578"/>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161F670D-DDAE-4842-9FA1-6B3293DA6A19}"/>
              </a:ext>
            </a:extLst>
          </p:cNvPr>
          <p:cNvSpPr>
            <a:spLocks noGrp="1"/>
          </p:cNvSpPr>
          <p:nvPr>
            <p:ph type="title"/>
          </p:nvPr>
        </p:nvSpPr>
        <p:spPr>
          <a:xfrm>
            <a:off x="5220597" y="1254264"/>
            <a:ext cx="5568696" cy="1335024"/>
          </a:xfrm>
        </p:spPr>
        <p:txBody>
          <a:bodyPr vert="horz" lIns="91440" tIns="0" rIns="91440" bIns="0" rtlCol="0" anchor="b" anchorCtr="0">
            <a:noAutofit/>
          </a:bodyPr>
          <a:lstStyle>
            <a:lvl1pPr>
              <a:defRPr lang="en-US" sz="3600" b="0" baseline="0">
                <a:solidFill>
                  <a:schemeClr val="tx1">
                    <a:lumMod val="85000"/>
                    <a:lumOff val="15000"/>
                  </a:schemeClr>
                </a:solidFill>
                <a:ea typeface="+mn-ea"/>
                <a:cs typeface="+mn-cs"/>
              </a:defRPr>
            </a:lvl1pPr>
          </a:lstStyle>
          <a:p>
            <a:pPr marL="0" lvl="0" indent="0" rtl="0">
              <a:lnSpc>
                <a:spcPct val="100000"/>
              </a:lnSpc>
              <a:spcBef>
                <a:spcPts val="0"/>
              </a:spcBef>
              <a:buFont typeface="Arial" panose="020B0604020202020204" pitchFamily="34" charset="0"/>
            </a:pPr>
            <a:r>
              <a:rPr lang="hr-HR" noProof="0"/>
              <a:t>Kliknite da biste uredili stil naslova matrice</a:t>
            </a:r>
          </a:p>
        </p:txBody>
      </p:sp>
    </p:spTree>
    <p:extLst>
      <p:ext uri="{BB962C8B-B14F-4D97-AF65-F5344CB8AC3E}">
        <p14:creationId xmlns:p14="http://schemas.microsoft.com/office/powerpoint/2010/main" val="2597636529"/>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Usporedba sa slikama">
    <p:spTree>
      <p:nvGrpSpPr>
        <p:cNvPr id="1" name=""/>
        <p:cNvGrpSpPr/>
        <p:nvPr/>
      </p:nvGrpSpPr>
      <p:grpSpPr>
        <a:xfrm>
          <a:off x="0" y="0"/>
          <a:ext cx="0" cy="0"/>
          <a:chOff x="0" y="0"/>
          <a:chExt cx="0" cy="0"/>
        </a:xfrm>
      </p:grpSpPr>
      <p:sp>
        <p:nvSpPr>
          <p:cNvPr id="38" name="Rezervirano mjesto za sliku 24">
            <a:extLst>
              <a:ext uri="{FF2B5EF4-FFF2-40B4-BE49-F238E27FC236}">
                <a16:creationId xmlns:a16="http://schemas.microsoft.com/office/drawing/2014/main" id="{099F6EE0-0ECC-4BF4-81EC-F8B712B6FA8C}"/>
              </a:ext>
            </a:extLst>
          </p:cNvPr>
          <p:cNvSpPr>
            <a:spLocks noGrp="1"/>
          </p:cNvSpPr>
          <p:nvPr>
            <p:ph type="pic" sz="quarter" idx="105" hasCustomPrompt="1"/>
          </p:nvPr>
        </p:nvSpPr>
        <p:spPr>
          <a:xfrm>
            <a:off x="7968655" y="419270"/>
            <a:ext cx="2285207" cy="2273182"/>
          </a:xfrm>
          <a:custGeom>
            <a:avLst/>
            <a:gdLst>
              <a:gd name="connsiteX0" fmla="*/ 2374769 w 4749538"/>
              <a:gd name="connsiteY0" fmla="*/ 0 h 4724544"/>
              <a:gd name="connsiteX1" fmla="*/ 4749538 w 4749538"/>
              <a:gd name="connsiteY1" fmla="*/ 2362272 h 4724544"/>
              <a:gd name="connsiteX2" fmla="*/ 2374769 w 4749538"/>
              <a:gd name="connsiteY2" fmla="*/ 4724544 h 4724544"/>
              <a:gd name="connsiteX3" fmla="*/ 0 w 4749538"/>
              <a:gd name="connsiteY3" fmla="*/ 2362272 h 4724544"/>
              <a:gd name="connsiteX4" fmla="*/ 2374769 w 4749538"/>
              <a:gd name="connsiteY4" fmla="*/ 0 h 4724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9538" h="4724544">
                <a:moveTo>
                  <a:pt x="2374769" y="0"/>
                </a:moveTo>
                <a:cubicBezTo>
                  <a:pt x="3686318" y="0"/>
                  <a:pt x="4749538" y="1057625"/>
                  <a:pt x="4749538" y="2362272"/>
                </a:cubicBezTo>
                <a:cubicBezTo>
                  <a:pt x="4749538" y="3666919"/>
                  <a:pt x="3686318" y="4724544"/>
                  <a:pt x="2374769" y="4724544"/>
                </a:cubicBezTo>
                <a:cubicBezTo>
                  <a:pt x="1063220" y="4724544"/>
                  <a:pt x="0" y="3666919"/>
                  <a:pt x="0" y="2362272"/>
                </a:cubicBezTo>
                <a:cubicBezTo>
                  <a:pt x="0" y="1057625"/>
                  <a:pt x="1063220" y="0"/>
                  <a:pt x="2374769" y="0"/>
                </a:cubicBezTo>
                <a:close/>
              </a:path>
            </a:pathLst>
          </a:custGeom>
          <a:solidFill>
            <a:schemeClr val="tx1">
              <a:alpha val="10000"/>
            </a:schemeClr>
          </a:solidFill>
        </p:spPr>
        <p:txBody>
          <a:bodyPr wrap="square" rtlCol="0" anchor="ctr">
            <a:noAutofit/>
          </a:bodyPr>
          <a:lstStyle>
            <a:lvl1pPr algn="ctr">
              <a:lnSpc>
                <a:spcPct val="100000"/>
              </a:lnSpc>
              <a:defRPr sz="1100" b="0" baseline="0">
                <a:solidFill>
                  <a:schemeClr val="tx1">
                    <a:lumMod val="50000"/>
                    <a:lumOff val="50000"/>
                  </a:schemeClr>
                </a:solidFill>
              </a:defRPr>
            </a:lvl1pPr>
          </a:lstStyle>
          <a:p>
            <a:pPr rtl="0"/>
            <a:r>
              <a:rPr lang="hr-HR" noProof="0"/>
              <a:t>Povucite i ispustite </a:t>
            </a:r>
          </a:p>
          <a:p>
            <a:pPr rtl="0"/>
            <a:r>
              <a:rPr lang="hr-HR" noProof="0"/>
              <a:t>sliku ovdje</a:t>
            </a:r>
          </a:p>
        </p:txBody>
      </p:sp>
      <p:sp>
        <p:nvSpPr>
          <p:cNvPr id="47" name="Elipsa 46"/>
          <p:cNvSpPr/>
          <p:nvPr/>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48" name="Elipsa 47"/>
          <p:cNvSpPr/>
          <p:nvPr/>
        </p:nvSpPr>
        <p:spPr>
          <a:xfrm>
            <a:off x="1099631"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49" name="Elipsa 48"/>
          <p:cNvSpPr/>
          <p:nvPr/>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50" name="Elipsa 49"/>
          <p:cNvSpPr/>
          <p:nvPr/>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6" name="Rezervirano mjesto za sliku 24"/>
          <p:cNvSpPr>
            <a:spLocks noGrp="1"/>
          </p:cNvSpPr>
          <p:nvPr>
            <p:ph type="pic" sz="quarter" idx="104" hasCustomPrompt="1"/>
          </p:nvPr>
        </p:nvSpPr>
        <p:spPr>
          <a:xfrm>
            <a:off x="2455922" y="419270"/>
            <a:ext cx="2285207" cy="2273182"/>
          </a:xfrm>
          <a:custGeom>
            <a:avLst/>
            <a:gdLst>
              <a:gd name="connsiteX0" fmla="*/ 2374769 w 4749538"/>
              <a:gd name="connsiteY0" fmla="*/ 0 h 4724544"/>
              <a:gd name="connsiteX1" fmla="*/ 4749538 w 4749538"/>
              <a:gd name="connsiteY1" fmla="*/ 2362272 h 4724544"/>
              <a:gd name="connsiteX2" fmla="*/ 2374769 w 4749538"/>
              <a:gd name="connsiteY2" fmla="*/ 4724544 h 4724544"/>
              <a:gd name="connsiteX3" fmla="*/ 0 w 4749538"/>
              <a:gd name="connsiteY3" fmla="*/ 2362272 h 4724544"/>
              <a:gd name="connsiteX4" fmla="*/ 2374769 w 4749538"/>
              <a:gd name="connsiteY4" fmla="*/ 0 h 4724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9538" h="4724544">
                <a:moveTo>
                  <a:pt x="2374769" y="0"/>
                </a:moveTo>
                <a:cubicBezTo>
                  <a:pt x="3686318" y="0"/>
                  <a:pt x="4749538" y="1057625"/>
                  <a:pt x="4749538" y="2362272"/>
                </a:cubicBezTo>
                <a:cubicBezTo>
                  <a:pt x="4749538" y="3666919"/>
                  <a:pt x="3686318" y="4724544"/>
                  <a:pt x="2374769" y="4724544"/>
                </a:cubicBezTo>
                <a:cubicBezTo>
                  <a:pt x="1063220" y="4724544"/>
                  <a:pt x="0" y="3666919"/>
                  <a:pt x="0" y="2362272"/>
                </a:cubicBezTo>
                <a:cubicBezTo>
                  <a:pt x="0" y="1057625"/>
                  <a:pt x="1063220" y="0"/>
                  <a:pt x="2374769" y="0"/>
                </a:cubicBezTo>
                <a:close/>
              </a:path>
            </a:pathLst>
          </a:custGeom>
          <a:solidFill>
            <a:schemeClr val="tx1">
              <a:alpha val="10000"/>
            </a:schemeClr>
          </a:solidFill>
        </p:spPr>
        <p:txBody>
          <a:bodyPr wrap="square" rtlCol="0" anchor="ctr">
            <a:noAutofit/>
          </a:bodyPr>
          <a:lstStyle>
            <a:lvl1pPr algn="ctr">
              <a:lnSpc>
                <a:spcPct val="100000"/>
              </a:lnSpc>
              <a:defRPr sz="1100" b="0" baseline="0">
                <a:solidFill>
                  <a:schemeClr val="tx1">
                    <a:lumMod val="50000"/>
                    <a:lumOff val="50000"/>
                  </a:schemeClr>
                </a:solidFill>
              </a:defRPr>
            </a:lvl1pPr>
          </a:lstStyle>
          <a:p>
            <a:pPr rtl="0"/>
            <a:r>
              <a:rPr lang="hr-HR" noProof="0"/>
              <a:t>Povucite i ispustite </a:t>
            </a:r>
          </a:p>
          <a:p>
            <a:pPr rtl="0"/>
            <a:r>
              <a:rPr lang="hr-HR" noProof="0"/>
              <a:t>sliku ovdje</a:t>
            </a:r>
          </a:p>
        </p:txBody>
      </p:sp>
      <p:sp>
        <p:nvSpPr>
          <p:cNvPr id="31" name="Rezervirano mjesto za tekst 3">
            <a:extLst>
              <a:ext uri="{FF2B5EF4-FFF2-40B4-BE49-F238E27FC236}">
                <a16:creationId xmlns:a16="http://schemas.microsoft.com/office/drawing/2014/main" id="{9E7F9AFC-1AA3-41EE-B9CF-8C208FD278B8}"/>
              </a:ext>
            </a:extLst>
          </p:cNvPr>
          <p:cNvSpPr>
            <a:spLocks noGrp="1"/>
          </p:cNvSpPr>
          <p:nvPr>
            <p:ph type="body" sz="half" idx="2" hasCustomPrompt="1"/>
          </p:nvPr>
        </p:nvSpPr>
        <p:spPr>
          <a:xfrm>
            <a:off x="1099632" y="3462109"/>
            <a:ext cx="4979928" cy="3262853"/>
          </a:xfrm>
        </p:spPr>
        <p:txBody>
          <a:bodyPr rtlCol="0">
            <a:normAutofit/>
          </a:bodyPr>
          <a:lstStyle>
            <a:lvl1pPr marL="0" indent="0">
              <a:lnSpc>
                <a:spcPct val="150000"/>
              </a:lnSpc>
              <a:buNone/>
              <a:defRPr sz="1400">
                <a:latin typeface="+mj-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hr-HR" noProof="0"/>
              <a:t>Kliknite da biste uredili stilove teksta matrice</a:t>
            </a:r>
          </a:p>
        </p:txBody>
      </p:sp>
      <p:sp>
        <p:nvSpPr>
          <p:cNvPr id="39" name="Naslov 7">
            <a:extLst>
              <a:ext uri="{FF2B5EF4-FFF2-40B4-BE49-F238E27FC236}">
                <a16:creationId xmlns:a16="http://schemas.microsoft.com/office/drawing/2014/main" id="{3914CF55-8C39-482F-A85C-6686F1BF80D0}"/>
              </a:ext>
            </a:extLst>
          </p:cNvPr>
          <p:cNvSpPr>
            <a:spLocks noGrp="1"/>
          </p:cNvSpPr>
          <p:nvPr>
            <p:ph type="body" sz="quarter" idx="106" hasCustomPrompt="1"/>
          </p:nvPr>
        </p:nvSpPr>
        <p:spPr>
          <a:xfrm>
            <a:off x="6612364" y="2823082"/>
            <a:ext cx="4979928" cy="605918"/>
          </a:xfrm>
        </p:spPr>
        <p:txBody>
          <a:bodyPr tIns="0" bIns="0" rtlCol="0" anchor="ctr" anchorCtr="0">
            <a:noAutofit/>
          </a:bodyPr>
          <a:lstStyle>
            <a:lvl1pPr marL="0" indent="0" algn="ctr">
              <a:lnSpc>
                <a:spcPct val="100000"/>
              </a:lnSpc>
              <a:spcBef>
                <a:spcPts val="0"/>
              </a:spcBef>
              <a:buFont typeface="Arial" panose="020B0604020202020204" pitchFamily="34" charset="0"/>
              <a:buNone/>
              <a:defRPr sz="1800" b="1" cap="all" baseline="0">
                <a:solidFill>
                  <a:schemeClr val="tx1">
                    <a:lumMod val="85000"/>
                    <a:lumOff val="15000"/>
                  </a:schemeClr>
                </a:solidFill>
                <a:latin typeface="+mj-lt"/>
              </a:defRPr>
            </a:lvl1pPr>
            <a:lvl2pPr algn="ctr">
              <a:defRPr/>
            </a:lvl2pPr>
            <a:lvl3pPr algn="ctr">
              <a:defRPr/>
            </a:lvl3pPr>
            <a:lvl4pPr algn="ctr">
              <a:lnSpc>
                <a:spcPct val="150000"/>
              </a:lnSpc>
              <a:defRPr/>
            </a:lvl4pPr>
            <a:lvl5pPr algn="ctr">
              <a:defRPr/>
            </a:lvl5pPr>
          </a:lstStyle>
          <a:p>
            <a:pPr lvl="0" rtl="0"/>
            <a:r>
              <a:rPr lang="hr-HR" noProof="0"/>
              <a:t>OVDJE NAPIŠITE NASLOV</a:t>
            </a:r>
          </a:p>
        </p:txBody>
      </p:sp>
      <p:sp>
        <p:nvSpPr>
          <p:cNvPr id="41" name="Rezervirano mjesto za tekst 3">
            <a:extLst>
              <a:ext uri="{FF2B5EF4-FFF2-40B4-BE49-F238E27FC236}">
                <a16:creationId xmlns:a16="http://schemas.microsoft.com/office/drawing/2014/main" id="{7D73FC3A-EB30-4FD3-B2A9-9E6A7F62BB97}"/>
              </a:ext>
            </a:extLst>
          </p:cNvPr>
          <p:cNvSpPr>
            <a:spLocks noGrp="1"/>
          </p:cNvSpPr>
          <p:nvPr>
            <p:ph type="body" sz="half" idx="107" hasCustomPrompt="1"/>
          </p:nvPr>
        </p:nvSpPr>
        <p:spPr>
          <a:xfrm>
            <a:off x="6612365" y="3462109"/>
            <a:ext cx="4979928" cy="3262853"/>
          </a:xfrm>
        </p:spPr>
        <p:txBody>
          <a:bodyPr rtlCol="0">
            <a:normAutofit/>
          </a:bodyPr>
          <a:lstStyle>
            <a:lvl1pPr marL="0" indent="0">
              <a:lnSpc>
                <a:spcPct val="150000"/>
              </a:lnSpc>
              <a:buNone/>
              <a:defRPr sz="1400">
                <a:latin typeface="+mj-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hr-HR" noProof="0"/>
              <a:t>Kliknite da biste uredili stilove teksta matrice</a:t>
            </a:r>
          </a:p>
        </p:txBody>
      </p:sp>
      <p:sp>
        <p:nvSpPr>
          <p:cNvPr id="42" name="Prostoručno: Oblik 41">
            <a:extLst>
              <a:ext uri="{FF2B5EF4-FFF2-40B4-BE49-F238E27FC236}">
                <a16:creationId xmlns:a16="http://schemas.microsoft.com/office/drawing/2014/main" id="{07C33C9A-D7E8-4C10-B4DD-F1B8B3CAF4D7}"/>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44" name="Prostoručno: Oblik 43">
            <a:extLst>
              <a:ext uri="{FF2B5EF4-FFF2-40B4-BE49-F238E27FC236}">
                <a16:creationId xmlns:a16="http://schemas.microsoft.com/office/drawing/2014/main" id="{6669BDAC-80FA-43B7-AF04-AC360CBD9C88}"/>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16CB0A3E-9615-4403-8894-873513E49039}"/>
              </a:ext>
            </a:extLst>
          </p:cNvPr>
          <p:cNvSpPr>
            <a:spLocks noGrp="1"/>
          </p:cNvSpPr>
          <p:nvPr>
            <p:ph type="title" hasCustomPrompt="1"/>
          </p:nvPr>
        </p:nvSpPr>
        <p:spPr>
          <a:xfrm>
            <a:off x="1099631" y="2825496"/>
            <a:ext cx="4983480" cy="603504"/>
          </a:xfrm>
        </p:spPr>
        <p:txBody>
          <a:bodyPr vert="horz" lIns="91440" tIns="0" rIns="91440" bIns="0" rtlCol="0" anchor="ctr" anchorCtr="0">
            <a:noAutofit/>
          </a:bodyPr>
          <a:lstStyle>
            <a:lvl1pPr marL="0" indent="0" algn="ctr">
              <a:buFont typeface="+mj-lt"/>
              <a:buNone/>
              <a:defRPr lang="en-US" sz="1800" b="1" cap="all" baseline="0" dirty="0">
                <a:solidFill>
                  <a:schemeClr val="tx1">
                    <a:lumMod val="85000"/>
                    <a:lumOff val="15000"/>
                  </a:schemeClr>
                </a:solidFill>
                <a:ea typeface="+mn-ea"/>
                <a:cs typeface="+mn-cs"/>
              </a:defRPr>
            </a:lvl1pPr>
          </a:lstStyle>
          <a:p>
            <a:pPr marL="342900" lvl="0" indent="-342900" algn="ctr" rtl="0">
              <a:lnSpc>
                <a:spcPct val="100000"/>
              </a:lnSpc>
              <a:spcBef>
                <a:spcPts val="0"/>
              </a:spcBef>
            </a:pPr>
            <a:r>
              <a:rPr lang="hr-HR" noProof="0"/>
              <a:t>OVDJE NAPIŠITE NASLOV</a:t>
            </a:r>
          </a:p>
        </p:txBody>
      </p:sp>
    </p:spTree>
    <p:extLst>
      <p:ext uri="{BB962C8B-B14F-4D97-AF65-F5344CB8AC3E}">
        <p14:creationId xmlns:p14="http://schemas.microsoft.com/office/powerpoint/2010/main" val="1947485585"/>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Naslov i sadržaj">
    <p:spTree>
      <p:nvGrpSpPr>
        <p:cNvPr id="1" name=""/>
        <p:cNvGrpSpPr/>
        <p:nvPr/>
      </p:nvGrpSpPr>
      <p:grpSpPr>
        <a:xfrm>
          <a:off x="0" y="0"/>
          <a:ext cx="0" cy="0"/>
          <a:chOff x="0" y="0"/>
          <a:chExt cx="0" cy="0"/>
        </a:xfrm>
      </p:grpSpPr>
      <p:sp>
        <p:nvSpPr>
          <p:cNvPr id="11" name="Prostoručno: Oblik 10">
            <a:extLst>
              <a:ext uri="{FF2B5EF4-FFF2-40B4-BE49-F238E27FC236}">
                <a16:creationId xmlns:a16="http://schemas.microsoft.com/office/drawing/2014/main" id="{30E54A15-983A-490F-A7FB-0881E0C810F7}"/>
              </a:ext>
            </a:extLst>
          </p:cNvPr>
          <p:cNvSpPr/>
          <p:nvPr userDrawn="1"/>
        </p:nvSpPr>
        <p:spPr>
          <a:xfrm>
            <a:off x="5428096" y="0"/>
            <a:ext cx="6763905" cy="6858000"/>
          </a:xfrm>
          <a:custGeom>
            <a:avLst/>
            <a:gdLst>
              <a:gd name="connsiteX0" fmla="*/ 1 w 6763905"/>
              <a:gd name="connsiteY0" fmla="*/ 0 h 6858000"/>
              <a:gd name="connsiteX1" fmla="*/ 6763905 w 6763905"/>
              <a:gd name="connsiteY1" fmla="*/ 0 h 6858000"/>
              <a:gd name="connsiteX2" fmla="*/ 6763905 w 6763905"/>
              <a:gd name="connsiteY2" fmla="*/ 6858000 h 6858000"/>
              <a:gd name="connsiteX3" fmla="*/ 0 w 6763905"/>
              <a:gd name="connsiteY3" fmla="*/ 6858000 h 6858000"/>
              <a:gd name="connsiteX4" fmla="*/ 154196 w 6763905"/>
              <a:gd name="connsiteY4" fmla="*/ 6697120 h 6858000"/>
              <a:gd name="connsiteX5" fmla="*/ 1423557 w 6763905"/>
              <a:gd name="connsiteY5" fmla="*/ 3429000 h 6858000"/>
              <a:gd name="connsiteX6" fmla="*/ 154196 w 6763905"/>
              <a:gd name="connsiteY6" fmla="*/ 160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3905" h="6858000">
                <a:moveTo>
                  <a:pt x="1" y="0"/>
                </a:moveTo>
                <a:lnTo>
                  <a:pt x="6763905" y="0"/>
                </a:lnTo>
                <a:lnTo>
                  <a:pt x="6763905" y="6858000"/>
                </a:lnTo>
                <a:lnTo>
                  <a:pt x="0" y="6858000"/>
                </a:lnTo>
                <a:lnTo>
                  <a:pt x="154196" y="6697120"/>
                </a:lnTo>
                <a:cubicBezTo>
                  <a:pt x="942872" y="5833950"/>
                  <a:pt x="1423557" y="4687315"/>
                  <a:pt x="1423557" y="3429000"/>
                </a:cubicBezTo>
                <a:cubicBezTo>
                  <a:pt x="1423557" y="2170685"/>
                  <a:pt x="942872" y="1024050"/>
                  <a:pt x="154196" y="16088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004074E6-E39E-4D19-B91F-8E84F37CBF3C}"/>
              </a:ext>
            </a:extLst>
          </p:cNvPr>
          <p:cNvSpPr>
            <a:spLocks noGrp="1"/>
          </p:cNvSpPr>
          <p:nvPr>
            <p:ph type="title" hasCustomPrompt="1"/>
          </p:nvPr>
        </p:nvSpPr>
        <p:spPr>
          <a:xfrm>
            <a:off x="7296150" y="1036565"/>
            <a:ext cx="4514851" cy="573989"/>
          </a:xfrm>
          <a:prstGeom prst="rect">
            <a:avLst/>
          </a:prstGeom>
        </p:spPr>
        <p:txBody>
          <a:bodyPr lIns="0" rIns="0" rtlCol="0">
            <a:noAutofit/>
          </a:bodyPr>
          <a:lstStyle>
            <a:lvl1pPr>
              <a:defRPr sz="3200" spc="300">
                <a:solidFill>
                  <a:schemeClr val="bg1"/>
                </a:solidFill>
              </a:defRPr>
            </a:lvl1pPr>
          </a:lstStyle>
          <a:p>
            <a:pPr rtl="0"/>
            <a:r>
              <a:rPr lang="hr-HR" noProof="0"/>
              <a:t>KLIKNITE ZA UREĐIVANJE MATRICE</a:t>
            </a:r>
          </a:p>
        </p:txBody>
      </p:sp>
      <p:sp>
        <p:nvSpPr>
          <p:cNvPr id="3" name="Rezervirano mjesto za sadržaj 2">
            <a:extLst>
              <a:ext uri="{FF2B5EF4-FFF2-40B4-BE49-F238E27FC236}">
                <a16:creationId xmlns:a16="http://schemas.microsoft.com/office/drawing/2014/main" id="{607D1B16-7058-45AD-9B19-E19CAF96683B}"/>
              </a:ext>
            </a:extLst>
          </p:cNvPr>
          <p:cNvSpPr>
            <a:spLocks noGrp="1"/>
          </p:cNvSpPr>
          <p:nvPr>
            <p:ph idx="1" hasCustomPrompt="1"/>
          </p:nvPr>
        </p:nvSpPr>
        <p:spPr>
          <a:xfrm>
            <a:off x="7296150" y="2296952"/>
            <a:ext cx="4514851" cy="3779998"/>
          </a:xfrm>
        </p:spPr>
        <p:txBody>
          <a:bodyPr lIns="0" rIns="0" rtlCol="0">
            <a:normAutofit/>
          </a:bodyPr>
          <a:lstStyle>
            <a:lvl1pPr>
              <a:lnSpc>
                <a:spcPct val="150000"/>
              </a:lnSpc>
              <a:defRPr sz="1600">
                <a:solidFill>
                  <a:schemeClr val="bg1"/>
                </a:solidFill>
              </a:defRPr>
            </a:lvl1pPr>
            <a:lvl2pPr>
              <a:lnSpc>
                <a:spcPct val="150000"/>
              </a:lnSpc>
              <a:defRPr sz="1600">
                <a:solidFill>
                  <a:schemeClr val="bg1"/>
                </a:solidFill>
              </a:defRPr>
            </a:lvl2pPr>
            <a:lvl3pPr>
              <a:lnSpc>
                <a:spcPct val="150000"/>
              </a:lnSpc>
              <a:defRPr sz="1400">
                <a:solidFill>
                  <a:schemeClr val="bg1"/>
                </a:solidFill>
              </a:defRPr>
            </a:lvl3pPr>
            <a:lvl4pPr>
              <a:lnSpc>
                <a:spcPct val="150000"/>
              </a:lnSpc>
              <a:defRPr sz="1200">
                <a:solidFill>
                  <a:schemeClr val="bg1"/>
                </a:solidFill>
              </a:defRPr>
            </a:lvl4pPr>
            <a:lvl5pPr>
              <a:lnSpc>
                <a:spcPct val="150000"/>
              </a:lnSpc>
              <a:defRPr sz="1200">
                <a:solidFill>
                  <a:schemeClr val="bg1"/>
                </a:solidFill>
              </a:defRPr>
            </a:lvl5pPr>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
        <p:nvSpPr>
          <p:cNvPr id="7" name="Rezervirano mjesto za tekst 2">
            <a:extLst>
              <a:ext uri="{FF2B5EF4-FFF2-40B4-BE49-F238E27FC236}">
                <a16:creationId xmlns:a16="http://schemas.microsoft.com/office/drawing/2014/main" id="{6CAAB964-0A56-4842-AA82-7610F726CD14}"/>
              </a:ext>
            </a:extLst>
          </p:cNvPr>
          <p:cNvSpPr>
            <a:spLocks noGrp="1"/>
          </p:cNvSpPr>
          <p:nvPr>
            <p:ph type="body" idx="13" hasCustomPrompt="1"/>
          </p:nvPr>
        </p:nvSpPr>
        <p:spPr>
          <a:xfrm>
            <a:off x="7326300" y="1675127"/>
            <a:ext cx="4484700" cy="407670"/>
          </a:xfrm>
        </p:spPr>
        <p:txBody>
          <a:bodyPr lIns="0" rIns="0" rtlCol="0">
            <a:noAutofit/>
          </a:bodyPr>
          <a:lstStyle>
            <a:lvl1pPr marL="0" indent="0">
              <a:buNone/>
              <a:defRPr sz="2000" spc="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hr-HR" noProof="0"/>
              <a:t>UREĐIVANJE STILOVA TEKSTA MATRICE</a:t>
            </a:r>
          </a:p>
        </p:txBody>
      </p:sp>
      <p:sp>
        <p:nvSpPr>
          <p:cNvPr id="13" name="Rezervirano mjesto za sadržaj 12">
            <a:extLst>
              <a:ext uri="{FF2B5EF4-FFF2-40B4-BE49-F238E27FC236}">
                <a16:creationId xmlns:a16="http://schemas.microsoft.com/office/drawing/2014/main" id="{483349C3-B089-45CF-9643-0D25E709663B}"/>
              </a:ext>
            </a:extLst>
          </p:cNvPr>
          <p:cNvSpPr>
            <a:spLocks noGrp="1"/>
          </p:cNvSpPr>
          <p:nvPr>
            <p:ph sz="quarter" idx="14" hasCustomPrompt="1"/>
          </p:nvPr>
        </p:nvSpPr>
        <p:spPr>
          <a:xfrm>
            <a:off x="1104901" y="518740"/>
            <a:ext cx="4991099" cy="5924550"/>
          </a:xfrm>
        </p:spPr>
        <p:txBody>
          <a:bodyPr rtlCol="0">
            <a:normAutofit/>
          </a:bodyPr>
          <a:lstStyle>
            <a:lvl1pPr>
              <a:defRPr sz="1400">
                <a:latin typeface="+mj-lt"/>
              </a:defRPr>
            </a:lvl1pPr>
            <a:lvl2pPr>
              <a:defRPr sz="1400">
                <a:latin typeface="+mj-lt"/>
              </a:defRPr>
            </a:lvl2pPr>
            <a:lvl3pPr>
              <a:defRPr sz="1400">
                <a:latin typeface="+mj-lt"/>
              </a:defRPr>
            </a:lvl3pPr>
            <a:lvl4pPr>
              <a:defRPr sz="1400">
                <a:latin typeface="+mj-lt"/>
              </a:defRPr>
            </a:lvl4pPr>
            <a:lvl5pPr>
              <a:defRPr sz="1400">
                <a:latin typeface="+mj-lt"/>
              </a:defRPr>
            </a:lvl5pPr>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
        <p:nvSpPr>
          <p:cNvPr id="16" name="Rezervirano mjesto za broj slajda 5">
            <a:extLst>
              <a:ext uri="{FF2B5EF4-FFF2-40B4-BE49-F238E27FC236}">
                <a16:creationId xmlns:a16="http://schemas.microsoft.com/office/drawing/2014/main" id="{E7D247BC-E419-4355-8738-B9CE5CA19B5C}"/>
              </a:ext>
            </a:extLst>
          </p:cNvPr>
          <p:cNvSpPr>
            <a:spLocks noGrp="1"/>
          </p:cNvSpPr>
          <p:nvPr>
            <p:ph type="sldNum" sz="quarter" idx="4"/>
          </p:nvPr>
        </p:nvSpPr>
        <p:spPr>
          <a:xfrm>
            <a:off x="11549269" y="6468303"/>
            <a:ext cx="443948" cy="365125"/>
          </a:xfrm>
          <a:prstGeom prst="rect">
            <a:avLst/>
          </a:prstGeom>
        </p:spPr>
        <p:txBody>
          <a:bodyPr vert="horz" lIns="91440" tIns="45720" rIns="91440" bIns="45720" rtlCol="0" anchor="ctr"/>
          <a:lstStyle>
            <a:lvl1pPr algn="r">
              <a:defRPr sz="1200">
                <a:solidFill>
                  <a:schemeClr val="bg1"/>
                </a:solidFill>
              </a:defRPr>
            </a:lvl1pPr>
          </a:lstStyle>
          <a:p>
            <a:pPr rtl="0"/>
            <a:fld id="{8C2E478F-E849-4A8C-AF1F-CBCC78A7CBFA}" type="slidenum">
              <a:rPr lang="hr-HR" noProof="0" smtClean="0"/>
              <a:pPr/>
              <a:t>‹#›</a:t>
            </a:fld>
            <a:endParaRPr lang="hr-HR" noProof="0"/>
          </a:p>
        </p:txBody>
      </p:sp>
      <p:sp>
        <p:nvSpPr>
          <p:cNvPr id="12" name="Rezervirano mjesto za broj slajda 21">
            <a:extLst>
              <a:ext uri="{FF2B5EF4-FFF2-40B4-BE49-F238E27FC236}">
                <a16:creationId xmlns:a16="http://schemas.microsoft.com/office/drawing/2014/main" id="{2AD04D12-2503-45DD-8909-074A5644588E}"/>
              </a:ext>
            </a:extLst>
          </p:cNvPr>
          <p:cNvSpPr txBox="1">
            <a:spLocks/>
          </p:cNvSpPr>
          <p:nvPr userDrawn="1"/>
        </p:nvSpPr>
        <p:spPr>
          <a:xfrm>
            <a:off x="10919584" y="441326"/>
            <a:ext cx="703476" cy="244475"/>
          </a:xfrm>
          <a:prstGeom prst="rect">
            <a:avLst/>
          </a:prstGeom>
          <a:noFill/>
        </p:spPr>
        <p:txBody>
          <a:bodyPr vert="horz" lIns="0" tIns="0" rIns="0" bIns="0" rtlCol="0" anchor="ctr"/>
          <a:lstStyle>
            <a:defPPr>
              <a:defRPr lang="en-US"/>
            </a:defPPr>
            <a:lvl1pPr marL="0" algn="r" defTabSz="914400" rtl="0" eaLnBrk="1" latinLnBrk="0" hangingPunct="1">
              <a:defRPr sz="803" b="1" kern="1200">
                <a:solidFill>
                  <a:schemeClr val="tx1">
                    <a:alpha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D8D877B3-D348-4611-9BDB-C5374591D951}" type="slidenum">
              <a:rPr lang="hr-HR" sz="1000" noProof="0" smtClean="0">
                <a:solidFill>
                  <a:schemeClr val="bg1">
                    <a:alpha val="50000"/>
                  </a:schemeClr>
                </a:solidFill>
              </a:rPr>
              <a:pPr/>
              <a:t>‹#›</a:t>
            </a:fld>
            <a:endParaRPr lang="hr-HR" sz="1000" noProof="0">
              <a:solidFill>
                <a:schemeClr val="bg1">
                  <a:alpha val="50000"/>
                </a:schemeClr>
              </a:solidFill>
            </a:endParaRPr>
          </a:p>
        </p:txBody>
      </p:sp>
    </p:spTree>
    <p:extLst>
      <p:ext uri="{BB962C8B-B14F-4D97-AF65-F5344CB8AC3E}">
        <p14:creationId xmlns:p14="http://schemas.microsoft.com/office/powerpoint/2010/main" val="150041201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Prazno ">
    <p:spTree>
      <p:nvGrpSpPr>
        <p:cNvPr id="1" name=""/>
        <p:cNvGrpSpPr/>
        <p:nvPr/>
      </p:nvGrpSpPr>
      <p:grpSpPr>
        <a:xfrm>
          <a:off x="0" y="0"/>
          <a:ext cx="0" cy="0"/>
          <a:chOff x="0" y="0"/>
          <a:chExt cx="0" cy="0"/>
        </a:xfrm>
      </p:grpSpPr>
      <p:sp>
        <p:nvSpPr>
          <p:cNvPr id="3" name="Rezervirano mjesto za sliku 2">
            <a:extLst>
              <a:ext uri="{FF2B5EF4-FFF2-40B4-BE49-F238E27FC236}">
                <a16:creationId xmlns:a16="http://schemas.microsoft.com/office/drawing/2014/main" id="{DE635FD8-712D-4EE2-A5B6-3DD8DE9C25E9}"/>
              </a:ext>
            </a:extLst>
          </p:cNvPr>
          <p:cNvSpPr>
            <a:spLocks noGrp="1"/>
          </p:cNvSpPr>
          <p:nvPr>
            <p:ph type="pic" sz="quarter" idx="10" hasCustomPrompt="1"/>
          </p:nvPr>
        </p:nvSpPr>
        <p:spPr>
          <a:xfrm>
            <a:off x="1104900" y="0"/>
            <a:ext cx="11087100" cy="6858000"/>
          </a:xfrm>
        </p:spPr>
        <p:txBody>
          <a:bodyPr rtlCol="0"/>
          <a:lstStyle/>
          <a:p>
            <a:pPr rtl="0"/>
            <a:r>
              <a:rPr lang="hr-HR" noProof="0"/>
              <a:t>Kliknite ikonu da biste dodali sliku</a:t>
            </a:r>
          </a:p>
        </p:txBody>
      </p:sp>
      <p:sp>
        <p:nvSpPr>
          <p:cNvPr id="5" name="Naslov 4">
            <a:extLst>
              <a:ext uri="{FF2B5EF4-FFF2-40B4-BE49-F238E27FC236}">
                <a16:creationId xmlns:a16="http://schemas.microsoft.com/office/drawing/2014/main" id="{BAB3F602-0F3F-45E1-BDB9-44D57F6096E3}"/>
              </a:ext>
            </a:extLst>
          </p:cNvPr>
          <p:cNvSpPr>
            <a:spLocks noGrp="1"/>
          </p:cNvSpPr>
          <p:nvPr>
            <p:ph type="title" hasCustomPrompt="1"/>
          </p:nvPr>
        </p:nvSpPr>
        <p:spPr>
          <a:xfrm>
            <a:off x="9385986" y="853066"/>
            <a:ext cx="2097590" cy="1331680"/>
          </a:xfrm>
        </p:spPr>
        <p:txBody>
          <a:bodyPr rtlCol="0">
            <a:normAutofit/>
          </a:bodyPr>
          <a:lstStyle>
            <a:lvl1pPr algn="ctr">
              <a:defRPr sz="2800"/>
            </a:lvl1pPr>
          </a:lstStyle>
          <a:p>
            <a:pPr rtl="0"/>
            <a:r>
              <a:rPr lang="hr-HR" noProof="0"/>
              <a:t>Opis</a:t>
            </a:r>
          </a:p>
        </p:txBody>
      </p:sp>
    </p:spTree>
    <p:extLst>
      <p:ext uri="{BB962C8B-B14F-4D97-AF65-F5344CB8AC3E}">
        <p14:creationId xmlns:p14="http://schemas.microsoft.com/office/powerpoint/2010/main" val="4290249636"/>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Naslovni slajd">
    <p:spTree>
      <p:nvGrpSpPr>
        <p:cNvPr id="1" name=""/>
        <p:cNvGrpSpPr/>
        <p:nvPr/>
      </p:nvGrpSpPr>
      <p:grpSpPr>
        <a:xfrm>
          <a:off x="0" y="0"/>
          <a:ext cx="0" cy="0"/>
          <a:chOff x="0" y="0"/>
          <a:chExt cx="0" cy="0"/>
        </a:xfrm>
      </p:grpSpPr>
      <p:sp>
        <p:nvSpPr>
          <p:cNvPr id="2" name="Elipsa 1"/>
          <p:cNvSpPr/>
          <p:nvPr/>
        </p:nvSpPr>
        <p:spPr>
          <a:xfrm>
            <a:off x="3139127" y="2540523"/>
            <a:ext cx="1998483" cy="1987966"/>
          </a:xfrm>
          <a:prstGeom prst="ellipse">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p:cNvSpPr/>
          <p:nvPr/>
        </p:nvSpPr>
        <p:spPr>
          <a:xfrm>
            <a:off x="9339902" y="3267948"/>
            <a:ext cx="535937" cy="533117"/>
          </a:xfrm>
          <a:prstGeom prst="ellipse">
            <a:avLst/>
          </a:prstGeom>
          <a:solidFill>
            <a:schemeClr val="accent1">
              <a:lumMod val="60000"/>
              <a:lumOff val="4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p:cNvSpPr/>
          <p:nvPr/>
        </p:nvSpPr>
        <p:spPr>
          <a:xfrm>
            <a:off x="1526768" y="3429000"/>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7" name="Naslov 2"/>
          <p:cNvSpPr>
            <a:spLocks noGrp="1"/>
          </p:cNvSpPr>
          <p:nvPr>
            <p:ph type="title" hasCustomPrompt="1"/>
          </p:nvPr>
        </p:nvSpPr>
        <p:spPr>
          <a:xfrm>
            <a:off x="1104900" y="1979630"/>
            <a:ext cx="10668000" cy="2969443"/>
          </a:xfrm>
          <a:prstGeom prst="rect">
            <a:avLst/>
          </a:prstGeom>
          <a:effectLst/>
        </p:spPr>
        <p:txBody>
          <a:bodyPr tIns="0" bIns="91440" rtlCol="0" anchor="ctr" anchorCtr="0"/>
          <a:lstStyle>
            <a:lvl1pPr algn="ctr">
              <a:lnSpc>
                <a:spcPct val="150000"/>
              </a:lnSpc>
              <a:defRPr sz="11499" kern="3000" spc="2000" baseline="0"/>
            </a:lvl1pPr>
          </a:lstStyle>
          <a:p>
            <a:pPr rtl="0"/>
            <a:r>
              <a:rPr lang="hr-HR" noProof="0"/>
              <a:t>NASLOV OVDJE</a:t>
            </a:r>
          </a:p>
        </p:txBody>
      </p:sp>
      <p:sp>
        <p:nvSpPr>
          <p:cNvPr id="10" name="Elipsa 9"/>
          <p:cNvSpPr/>
          <p:nvPr/>
        </p:nvSpPr>
        <p:spPr>
          <a:xfrm>
            <a:off x="3120076" y="1119481"/>
            <a:ext cx="4749538" cy="4724544"/>
          </a:xfrm>
          <a:prstGeom prst="ellipse">
            <a:avLst/>
          </a:prstGeom>
          <a:noFill/>
          <a:ln w="3175">
            <a:solidFill>
              <a:schemeClr val="tx1">
                <a:alpha val="10000"/>
              </a:schemeClr>
            </a:solid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2" name="Elipsa 11"/>
          <p:cNvSpPr/>
          <p:nvPr/>
        </p:nvSpPr>
        <p:spPr>
          <a:xfrm>
            <a:off x="1526769" y="1668430"/>
            <a:ext cx="3610841" cy="3591839"/>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7" name="Elipsa 16"/>
          <p:cNvSpPr/>
          <p:nvPr userDrawn="1"/>
        </p:nvSpPr>
        <p:spPr>
          <a:xfrm>
            <a:off x="1526768" y="3429000"/>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8" name="Prostoručno: Oblik 17">
            <a:extLst>
              <a:ext uri="{FF2B5EF4-FFF2-40B4-BE49-F238E27FC236}">
                <a16:creationId xmlns:a16="http://schemas.microsoft.com/office/drawing/2014/main" id="{4703ED78-9792-4917-9463-BAE14924155A}"/>
              </a:ext>
            </a:extLst>
          </p:cNvPr>
          <p:cNvSpPr/>
          <p:nvPr userDrawn="1"/>
        </p:nvSpPr>
        <p:spPr>
          <a:xfrm rot="10800000">
            <a:off x="8439878" y="5850862"/>
            <a:ext cx="3682959" cy="100713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9" name="Prostoručno: Oblik 18">
            <a:extLst>
              <a:ext uri="{FF2B5EF4-FFF2-40B4-BE49-F238E27FC236}">
                <a16:creationId xmlns:a16="http://schemas.microsoft.com/office/drawing/2014/main" id="{6CB0B64F-356D-4C37-BDB5-3CB1B066C4C9}"/>
              </a:ext>
            </a:extLst>
          </p:cNvPr>
          <p:cNvSpPr/>
          <p:nvPr userDrawn="1"/>
        </p:nvSpPr>
        <p:spPr>
          <a:xfrm>
            <a:off x="1104900" y="-9056"/>
            <a:ext cx="3682959" cy="100713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3" name="Podnaslov 2">
            <a:extLst>
              <a:ext uri="{FF2B5EF4-FFF2-40B4-BE49-F238E27FC236}">
                <a16:creationId xmlns:a16="http://schemas.microsoft.com/office/drawing/2014/main" id="{742D2790-EA30-4E0B-B8F3-16FBA340C5A6}"/>
              </a:ext>
            </a:extLst>
          </p:cNvPr>
          <p:cNvSpPr>
            <a:spLocks noGrp="1"/>
          </p:cNvSpPr>
          <p:nvPr>
            <p:ph type="subTitle" idx="1" hasCustomPrompt="1"/>
          </p:nvPr>
        </p:nvSpPr>
        <p:spPr>
          <a:xfrm>
            <a:off x="1104900" y="4528489"/>
            <a:ext cx="10668000" cy="853179"/>
          </a:xfrm>
        </p:spPr>
        <p:txBody>
          <a:bodyPr vert="horz" lIns="0" tIns="45720" rIns="0" bIns="45720" rtlCol="0">
            <a:noAutofit/>
          </a:bodyPr>
          <a:lstStyle>
            <a:lvl1pPr marL="0" indent="0" algn="ctr">
              <a:buNone/>
              <a:defRPr lang="en-US" sz="3600" spc="600">
                <a:solidFill>
                  <a:srgbClr val="2F3342"/>
                </a:solidFill>
              </a:defRPr>
            </a:lvl1pPr>
          </a:lstStyle>
          <a:p>
            <a:pPr marL="228600" lvl="0" indent="-228600" algn="ctr" rtl="0"/>
            <a:r>
              <a:rPr lang="hr-HR" noProof="0"/>
              <a:t>KLIKNITE DA BISTE UREĐIVALI MATRICU STILA PODNASLOVA</a:t>
            </a:r>
          </a:p>
        </p:txBody>
      </p:sp>
    </p:spTree>
    <p:extLst>
      <p:ext uri="{BB962C8B-B14F-4D97-AF65-F5344CB8AC3E}">
        <p14:creationId xmlns:p14="http://schemas.microsoft.com/office/powerpoint/2010/main" val="670996170"/>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Naslov i sadržaj">
    <p:spTree>
      <p:nvGrpSpPr>
        <p:cNvPr id="1" name=""/>
        <p:cNvGrpSpPr/>
        <p:nvPr/>
      </p:nvGrpSpPr>
      <p:grpSpPr>
        <a:xfrm>
          <a:off x="0" y="0"/>
          <a:ext cx="0" cy="0"/>
          <a:chOff x="0" y="0"/>
          <a:chExt cx="0" cy="0"/>
        </a:xfrm>
      </p:grpSpPr>
      <p:sp>
        <p:nvSpPr>
          <p:cNvPr id="3" name="Rezervirano mjesto za sadržaj 2">
            <a:extLst>
              <a:ext uri="{FF2B5EF4-FFF2-40B4-BE49-F238E27FC236}">
                <a16:creationId xmlns:a16="http://schemas.microsoft.com/office/drawing/2014/main" id="{50126770-6622-450D-A1F3-BC241C88D6CB}"/>
              </a:ext>
            </a:extLst>
          </p:cNvPr>
          <p:cNvSpPr>
            <a:spLocks noGrp="1"/>
          </p:cNvSpPr>
          <p:nvPr>
            <p:ph idx="1" hasCustomPrompt="1"/>
          </p:nvPr>
        </p:nvSpPr>
        <p:spPr>
          <a:xfrm>
            <a:off x="1104900" y="1352550"/>
            <a:ext cx="10248899" cy="4824413"/>
          </a:xfrm>
        </p:spPr>
        <p:txBody>
          <a:bodyPr rtlCol="0"/>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4" name="Naslov 13">
            <a:extLst>
              <a:ext uri="{FF2B5EF4-FFF2-40B4-BE49-F238E27FC236}">
                <a16:creationId xmlns:a16="http://schemas.microsoft.com/office/drawing/2014/main" id="{EAF2EDC5-8FCA-8543-8C1F-688DA6DC9B9D}"/>
              </a:ext>
            </a:extLst>
          </p:cNvPr>
          <p:cNvSpPr>
            <a:spLocks noGrp="1"/>
          </p:cNvSpPr>
          <p:nvPr>
            <p:ph type="title"/>
          </p:nvPr>
        </p:nvSpPr>
        <p:spPr/>
        <p:txBody>
          <a:bodyPr rtlCol="0"/>
          <a:lstStyle/>
          <a:p>
            <a:pPr rtl="0"/>
            <a:r>
              <a:rPr lang="hr-HR" noProof="0"/>
              <a:t>Kliknite da biste uredili stil naslova matrice</a:t>
            </a:r>
          </a:p>
        </p:txBody>
      </p:sp>
    </p:spTree>
    <p:extLst>
      <p:ext uri="{BB962C8B-B14F-4D97-AF65-F5344CB8AC3E}">
        <p14:creationId xmlns:p14="http://schemas.microsoft.com/office/powerpoint/2010/main" val="1275825472"/>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Slika s opisom">
    <p:spTree>
      <p:nvGrpSpPr>
        <p:cNvPr id="1" name=""/>
        <p:cNvGrpSpPr/>
        <p:nvPr/>
      </p:nvGrpSpPr>
      <p:grpSpPr>
        <a:xfrm>
          <a:off x="0" y="0"/>
          <a:ext cx="0" cy="0"/>
          <a:chOff x="0" y="0"/>
          <a:chExt cx="0" cy="0"/>
        </a:xfrm>
      </p:grpSpPr>
      <p:sp>
        <p:nvSpPr>
          <p:cNvPr id="23" name="Elipsa 22"/>
          <p:cNvSpPr/>
          <p:nvPr/>
        </p:nvSpPr>
        <p:spPr>
          <a:xfrm>
            <a:off x="1755742"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66" name="Elipsa 65"/>
          <p:cNvSpPr/>
          <p:nvPr/>
        </p:nvSpPr>
        <p:spPr>
          <a:xfrm>
            <a:off x="392841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35" name="Elipsa 34"/>
          <p:cNvSpPr/>
          <p:nvPr/>
        </p:nvSpPr>
        <p:spPr>
          <a:xfrm>
            <a:off x="1524000" y="1812813"/>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8" name="Prostoručno: Oblik 17">
            <a:extLst>
              <a:ext uri="{FF2B5EF4-FFF2-40B4-BE49-F238E27FC236}">
                <a16:creationId xmlns:a16="http://schemas.microsoft.com/office/drawing/2014/main" id="{125D7C1C-9CF4-47B3-9ABC-8F0E2CE6CD31}"/>
              </a:ext>
            </a:extLst>
          </p:cNvPr>
          <p:cNvSpPr/>
          <p:nvPr userDrawn="1"/>
        </p:nvSpPr>
        <p:spPr>
          <a:xfrm rot="10800000">
            <a:off x="3192203"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9" name="Prostoručno: Oblik 18">
            <a:extLst>
              <a:ext uri="{FF2B5EF4-FFF2-40B4-BE49-F238E27FC236}">
                <a16:creationId xmlns:a16="http://schemas.microsoft.com/office/drawing/2014/main" id="{B0B53361-3F22-4468-B6F8-71E345F7077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B4B38687-48E7-4488-BB10-BDE4F5A73622}"/>
              </a:ext>
            </a:extLst>
          </p:cNvPr>
          <p:cNvSpPr>
            <a:spLocks noGrp="1"/>
          </p:cNvSpPr>
          <p:nvPr>
            <p:ph type="title"/>
          </p:nvPr>
        </p:nvSpPr>
        <p:spPr>
          <a:xfrm>
            <a:off x="1533144" y="1237089"/>
            <a:ext cx="4562856" cy="1563624"/>
          </a:xfrm>
        </p:spPr>
        <p:txBody>
          <a:bodyPr vert="horz" lIns="91440" tIns="0" rIns="91440" bIns="0" rtlCol="0" anchor="b" anchorCtr="0">
            <a:noAutofit/>
          </a:bodyPr>
          <a:lstStyle>
            <a:lvl1pPr>
              <a:defRPr lang="en-US" sz="3600" b="0" baseline="0" dirty="0">
                <a:solidFill>
                  <a:schemeClr val="tx1">
                    <a:lumMod val="85000"/>
                    <a:lumOff val="15000"/>
                  </a:schemeClr>
                </a:solidFill>
                <a:ea typeface="+mn-ea"/>
                <a:cs typeface="+mn-cs"/>
              </a:defRPr>
            </a:lvl1pPr>
          </a:lstStyle>
          <a:p>
            <a:pPr marL="0" lvl="0" indent="0" rtl="0">
              <a:lnSpc>
                <a:spcPct val="100000"/>
              </a:lnSpc>
              <a:spcBef>
                <a:spcPts val="0"/>
              </a:spcBef>
              <a:buFont typeface="Arial" panose="020B0604020202020204" pitchFamily="34" charset="0"/>
            </a:pPr>
            <a:r>
              <a:rPr lang="hr-HR" noProof="0"/>
              <a:t>Kliknite da biste uredili stil naslova matrice</a:t>
            </a:r>
          </a:p>
        </p:txBody>
      </p:sp>
      <p:sp>
        <p:nvSpPr>
          <p:cNvPr id="10" name="Rezervirano mjesto za tekst 3">
            <a:extLst>
              <a:ext uri="{FF2B5EF4-FFF2-40B4-BE49-F238E27FC236}">
                <a16:creationId xmlns:a16="http://schemas.microsoft.com/office/drawing/2014/main" id="{DBFA191B-5E25-41C1-B950-BB8F10AC1D3B}"/>
              </a:ext>
            </a:extLst>
          </p:cNvPr>
          <p:cNvSpPr>
            <a:spLocks noGrp="1"/>
          </p:cNvSpPr>
          <p:nvPr>
            <p:ph type="body" sz="half" idx="2" hasCustomPrompt="1"/>
          </p:nvPr>
        </p:nvSpPr>
        <p:spPr>
          <a:xfrm>
            <a:off x="1533144" y="2888790"/>
            <a:ext cx="4562856" cy="2980197"/>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hr-HR" noProof="0"/>
              <a:t>Kliknite da biste uredili stilove teksta matrice</a:t>
            </a:r>
          </a:p>
        </p:txBody>
      </p:sp>
      <p:sp>
        <p:nvSpPr>
          <p:cNvPr id="12" name="Rezervirano mjesto za sliku 11">
            <a:extLst>
              <a:ext uri="{FF2B5EF4-FFF2-40B4-BE49-F238E27FC236}">
                <a16:creationId xmlns:a16="http://schemas.microsoft.com/office/drawing/2014/main" id="{43AA0A46-EB51-4095-97DD-ED4081CF5A06}"/>
              </a:ext>
            </a:extLst>
          </p:cNvPr>
          <p:cNvSpPr>
            <a:spLocks noGrp="1"/>
          </p:cNvSpPr>
          <p:nvPr>
            <p:ph type="pic" idx="1" hasCustomPrompt="1"/>
          </p:nvPr>
        </p:nvSpPr>
        <p:spPr>
          <a:xfrm>
            <a:off x="5440862" y="0"/>
            <a:ext cx="6751137" cy="6857999"/>
          </a:xfrm>
          <a:custGeom>
            <a:avLst/>
            <a:gdLst>
              <a:gd name="connsiteX0" fmla="*/ 0 w 6751137"/>
              <a:gd name="connsiteY0" fmla="*/ 0 h 6857999"/>
              <a:gd name="connsiteX1" fmla="*/ 6751137 w 6751137"/>
              <a:gd name="connsiteY1" fmla="*/ 0 h 6857999"/>
              <a:gd name="connsiteX2" fmla="*/ 6751137 w 6751137"/>
              <a:gd name="connsiteY2" fmla="*/ 6857999 h 6857999"/>
              <a:gd name="connsiteX3" fmla="*/ 0 w 6751137"/>
              <a:gd name="connsiteY3" fmla="*/ 6857999 h 6857999"/>
              <a:gd name="connsiteX4" fmla="*/ 0 w 6751137"/>
              <a:gd name="connsiteY4" fmla="*/ 6844680 h 6857999"/>
              <a:gd name="connsiteX5" fmla="*/ 141429 w 6751137"/>
              <a:gd name="connsiteY5" fmla="*/ 6697120 h 6857999"/>
              <a:gd name="connsiteX6" fmla="*/ 1410790 w 6751137"/>
              <a:gd name="connsiteY6" fmla="*/ 3429000 h 6857999"/>
              <a:gd name="connsiteX7" fmla="*/ 141429 w 6751137"/>
              <a:gd name="connsiteY7" fmla="*/ 160880 h 6857999"/>
              <a:gd name="connsiteX8" fmla="*/ 0 w 6751137"/>
              <a:gd name="connsiteY8" fmla="*/ 1332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51137" h="6857999">
                <a:moveTo>
                  <a:pt x="0" y="0"/>
                </a:moveTo>
                <a:lnTo>
                  <a:pt x="6751137" y="0"/>
                </a:lnTo>
                <a:lnTo>
                  <a:pt x="6751137" y="6857999"/>
                </a:lnTo>
                <a:lnTo>
                  <a:pt x="0" y="6857999"/>
                </a:lnTo>
                <a:lnTo>
                  <a:pt x="0" y="6844680"/>
                </a:lnTo>
                <a:lnTo>
                  <a:pt x="141429" y="6697120"/>
                </a:lnTo>
                <a:cubicBezTo>
                  <a:pt x="930105" y="5833950"/>
                  <a:pt x="1410790" y="4687315"/>
                  <a:pt x="1410790" y="3429000"/>
                </a:cubicBezTo>
                <a:cubicBezTo>
                  <a:pt x="1410790" y="2170685"/>
                  <a:pt x="930105" y="1024050"/>
                  <a:pt x="141429" y="160880"/>
                </a:cubicBezTo>
                <a:lnTo>
                  <a:pt x="0" y="13320"/>
                </a:lnTo>
                <a:close/>
              </a:path>
            </a:pathLst>
          </a:custGeom>
          <a:solidFill>
            <a:schemeClr val="bg1">
              <a:lumMod val="95000"/>
            </a:schemeClr>
          </a:solidFill>
        </p:spPr>
        <p:txBody>
          <a:bodyPr wrap="square" rtlCol="0" anchor="ctr">
            <a:noAutofit/>
          </a:bodyPr>
          <a:lstStyle>
            <a:lvl1pPr marL="0" indent="0" algn="ctr">
              <a:buNone/>
              <a:defRPr sz="2000">
                <a:solidFill>
                  <a:schemeClr val="bg1">
                    <a:lumMod val="8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hr-HR" noProof="0"/>
              <a:t>Kliknite ikonu da biste dodali sliku</a:t>
            </a:r>
          </a:p>
        </p:txBody>
      </p:sp>
    </p:spTree>
    <p:extLst>
      <p:ext uri="{BB962C8B-B14F-4D97-AF65-F5344CB8AC3E}">
        <p14:creationId xmlns:p14="http://schemas.microsoft.com/office/powerpoint/2010/main" val="1060312358"/>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Zaglavlje sekcije">
    <p:spTree>
      <p:nvGrpSpPr>
        <p:cNvPr id="1" name=""/>
        <p:cNvGrpSpPr/>
        <p:nvPr/>
      </p:nvGrpSpPr>
      <p:grpSpPr>
        <a:xfrm>
          <a:off x="0" y="0"/>
          <a:ext cx="0" cy="0"/>
          <a:chOff x="0" y="0"/>
          <a:chExt cx="0" cy="0"/>
        </a:xfrm>
      </p:grpSpPr>
      <p:pic>
        <p:nvPicPr>
          <p:cNvPr id="14" name="Slika 13">
            <a:extLst>
              <a:ext uri="{FF2B5EF4-FFF2-40B4-BE49-F238E27FC236}">
                <a16:creationId xmlns:a16="http://schemas.microsoft.com/office/drawing/2014/main" id="{EA32EE4F-6B2E-4FCC-BC34-5BF831F90260}"/>
              </a:ext>
            </a:extLst>
          </p:cNvPr>
          <p:cNvPicPr>
            <a:picLocks noChangeAspect="1"/>
          </p:cNvPicPr>
          <p:nvPr userDrawn="1"/>
        </p:nvPicPr>
        <p:blipFill>
          <a:blip r:embed="rId2"/>
          <a:srcRect/>
          <a:stretch>
            <a:fillRect/>
          </a:stretch>
        </p:blipFill>
        <p:spPr>
          <a:xfrm>
            <a:off x="5425439" y="0"/>
            <a:ext cx="6766561" cy="6858000"/>
          </a:xfrm>
          <a:custGeom>
            <a:avLst/>
            <a:gdLst>
              <a:gd name="connsiteX0" fmla="*/ 0 w 6766561"/>
              <a:gd name="connsiteY0" fmla="*/ 0 h 6858000"/>
              <a:gd name="connsiteX1" fmla="*/ 6766561 w 6766561"/>
              <a:gd name="connsiteY1" fmla="*/ 0 h 6858000"/>
              <a:gd name="connsiteX2" fmla="*/ 6766561 w 6766561"/>
              <a:gd name="connsiteY2" fmla="*/ 6858000 h 6858000"/>
              <a:gd name="connsiteX3" fmla="*/ 0 w 67665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766561" h="6858000">
                <a:moveTo>
                  <a:pt x="0" y="0"/>
                </a:moveTo>
                <a:lnTo>
                  <a:pt x="6766561" y="0"/>
                </a:lnTo>
                <a:lnTo>
                  <a:pt x="6766561" y="6858000"/>
                </a:lnTo>
                <a:lnTo>
                  <a:pt x="0" y="6858000"/>
                </a:lnTo>
                <a:close/>
              </a:path>
            </a:pathLst>
          </a:custGeom>
        </p:spPr>
      </p:pic>
      <p:sp>
        <p:nvSpPr>
          <p:cNvPr id="23" name="Elipsa 22"/>
          <p:cNvSpPr/>
          <p:nvPr/>
        </p:nvSpPr>
        <p:spPr>
          <a:xfrm>
            <a:off x="1755742"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66" name="Elipsa 65"/>
          <p:cNvSpPr/>
          <p:nvPr/>
        </p:nvSpPr>
        <p:spPr>
          <a:xfrm>
            <a:off x="392841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35" name="Elipsa 34"/>
          <p:cNvSpPr/>
          <p:nvPr/>
        </p:nvSpPr>
        <p:spPr>
          <a:xfrm>
            <a:off x="1524000" y="1812813"/>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8" name="Prostoručno: Oblik 17">
            <a:extLst>
              <a:ext uri="{FF2B5EF4-FFF2-40B4-BE49-F238E27FC236}">
                <a16:creationId xmlns:a16="http://schemas.microsoft.com/office/drawing/2014/main" id="{125D7C1C-9CF4-47B3-9ABC-8F0E2CE6CD31}"/>
              </a:ext>
            </a:extLst>
          </p:cNvPr>
          <p:cNvSpPr/>
          <p:nvPr userDrawn="1"/>
        </p:nvSpPr>
        <p:spPr>
          <a:xfrm rot="10800000">
            <a:off x="3192203"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9" name="Prostoručno: Oblik 18">
            <a:extLst>
              <a:ext uri="{FF2B5EF4-FFF2-40B4-BE49-F238E27FC236}">
                <a16:creationId xmlns:a16="http://schemas.microsoft.com/office/drawing/2014/main" id="{B0B53361-3F22-4468-B6F8-71E345F7077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2" name="Naslov 1">
            <a:extLst>
              <a:ext uri="{FF2B5EF4-FFF2-40B4-BE49-F238E27FC236}">
                <a16:creationId xmlns:a16="http://schemas.microsoft.com/office/drawing/2014/main" id="{B4B38687-48E7-4488-BB10-BDE4F5A73622}"/>
              </a:ext>
            </a:extLst>
          </p:cNvPr>
          <p:cNvSpPr>
            <a:spLocks noGrp="1"/>
          </p:cNvSpPr>
          <p:nvPr>
            <p:ph type="title"/>
          </p:nvPr>
        </p:nvSpPr>
        <p:spPr>
          <a:xfrm>
            <a:off x="1533144" y="1237089"/>
            <a:ext cx="4562856" cy="1563624"/>
          </a:xfrm>
        </p:spPr>
        <p:txBody>
          <a:bodyPr vert="horz" lIns="91440" tIns="0" rIns="91440" bIns="0" rtlCol="0" anchor="b" anchorCtr="0">
            <a:noAutofit/>
          </a:bodyPr>
          <a:lstStyle>
            <a:lvl1pPr>
              <a:defRPr lang="en-US" sz="3600" b="0" baseline="0" dirty="0">
                <a:solidFill>
                  <a:schemeClr val="tx1">
                    <a:lumMod val="85000"/>
                    <a:lumOff val="15000"/>
                  </a:schemeClr>
                </a:solidFill>
                <a:ea typeface="+mn-ea"/>
                <a:cs typeface="+mn-cs"/>
              </a:defRPr>
            </a:lvl1pPr>
          </a:lstStyle>
          <a:p>
            <a:pPr marL="0" lvl="0" indent="0" rtl="0">
              <a:lnSpc>
                <a:spcPct val="100000"/>
              </a:lnSpc>
              <a:spcBef>
                <a:spcPts val="0"/>
              </a:spcBef>
              <a:buFont typeface="Arial" panose="020B0604020202020204" pitchFamily="34" charset="0"/>
            </a:pPr>
            <a:r>
              <a:rPr lang="hr-HR" noProof="0"/>
              <a:t>Kliknite da biste uredili stil naslova matrice</a:t>
            </a:r>
          </a:p>
        </p:txBody>
      </p:sp>
      <p:sp>
        <p:nvSpPr>
          <p:cNvPr id="6" name="Pravokutnik 5">
            <a:extLst>
              <a:ext uri="{FF2B5EF4-FFF2-40B4-BE49-F238E27FC236}">
                <a16:creationId xmlns:a16="http://schemas.microsoft.com/office/drawing/2014/main" id="{9F3A5C24-92D8-4CC1-AF50-F29B9C30BDBB}"/>
              </a:ext>
            </a:extLst>
          </p:cNvPr>
          <p:cNvSpPr/>
          <p:nvPr userDrawn="1"/>
        </p:nvSpPr>
        <p:spPr>
          <a:xfrm>
            <a:off x="5425439" y="0"/>
            <a:ext cx="6766561"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1" name="Rezervirano mjesto za tekst 2">
            <a:extLst>
              <a:ext uri="{FF2B5EF4-FFF2-40B4-BE49-F238E27FC236}">
                <a16:creationId xmlns:a16="http://schemas.microsoft.com/office/drawing/2014/main" id="{89F459E6-70DE-4FF8-AD0C-1B49B34CF781}"/>
              </a:ext>
            </a:extLst>
          </p:cNvPr>
          <p:cNvSpPr>
            <a:spLocks noGrp="1"/>
          </p:cNvSpPr>
          <p:nvPr>
            <p:ph type="body" idx="1" hasCustomPrompt="1"/>
          </p:nvPr>
        </p:nvSpPr>
        <p:spPr>
          <a:xfrm>
            <a:off x="1533143" y="2888791"/>
            <a:ext cx="4562856" cy="2410459"/>
          </a:xfrm>
        </p:spPr>
        <p:txBody>
          <a:bodyPr vert="horz" lIns="91440" tIns="73152" rIns="91440" bIns="45720" rtlCol="0">
            <a:noAutofit/>
          </a:bodyPr>
          <a:lstStyle>
            <a:lvl1pPr marL="0" indent="0" algn="l">
              <a:buNone/>
              <a:defRPr lang="en-US" sz="1400" b="0" i="0" baseline="0">
                <a:effectLst/>
              </a:defRPr>
            </a:lvl1pPr>
          </a:lstStyle>
          <a:p>
            <a:pPr marL="228600" lvl="0" indent="-228600" rtl="0">
              <a:lnSpc>
                <a:spcPct val="145000"/>
              </a:lnSpc>
              <a:spcBef>
                <a:spcPts val="0"/>
              </a:spcBef>
            </a:pPr>
            <a:r>
              <a:rPr lang="hr-HR" noProof="0"/>
              <a:t>Kliknite da biste uredili stilove teksta matrice</a:t>
            </a:r>
          </a:p>
        </p:txBody>
      </p:sp>
    </p:spTree>
    <p:extLst>
      <p:ext uri="{BB962C8B-B14F-4D97-AF65-F5344CB8AC3E}">
        <p14:creationId xmlns:p14="http://schemas.microsoft.com/office/powerpoint/2010/main" val="1827123898"/>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Dva sadržaja">
    <p:spTree>
      <p:nvGrpSpPr>
        <p:cNvPr id="1" name=""/>
        <p:cNvGrpSpPr/>
        <p:nvPr/>
      </p:nvGrpSpPr>
      <p:grpSpPr>
        <a:xfrm>
          <a:off x="0" y="0"/>
          <a:ext cx="0" cy="0"/>
          <a:chOff x="0" y="0"/>
          <a:chExt cx="0" cy="0"/>
        </a:xfrm>
      </p:grpSpPr>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4" name="Naslov 13">
            <a:extLst>
              <a:ext uri="{FF2B5EF4-FFF2-40B4-BE49-F238E27FC236}">
                <a16:creationId xmlns:a16="http://schemas.microsoft.com/office/drawing/2014/main" id="{EAF2EDC5-8FCA-8543-8C1F-688DA6DC9B9D}"/>
              </a:ext>
            </a:extLst>
          </p:cNvPr>
          <p:cNvSpPr>
            <a:spLocks noGrp="1"/>
          </p:cNvSpPr>
          <p:nvPr>
            <p:ph type="title"/>
          </p:nvPr>
        </p:nvSpPr>
        <p:spPr/>
        <p:txBody>
          <a:bodyPr rtlCol="0"/>
          <a:lstStyle/>
          <a:p>
            <a:pPr rtl="0"/>
            <a:r>
              <a:rPr lang="hr-HR" noProof="0"/>
              <a:t>Kliknite da biste uredili stil naslova matrice</a:t>
            </a:r>
          </a:p>
        </p:txBody>
      </p:sp>
      <p:sp>
        <p:nvSpPr>
          <p:cNvPr id="13" name="Rezervirano mjesto za sadržaj 2">
            <a:extLst>
              <a:ext uri="{FF2B5EF4-FFF2-40B4-BE49-F238E27FC236}">
                <a16:creationId xmlns:a16="http://schemas.microsoft.com/office/drawing/2014/main" id="{28B56F67-6D31-4B9E-8530-E063E5785A3B}"/>
              </a:ext>
            </a:extLst>
          </p:cNvPr>
          <p:cNvSpPr>
            <a:spLocks noGrp="1"/>
          </p:cNvSpPr>
          <p:nvPr>
            <p:ph sz="half" idx="1" hasCustomPrompt="1"/>
          </p:nvPr>
        </p:nvSpPr>
        <p:spPr>
          <a:xfrm>
            <a:off x="1104900" y="1338606"/>
            <a:ext cx="4914900" cy="4838357"/>
          </a:xfrm>
        </p:spPr>
        <p:txBody>
          <a:bodyPr rtlCol="0"/>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
        <p:nvSpPr>
          <p:cNvPr id="15" name="Rezervirano mjesto za sadržaj 3">
            <a:extLst>
              <a:ext uri="{FF2B5EF4-FFF2-40B4-BE49-F238E27FC236}">
                <a16:creationId xmlns:a16="http://schemas.microsoft.com/office/drawing/2014/main" id="{69E53391-9670-4404-BC42-063A6EC48EAA}"/>
              </a:ext>
            </a:extLst>
          </p:cNvPr>
          <p:cNvSpPr>
            <a:spLocks noGrp="1"/>
          </p:cNvSpPr>
          <p:nvPr>
            <p:ph sz="half" idx="2" hasCustomPrompt="1"/>
          </p:nvPr>
        </p:nvSpPr>
        <p:spPr>
          <a:xfrm>
            <a:off x="6172202" y="1338606"/>
            <a:ext cx="5181598" cy="4838357"/>
          </a:xfrm>
        </p:spPr>
        <p:txBody>
          <a:bodyPr rtlCol="0"/>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Tree>
    <p:extLst>
      <p:ext uri="{BB962C8B-B14F-4D97-AF65-F5344CB8AC3E}">
        <p14:creationId xmlns:p14="http://schemas.microsoft.com/office/powerpoint/2010/main" val="1967058963"/>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Usporedba">
    <p:spTree>
      <p:nvGrpSpPr>
        <p:cNvPr id="1" name=""/>
        <p:cNvGrpSpPr/>
        <p:nvPr/>
      </p:nvGrpSpPr>
      <p:grpSpPr>
        <a:xfrm>
          <a:off x="0" y="0"/>
          <a:ext cx="0" cy="0"/>
          <a:chOff x="0" y="0"/>
          <a:chExt cx="0" cy="0"/>
        </a:xfrm>
      </p:grpSpPr>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4" name="Naslov 13">
            <a:extLst>
              <a:ext uri="{FF2B5EF4-FFF2-40B4-BE49-F238E27FC236}">
                <a16:creationId xmlns:a16="http://schemas.microsoft.com/office/drawing/2014/main" id="{EAF2EDC5-8FCA-8543-8C1F-688DA6DC9B9D}"/>
              </a:ext>
            </a:extLst>
          </p:cNvPr>
          <p:cNvSpPr>
            <a:spLocks noGrp="1"/>
          </p:cNvSpPr>
          <p:nvPr>
            <p:ph type="title"/>
          </p:nvPr>
        </p:nvSpPr>
        <p:spPr/>
        <p:txBody>
          <a:bodyPr rtlCol="0"/>
          <a:lstStyle/>
          <a:p>
            <a:pPr rtl="0"/>
            <a:r>
              <a:rPr lang="hr-HR" noProof="0"/>
              <a:t>Kliknite da biste uredili stil naslova matrice</a:t>
            </a:r>
          </a:p>
        </p:txBody>
      </p:sp>
      <p:sp>
        <p:nvSpPr>
          <p:cNvPr id="16" name="Rezervirano mjesto za tekst 2">
            <a:extLst>
              <a:ext uri="{FF2B5EF4-FFF2-40B4-BE49-F238E27FC236}">
                <a16:creationId xmlns:a16="http://schemas.microsoft.com/office/drawing/2014/main" id="{9473839A-0FBA-4FFD-963E-C459DBF0194B}"/>
              </a:ext>
            </a:extLst>
          </p:cNvPr>
          <p:cNvSpPr>
            <a:spLocks noGrp="1"/>
          </p:cNvSpPr>
          <p:nvPr>
            <p:ph type="body" idx="1" hasCustomPrompt="1"/>
          </p:nvPr>
        </p:nvSpPr>
        <p:spPr>
          <a:xfrm>
            <a:off x="1104900" y="1341797"/>
            <a:ext cx="4892675" cy="823912"/>
          </a:xfrm>
        </p:spPr>
        <p:txBody>
          <a:bodyPr rtlCol="0"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hr-HR" noProof="0"/>
              <a:t>Kliknite da biste uredili stilove teksta matrice</a:t>
            </a:r>
          </a:p>
        </p:txBody>
      </p:sp>
      <p:sp>
        <p:nvSpPr>
          <p:cNvPr id="17" name="Rezervirano mjesto za sadržaj 3">
            <a:extLst>
              <a:ext uri="{FF2B5EF4-FFF2-40B4-BE49-F238E27FC236}">
                <a16:creationId xmlns:a16="http://schemas.microsoft.com/office/drawing/2014/main" id="{780A680B-0184-4FD9-B262-BC525F0FE003}"/>
              </a:ext>
            </a:extLst>
          </p:cNvPr>
          <p:cNvSpPr>
            <a:spLocks noGrp="1"/>
          </p:cNvSpPr>
          <p:nvPr>
            <p:ph sz="half" idx="2" hasCustomPrompt="1"/>
          </p:nvPr>
        </p:nvSpPr>
        <p:spPr>
          <a:xfrm>
            <a:off x="1104900" y="2308409"/>
            <a:ext cx="4892675" cy="3881254"/>
          </a:xfrm>
        </p:spPr>
        <p:txBody>
          <a:bodyPr rtlCol="0">
            <a:normAutofit/>
          </a:bodyPr>
          <a:lstStyle>
            <a:lvl1pPr>
              <a:defRPr sz="2400"/>
            </a:lvl1pPr>
            <a:lvl2pPr>
              <a:defRPr sz="2000"/>
            </a:lvl2pPr>
            <a:lvl3pPr>
              <a:defRPr sz="1800"/>
            </a:lvl3pPr>
            <a:lvl4pPr>
              <a:defRPr sz="1600"/>
            </a:lvl4pPr>
            <a:lvl5pPr>
              <a:defRPr sz="1600"/>
            </a:lvl5pPr>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
        <p:nvSpPr>
          <p:cNvPr id="18" name="Rezervirano mjesto za tekst 4">
            <a:extLst>
              <a:ext uri="{FF2B5EF4-FFF2-40B4-BE49-F238E27FC236}">
                <a16:creationId xmlns:a16="http://schemas.microsoft.com/office/drawing/2014/main" id="{2BB13104-4CA8-41CF-97D3-CC8715182B0E}"/>
              </a:ext>
            </a:extLst>
          </p:cNvPr>
          <p:cNvSpPr>
            <a:spLocks noGrp="1"/>
          </p:cNvSpPr>
          <p:nvPr>
            <p:ph type="body" sz="quarter" idx="3" hasCustomPrompt="1"/>
          </p:nvPr>
        </p:nvSpPr>
        <p:spPr>
          <a:xfrm>
            <a:off x="6194426" y="1341797"/>
            <a:ext cx="5160961" cy="823912"/>
          </a:xfrm>
        </p:spPr>
        <p:txBody>
          <a:bodyPr rtlCol="0"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hr-HR" noProof="0"/>
              <a:t>Kliknite da biste uredili stilove teksta matrice</a:t>
            </a:r>
          </a:p>
        </p:txBody>
      </p:sp>
      <p:sp>
        <p:nvSpPr>
          <p:cNvPr id="19" name="Rezervirano mjesto za sadržaj 5">
            <a:extLst>
              <a:ext uri="{FF2B5EF4-FFF2-40B4-BE49-F238E27FC236}">
                <a16:creationId xmlns:a16="http://schemas.microsoft.com/office/drawing/2014/main" id="{F6A37A72-F47E-45B8-B790-D1444B002380}"/>
              </a:ext>
            </a:extLst>
          </p:cNvPr>
          <p:cNvSpPr>
            <a:spLocks noGrp="1"/>
          </p:cNvSpPr>
          <p:nvPr>
            <p:ph sz="quarter" idx="4" hasCustomPrompt="1"/>
          </p:nvPr>
        </p:nvSpPr>
        <p:spPr>
          <a:xfrm>
            <a:off x="6194426" y="2308409"/>
            <a:ext cx="5160962" cy="3881254"/>
          </a:xfrm>
        </p:spPr>
        <p:txBody>
          <a:bodyPr rtlCol="0">
            <a:normAutofit/>
          </a:bodyPr>
          <a:lstStyle>
            <a:lvl1pPr>
              <a:defRPr sz="2400"/>
            </a:lvl1pPr>
            <a:lvl2pPr>
              <a:defRPr sz="2000"/>
            </a:lvl2pPr>
            <a:lvl3pPr>
              <a:defRPr sz="1800"/>
            </a:lvl3pPr>
            <a:lvl4pPr>
              <a:defRPr sz="1600"/>
            </a:lvl4pPr>
            <a:lvl5pPr>
              <a:defRPr sz="1600"/>
            </a:lvl5pPr>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Tree>
    <p:extLst>
      <p:ext uri="{BB962C8B-B14F-4D97-AF65-F5344CB8AC3E}">
        <p14:creationId xmlns:p14="http://schemas.microsoft.com/office/powerpoint/2010/main" val="3071185405"/>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Sadržaj s opisom">
    <p:spTree>
      <p:nvGrpSpPr>
        <p:cNvPr id="1" name=""/>
        <p:cNvGrpSpPr/>
        <p:nvPr/>
      </p:nvGrpSpPr>
      <p:grpSpPr>
        <a:xfrm>
          <a:off x="0" y="0"/>
          <a:ext cx="0" cy="0"/>
          <a:chOff x="0" y="0"/>
          <a:chExt cx="0" cy="0"/>
        </a:xfrm>
      </p:grpSpPr>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5243414" y="6098258"/>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3" name="Naslov 1">
            <a:extLst>
              <a:ext uri="{FF2B5EF4-FFF2-40B4-BE49-F238E27FC236}">
                <a16:creationId xmlns:a16="http://schemas.microsoft.com/office/drawing/2014/main" id="{34A57A7D-E285-478E-A8B6-10716A7A7E88}"/>
              </a:ext>
            </a:extLst>
          </p:cNvPr>
          <p:cNvSpPr>
            <a:spLocks noGrp="1"/>
          </p:cNvSpPr>
          <p:nvPr>
            <p:ph type="title"/>
          </p:nvPr>
        </p:nvSpPr>
        <p:spPr>
          <a:xfrm>
            <a:off x="1104900" y="457200"/>
            <a:ext cx="3667125" cy="1600200"/>
          </a:xfrm>
        </p:spPr>
        <p:txBody>
          <a:bodyPr rtlCol="0" anchor="b"/>
          <a:lstStyle>
            <a:lvl1pPr>
              <a:defRPr sz="3200"/>
            </a:lvl1pPr>
          </a:lstStyle>
          <a:p>
            <a:pPr rtl="0"/>
            <a:r>
              <a:rPr lang="hr-HR" noProof="0"/>
              <a:t>Kliknite da biste uredili stil naslova matrice</a:t>
            </a:r>
          </a:p>
        </p:txBody>
      </p:sp>
      <p:sp>
        <p:nvSpPr>
          <p:cNvPr id="15" name="Rezervirano mjesto za tekst 3">
            <a:extLst>
              <a:ext uri="{FF2B5EF4-FFF2-40B4-BE49-F238E27FC236}">
                <a16:creationId xmlns:a16="http://schemas.microsoft.com/office/drawing/2014/main" id="{02638390-43F5-47D5-BE57-D060C6E9EBD1}"/>
              </a:ext>
            </a:extLst>
          </p:cNvPr>
          <p:cNvSpPr>
            <a:spLocks noGrp="1"/>
          </p:cNvSpPr>
          <p:nvPr>
            <p:ph type="body" sz="half" idx="2" hasCustomPrompt="1"/>
          </p:nvPr>
        </p:nvSpPr>
        <p:spPr>
          <a:xfrm>
            <a:off x="1104900" y="2057400"/>
            <a:ext cx="3667125"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hr-HR" noProof="0"/>
              <a:t>Kliknite da biste uredili stilove teksta matrice</a:t>
            </a:r>
          </a:p>
        </p:txBody>
      </p:sp>
      <p:sp>
        <p:nvSpPr>
          <p:cNvPr id="16" name="Rezervirano mjesto za sadržaj 2">
            <a:extLst>
              <a:ext uri="{FF2B5EF4-FFF2-40B4-BE49-F238E27FC236}">
                <a16:creationId xmlns:a16="http://schemas.microsoft.com/office/drawing/2014/main" id="{366B2167-56BA-4D43-889D-FD798AA1F6DE}"/>
              </a:ext>
            </a:extLst>
          </p:cNvPr>
          <p:cNvSpPr>
            <a:spLocks noGrp="1"/>
          </p:cNvSpPr>
          <p:nvPr>
            <p:ph idx="1" hasCustomPrompt="1"/>
          </p:nvPr>
        </p:nvSpPr>
        <p:spPr>
          <a:xfrm>
            <a:off x="4990896" y="457201"/>
            <a:ext cx="6364492" cy="5403850"/>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hr-HR" noProof="0"/>
              <a:t>Kliknite da biste uredili stilove teksta matrice</a:t>
            </a:r>
          </a:p>
          <a:p>
            <a:pPr lvl="1" rtl="0"/>
            <a:r>
              <a:rPr lang="hr-HR" noProof="0"/>
              <a:t>Druga razina</a:t>
            </a:r>
          </a:p>
          <a:p>
            <a:pPr lvl="2" rtl="0"/>
            <a:r>
              <a:rPr lang="hr-HR" noProof="0"/>
              <a:t>Treća razina</a:t>
            </a:r>
          </a:p>
          <a:p>
            <a:pPr lvl="3" rtl="0"/>
            <a:r>
              <a:rPr lang="hr-HR" noProof="0"/>
              <a:t>Četvrta razina</a:t>
            </a:r>
          </a:p>
          <a:p>
            <a:pPr lvl="4" rtl="0"/>
            <a:r>
              <a:rPr lang="hr-HR" noProof="0"/>
              <a:t>Peta razina</a:t>
            </a:r>
          </a:p>
        </p:txBody>
      </p:sp>
    </p:spTree>
    <p:extLst>
      <p:ext uri="{BB962C8B-B14F-4D97-AF65-F5344CB8AC3E}">
        <p14:creationId xmlns:p14="http://schemas.microsoft.com/office/powerpoint/2010/main" val="2246331950"/>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amo naslov">
    <p:spTree>
      <p:nvGrpSpPr>
        <p:cNvPr id="1" name=""/>
        <p:cNvGrpSpPr/>
        <p:nvPr/>
      </p:nvGrpSpPr>
      <p:grpSpPr>
        <a:xfrm>
          <a:off x="0" y="0"/>
          <a:ext cx="0" cy="0"/>
          <a:chOff x="0" y="0"/>
          <a:chExt cx="0" cy="0"/>
        </a:xfrm>
      </p:grpSpPr>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4" name="Naslov 13">
            <a:extLst>
              <a:ext uri="{FF2B5EF4-FFF2-40B4-BE49-F238E27FC236}">
                <a16:creationId xmlns:a16="http://schemas.microsoft.com/office/drawing/2014/main" id="{EAF2EDC5-8FCA-8543-8C1F-688DA6DC9B9D}"/>
              </a:ext>
            </a:extLst>
          </p:cNvPr>
          <p:cNvSpPr>
            <a:spLocks noGrp="1"/>
          </p:cNvSpPr>
          <p:nvPr>
            <p:ph type="title"/>
          </p:nvPr>
        </p:nvSpPr>
        <p:spPr/>
        <p:txBody>
          <a:bodyPr rtlCol="0"/>
          <a:lstStyle/>
          <a:p>
            <a:pPr rtl="0"/>
            <a:r>
              <a:rPr lang="hr-HR" noProof="0"/>
              <a:t>Kliknite da biste uredili stil naslova matrice</a:t>
            </a:r>
          </a:p>
        </p:txBody>
      </p:sp>
      <p:sp>
        <p:nvSpPr>
          <p:cNvPr id="2" name="Rezervirano mjesto za podnožje 1">
            <a:extLst>
              <a:ext uri="{FF2B5EF4-FFF2-40B4-BE49-F238E27FC236}">
                <a16:creationId xmlns:a16="http://schemas.microsoft.com/office/drawing/2014/main" id="{CBD8003D-13A7-4986-AB10-F4984336278D}"/>
              </a:ext>
            </a:extLst>
          </p:cNvPr>
          <p:cNvSpPr>
            <a:spLocks noGrp="1"/>
          </p:cNvSpPr>
          <p:nvPr>
            <p:ph type="ftr" sz="quarter" idx="10"/>
          </p:nvPr>
        </p:nvSpPr>
        <p:spPr/>
        <p:txBody>
          <a:bodyPr rtlCol="0"/>
          <a:lstStyle/>
          <a:p>
            <a:pPr rtl="0"/>
            <a:endParaRPr lang="hr-HR" noProof="0"/>
          </a:p>
        </p:txBody>
      </p:sp>
    </p:spTree>
    <p:extLst>
      <p:ext uri="{BB962C8B-B14F-4D97-AF65-F5344CB8AC3E}">
        <p14:creationId xmlns:p14="http://schemas.microsoft.com/office/powerpoint/2010/main" val="2747411915"/>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Prazno">
    <p:spTree>
      <p:nvGrpSpPr>
        <p:cNvPr id="1" name=""/>
        <p:cNvGrpSpPr/>
        <p:nvPr/>
      </p:nvGrpSpPr>
      <p:grpSpPr>
        <a:xfrm>
          <a:off x="0" y="0"/>
          <a:ext cx="0" cy="0"/>
          <a:chOff x="0" y="0"/>
          <a:chExt cx="0" cy="0"/>
        </a:xfrm>
      </p:grpSpPr>
      <p:sp>
        <p:nvSpPr>
          <p:cNvPr id="7" name="Elipsa 6">
            <a:extLst>
              <a:ext uri="{FF2B5EF4-FFF2-40B4-BE49-F238E27FC236}">
                <a16:creationId xmlns:a16="http://schemas.microsoft.com/office/drawing/2014/main" id="{8F6A756B-881F-4AD8-88A2-0DEA57AC8086}"/>
              </a:ext>
            </a:extLst>
          </p:cNvPr>
          <p:cNvSpPr/>
          <p:nvPr userDrawn="1"/>
        </p:nvSpPr>
        <p:spPr>
          <a:xfrm>
            <a:off x="9575801" y="1199097"/>
            <a:ext cx="4695527" cy="4670817"/>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8" name="Elipsa 7">
            <a:extLst>
              <a:ext uri="{FF2B5EF4-FFF2-40B4-BE49-F238E27FC236}">
                <a16:creationId xmlns:a16="http://schemas.microsoft.com/office/drawing/2014/main" id="{52E1879E-468E-4022-BADB-7EA13901AAC4}"/>
              </a:ext>
            </a:extLst>
          </p:cNvPr>
          <p:cNvSpPr/>
          <p:nvPr userDrawn="1"/>
        </p:nvSpPr>
        <p:spPr>
          <a:xfrm>
            <a:off x="1058659" y="759742"/>
            <a:ext cx="5578882" cy="5549523"/>
          </a:xfrm>
          <a:prstGeom prst="ellipse">
            <a:avLst/>
          </a:prstGeom>
          <a:noFill/>
          <a:ln w="6350">
            <a:solidFill>
              <a:schemeClr val="tx1">
                <a:alpha val="10000"/>
              </a:schemeClr>
            </a:solidFill>
            <a:prstDash val="sysDot"/>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9" name="Elipsa 8">
            <a:extLst>
              <a:ext uri="{FF2B5EF4-FFF2-40B4-BE49-F238E27FC236}">
                <a16:creationId xmlns:a16="http://schemas.microsoft.com/office/drawing/2014/main" id="{C926C8E7-AF48-4D69-8A29-78C339929E06}"/>
              </a:ext>
            </a:extLst>
          </p:cNvPr>
          <p:cNvSpPr/>
          <p:nvPr userDrawn="1"/>
        </p:nvSpPr>
        <p:spPr>
          <a:xfrm>
            <a:off x="6309668" y="5745357"/>
            <a:ext cx="106064" cy="105506"/>
          </a:xfrm>
          <a:prstGeom prst="ellipse">
            <a:avLst/>
          </a:prstGeom>
          <a:solidFill>
            <a:schemeClr val="tx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rtl="0"/>
            <a:endParaRPr lang="hr-HR" sz="2700" noProof="0"/>
          </a:p>
        </p:txBody>
      </p:sp>
      <p:sp>
        <p:nvSpPr>
          <p:cNvPr id="10" name="Elipsa 9">
            <a:extLst>
              <a:ext uri="{FF2B5EF4-FFF2-40B4-BE49-F238E27FC236}">
                <a16:creationId xmlns:a16="http://schemas.microsoft.com/office/drawing/2014/main" id="{12BAE379-8BA3-4C38-80B9-F6ECE8575046}"/>
              </a:ext>
            </a:extLst>
          </p:cNvPr>
          <p:cNvSpPr/>
          <p:nvPr userDrawn="1"/>
        </p:nvSpPr>
        <p:spPr>
          <a:xfrm>
            <a:off x="7062787" y="1199097"/>
            <a:ext cx="244510" cy="243223"/>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rtl="0"/>
            <a:endParaRPr lang="hr-HR" sz="2700" noProof="0"/>
          </a:p>
        </p:txBody>
      </p:sp>
      <p:sp>
        <p:nvSpPr>
          <p:cNvPr id="11" name="Prostoručno: Oblik 10">
            <a:extLst>
              <a:ext uri="{FF2B5EF4-FFF2-40B4-BE49-F238E27FC236}">
                <a16:creationId xmlns:a16="http://schemas.microsoft.com/office/drawing/2014/main" id="{BDC42F51-DCAB-4C33-9689-ABC135D1EE8D}"/>
              </a:ext>
            </a:extLst>
          </p:cNvPr>
          <p:cNvSpPr/>
          <p:nvPr userDrawn="1"/>
        </p:nvSpPr>
        <p:spPr>
          <a:xfrm rot="10800000">
            <a:off x="10507442" y="6397343"/>
            <a:ext cx="1684558" cy="460657"/>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
        <p:nvSpPr>
          <p:cNvPr id="12" name="Prostoručno: Oblik 11">
            <a:extLst>
              <a:ext uri="{FF2B5EF4-FFF2-40B4-BE49-F238E27FC236}">
                <a16:creationId xmlns:a16="http://schemas.microsoft.com/office/drawing/2014/main" id="{A5BC48F8-98EB-4550-8EAC-1248034E9560}"/>
              </a:ext>
            </a:extLst>
          </p:cNvPr>
          <p:cNvSpPr/>
          <p:nvPr userDrawn="1"/>
        </p:nvSpPr>
        <p:spPr>
          <a:xfrm>
            <a:off x="1496753" y="0"/>
            <a:ext cx="2057848" cy="562736"/>
          </a:xfrm>
          <a:custGeom>
            <a:avLst/>
            <a:gdLst>
              <a:gd name="connsiteX0" fmla="*/ 0 w 1684558"/>
              <a:gd name="connsiteY0" fmla="*/ 0 h 460657"/>
              <a:gd name="connsiteX1" fmla="*/ 1684558 w 1684558"/>
              <a:gd name="connsiteY1" fmla="*/ 0 h 460657"/>
              <a:gd name="connsiteX2" fmla="*/ 1670866 w 1684558"/>
              <a:gd name="connsiteY2" fmla="*/ 22419 h 460657"/>
              <a:gd name="connsiteX3" fmla="*/ 842279 w 1684558"/>
              <a:gd name="connsiteY3" fmla="*/ 460657 h 460657"/>
              <a:gd name="connsiteX4" fmla="*/ 13692 w 1684558"/>
              <a:gd name="connsiteY4" fmla="*/ 22419 h 460657"/>
              <a:gd name="connsiteX5" fmla="*/ 0 w 1684558"/>
              <a:gd name="connsiteY5" fmla="*/ 0 h 46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4558" h="460657">
                <a:moveTo>
                  <a:pt x="0" y="0"/>
                </a:moveTo>
                <a:lnTo>
                  <a:pt x="1684558" y="0"/>
                </a:lnTo>
                <a:lnTo>
                  <a:pt x="1670866" y="22419"/>
                </a:lnTo>
                <a:cubicBezTo>
                  <a:pt x="1491295" y="286821"/>
                  <a:pt x="1187195" y="460657"/>
                  <a:pt x="842279" y="460657"/>
                </a:cubicBezTo>
                <a:cubicBezTo>
                  <a:pt x="497363" y="460657"/>
                  <a:pt x="193263" y="286821"/>
                  <a:pt x="13692" y="22419"/>
                </a:cubicBezTo>
                <a:lnTo>
                  <a:pt x="0" y="0"/>
                </a:lnTo>
                <a:close/>
              </a:path>
            </a:pathLst>
          </a:cu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hr-HR" noProof="0"/>
          </a:p>
        </p:txBody>
      </p:sp>
    </p:spTree>
    <p:extLst>
      <p:ext uri="{BB962C8B-B14F-4D97-AF65-F5344CB8AC3E}">
        <p14:creationId xmlns:p14="http://schemas.microsoft.com/office/powerpoint/2010/main" val="404435149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zervirano mjesto naslova 1">
            <a:extLst>
              <a:ext uri="{FF2B5EF4-FFF2-40B4-BE49-F238E27FC236}">
                <a16:creationId xmlns:a16="http://schemas.microsoft.com/office/drawing/2014/main" id="{AEBF3A81-DBB2-47B1-A9B5-5210B71DCD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r-HR"/>
              <a:t>Kliknite da biste uredili stil naslova matrice</a:t>
            </a:r>
          </a:p>
        </p:txBody>
      </p:sp>
      <p:sp>
        <p:nvSpPr>
          <p:cNvPr id="3" name="Rezervirano mjesto teksta 2">
            <a:extLst>
              <a:ext uri="{FF2B5EF4-FFF2-40B4-BE49-F238E27FC236}">
                <a16:creationId xmlns:a16="http://schemas.microsoft.com/office/drawing/2014/main" id="{73384149-3C2F-4BA3-B703-17095E08D4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r-HR"/>
              <a:t>Kliknite da biste uredili matrice</a:t>
            </a:r>
          </a:p>
          <a:p>
            <a:pPr lvl="1"/>
            <a:r>
              <a:rPr lang="hr-HR"/>
              <a:t>Druga razina</a:t>
            </a:r>
          </a:p>
          <a:p>
            <a:pPr lvl="2"/>
            <a:r>
              <a:rPr lang="hr-HR"/>
              <a:t>Treća razina</a:t>
            </a:r>
          </a:p>
          <a:p>
            <a:pPr lvl="3"/>
            <a:r>
              <a:rPr lang="hr-HR"/>
              <a:t>Četvrta razina</a:t>
            </a:r>
          </a:p>
          <a:p>
            <a:pPr lvl="4"/>
            <a:r>
              <a:rPr lang="hr-HR"/>
              <a:t>Peta razina stilove teksta</a:t>
            </a:r>
          </a:p>
        </p:txBody>
      </p:sp>
      <p:sp>
        <p:nvSpPr>
          <p:cNvPr id="4" name="Rezervirano mjesto datuma 3">
            <a:extLst>
              <a:ext uri="{FF2B5EF4-FFF2-40B4-BE49-F238E27FC236}">
                <a16:creationId xmlns:a16="http://schemas.microsoft.com/office/drawing/2014/main" id="{FED6CCFC-0C84-45B0-B642-1DFCE0012C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1A5B6B-344C-4C23-9D3F-927EB70D8BD5}" type="datetimeFigureOut">
              <a:rPr lang="hr-HR" smtClean="0"/>
              <a:t>19.11.2020.</a:t>
            </a:fld>
            <a:endParaRPr lang="hr-HR"/>
          </a:p>
        </p:txBody>
      </p:sp>
      <p:sp>
        <p:nvSpPr>
          <p:cNvPr id="5" name="Rezervirano mjesto podnožja 4">
            <a:extLst>
              <a:ext uri="{FF2B5EF4-FFF2-40B4-BE49-F238E27FC236}">
                <a16:creationId xmlns:a16="http://schemas.microsoft.com/office/drawing/2014/main" id="{263BB99A-46A1-4A67-AFAD-B98EA0E51F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hr-HR" noProof="0"/>
          </a:p>
        </p:txBody>
      </p:sp>
      <p:sp>
        <p:nvSpPr>
          <p:cNvPr id="6" name="Rezervirano mjesto broja slajda 5">
            <a:extLst>
              <a:ext uri="{FF2B5EF4-FFF2-40B4-BE49-F238E27FC236}">
                <a16:creationId xmlns:a16="http://schemas.microsoft.com/office/drawing/2014/main" id="{E8814B12-DAFF-455B-9A62-EAEBAE59EA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37D654-8D1E-4961-82B9-7776FA0B5E85}" type="slidenum">
              <a:rPr lang="hr-HR" smtClean="0"/>
              <a:t>‹#›</a:t>
            </a:fld>
            <a:endParaRPr lang="hr-HR"/>
          </a:p>
        </p:txBody>
      </p:sp>
      <p:cxnSp>
        <p:nvCxnSpPr>
          <p:cNvPr id="7" name="Ravni poveznik 6">
            <a:extLst>
              <a:ext uri="{FF2B5EF4-FFF2-40B4-BE49-F238E27FC236}">
                <a16:creationId xmlns:a16="http://schemas.microsoft.com/office/drawing/2014/main" id="{A3145F9E-2749-4732-9E55-EECE049C6988}"/>
              </a:ext>
            </a:extLst>
          </p:cNvPr>
          <p:cNvCxnSpPr/>
          <p:nvPr userDrawn="1"/>
        </p:nvCxnSpPr>
        <p:spPr>
          <a:xfrm>
            <a:off x="559704" y="5537210"/>
            <a:ext cx="0" cy="1320791"/>
          </a:xfrm>
          <a:prstGeom prst="line">
            <a:avLst/>
          </a:prstGeom>
          <a:ln w="19050">
            <a:solidFill>
              <a:schemeClr val="tx1">
                <a:alpha val="70000"/>
              </a:schemeClr>
            </a:solidFill>
            <a:prstDash val="solid"/>
          </a:ln>
        </p:spPr>
        <p:style>
          <a:lnRef idx="1">
            <a:schemeClr val="accent1"/>
          </a:lnRef>
          <a:fillRef idx="0">
            <a:schemeClr val="accent1"/>
          </a:fillRef>
          <a:effectRef idx="0">
            <a:schemeClr val="accent1"/>
          </a:effectRef>
          <a:fontRef idx="minor">
            <a:schemeClr val="tx1"/>
          </a:fontRef>
        </p:style>
      </p:cxnSp>
      <p:sp>
        <p:nvSpPr>
          <p:cNvPr id="9" name="Rezervirano mjesto za broj slajda 21">
            <a:extLst>
              <a:ext uri="{FF2B5EF4-FFF2-40B4-BE49-F238E27FC236}">
                <a16:creationId xmlns:a16="http://schemas.microsoft.com/office/drawing/2014/main" id="{E0417B80-2089-4FD7-B332-F2711F21FAC7}"/>
              </a:ext>
            </a:extLst>
          </p:cNvPr>
          <p:cNvSpPr txBox="1">
            <a:spLocks/>
          </p:cNvSpPr>
          <p:nvPr userDrawn="1"/>
        </p:nvSpPr>
        <p:spPr>
          <a:xfrm>
            <a:off x="10919584" y="441326"/>
            <a:ext cx="703476" cy="244475"/>
          </a:xfrm>
          <a:prstGeom prst="rect">
            <a:avLst/>
          </a:prstGeom>
          <a:noFill/>
        </p:spPr>
        <p:txBody>
          <a:bodyPr vert="horz" lIns="0" tIns="0" rIns="0" bIns="0" rtlCol="0" anchor="ctr"/>
          <a:lstStyle>
            <a:defPPr>
              <a:defRPr lang="en-US"/>
            </a:defPPr>
            <a:lvl1pPr marL="0" algn="r" defTabSz="914400" rtl="0" eaLnBrk="1" latinLnBrk="0" hangingPunct="1">
              <a:defRPr sz="803" b="1" kern="1200">
                <a:solidFill>
                  <a:schemeClr val="tx1">
                    <a:alpha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D8D877B3-D348-4611-9BDB-C5374591D951}" type="slidenum">
              <a:rPr lang="hr-HR" sz="1000" noProof="0" smtClean="0"/>
              <a:pPr/>
              <a:t>‹#›</a:t>
            </a:fld>
            <a:endParaRPr lang="hr-HR" sz="1000" noProof="0"/>
          </a:p>
        </p:txBody>
      </p:sp>
      <p:cxnSp>
        <p:nvCxnSpPr>
          <p:cNvPr id="10" name="Ravni poveznik 9">
            <a:extLst>
              <a:ext uri="{FF2B5EF4-FFF2-40B4-BE49-F238E27FC236}">
                <a16:creationId xmlns:a16="http://schemas.microsoft.com/office/drawing/2014/main" id="{B6E29A8D-21C5-498A-A7DD-BC30D6260C3F}"/>
              </a:ext>
            </a:extLst>
          </p:cNvPr>
          <p:cNvCxnSpPr/>
          <p:nvPr userDrawn="1"/>
        </p:nvCxnSpPr>
        <p:spPr>
          <a:xfrm>
            <a:off x="559704" y="0"/>
            <a:ext cx="0" cy="1320791"/>
          </a:xfrm>
          <a:prstGeom prst="line">
            <a:avLst/>
          </a:prstGeom>
          <a:ln w="19050">
            <a:solidFill>
              <a:schemeClr val="tx1">
                <a:alpha val="70000"/>
              </a:schemeClr>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9951833"/>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 id="2147483760" r:id="rId20"/>
    <p:sldLayoutId id="2147483761" r:id="rId21"/>
    <p:sldLayoutId id="2147483762" r:id="rId22"/>
    <p:sldLayoutId id="2147483763" r:id="rId23"/>
    <p:sldLayoutId id="2147483764" r:id="rId24"/>
    <p:sldLayoutId id="2147483765" r:id="rId25"/>
    <p:sldLayoutId id="2147483766" r:id="rId26"/>
  </p:sldLayoutIdLst>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696">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audio" Target="../media/media1.mp3"/><Relationship Id="rId7" Type="http://schemas.openxmlformats.org/officeDocument/2006/relationships/image" Target="../media/image4.jpg"/><Relationship Id="rId2" Type="http://schemas.microsoft.com/office/2007/relationships/media" Target="../media/media1.mp3"/><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slideLayout" Target="../slideLayouts/slideLayout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ivanecbiz.com/"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2.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33.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32.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36.jpg"/><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20.xml"/><Relationship Id="rId5" Type="http://schemas.openxmlformats.org/officeDocument/2006/relationships/image" Target="../media/image36.jpg"/><Relationship Id="rId4" Type="http://schemas.openxmlformats.org/officeDocument/2006/relationships/image" Target="../media/image35.jpg"/></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slideLayout" Target="../slideLayouts/slideLayout2.xml"/><Relationship Id="rId1" Type="http://schemas.openxmlformats.org/officeDocument/2006/relationships/tags" Target="../tags/tag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lika 6">
            <a:extLst>
              <a:ext uri="{FF2B5EF4-FFF2-40B4-BE49-F238E27FC236}">
                <a16:creationId xmlns:a16="http://schemas.microsoft.com/office/drawing/2014/main" id="{07A18201-070F-47C5-A614-824EE3020B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949694">
            <a:off x="2135404" y="523118"/>
            <a:ext cx="7149627" cy="4018090"/>
          </a:xfrm>
          <a:prstGeom prst="rect">
            <a:avLst/>
          </a:prstGeom>
          <a:effectLst>
            <a:glow>
              <a:schemeClr val="bg2">
                <a:alpha val="0"/>
              </a:schemeClr>
            </a:glow>
            <a:reflection endPos="15000" dir="5400000" sy="-100000" algn="bl" rotWithShape="0"/>
            <a:softEdge rad="1244600"/>
          </a:effectLst>
        </p:spPr>
      </p:pic>
      <p:sp>
        <p:nvSpPr>
          <p:cNvPr id="2" name="Naslov 1">
            <a:extLst>
              <a:ext uri="{FF2B5EF4-FFF2-40B4-BE49-F238E27FC236}">
                <a16:creationId xmlns:a16="http://schemas.microsoft.com/office/drawing/2014/main" id="{31683163-A4D2-45FE-8AE6-288C2931C14E}"/>
              </a:ext>
            </a:extLst>
          </p:cNvPr>
          <p:cNvSpPr>
            <a:spLocks noGrp="1"/>
          </p:cNvSpPr>
          <p:nvPr>
            <p:ph type="ctrTitle"/>
          </p:nvPr>
        </p:nvSpPr>
        <p:spPr>
          <a:xfrm rot="20575844">
            <a:off x="2500847" y="4136686"/>
            <a:ext cx="8812192" cy="1007013"/>
          </a:xfrm>
        </p:spPr>
        <p:txBody>
          <a:bodyPr>
            <a:noAutofit/>
          </a:bodyPr>
          <a:lstStyle/>
          <a:p>
            <a:r>
              <a:rPr lang="hr-HR" sz="6600" b="1" dirty="0">
                <a:solidFill>
                  <a:srgbClr val="FF0000"/>
                </a:solidFill>
              </a:rPr>
              <a:t>Virtualni dani otvorenih vrata EU projekata 2020.</a:t>
            </a:r>
            <a:br>
              <a:rPr lang="hr-HR" sz="6600" b="1" dirty="0">
                <a:solidFill>
                  <a:srgbClr val="FF0000"/>
                </a:solidFill>
              </a:rPr>
            </a:br>
            <a:br>
              <a:rPr lang="hr-HR" sz="7200" dirty="0"/>
            </a:br>
            <a:endParaRPr lang="hr-HR" sz="7200" dirty="0"/>
          </a:p>
        </p:txBody>
      </p:sp>
      <p:pic>
        <p:nvPicPr>
          <p:cNvPr id="4" name="Inspiring &amp; Uplifting Background Music For Videos and Commercials">
            <a:hlinkClick r:id="" action="ppaction://media"/>
            <a:extLst>
              <a:ext uri="{FF2B5EF4-FFF2-40B4-BE49-F238E27FC236}">
                <a16:creationId xmlns:a16="http://schemas.microsoft.com/office/drawing/2014/main" id="{21E947F0-F3E0-4CB7-9DF7-8855BF47D4D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687899" y="3977196"/>
            <a:ext cx="567030" cy="487363"/>
          </a:xfrm>
          <a:prstGeom prst="rect">
            <a:avLst/>
          </a:prstGeom>
        </p:spPr>
      </p:pic>
      <p:pic>
        <p:nvPicPr>
          <p:cNvPr id="6" name="Slika 5">
            <a:extLst>
              <a:ext uri="{FF2B5EF4-FFF2-40B4-BE49-F238E27FC236}">
                <a16:creationId xmlns:a16="http://schemas.microsoft.com/office/drawing/2014/main" id="{06C9840B-44E0-4C50-840C-54B66C6A32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2483" y="5278562"/>
            <a:ext cx="2099650" cy="1579438"/>
          </a:xfrm>
          <a:prstGeom prst="rect">
            <a:avLst/>
          </a:prstGeom>
        </p:spPr>
      </p:pic>
      <p:pic>
        <p:nvPicPr>
          <p:cNvPr id="8" name="Slika 7">
            <a:extLst>
              <a:ext uri="{FF2B5EF4-FFF2-40B4-BE49-F238E27FC236}">
                <a16:creationId xmlns:a16="http://schemas.microsoft.com/office/drawing/2014/main" id="{B947BD1D-8E58-4751-97D3-9B3EB3D0976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66653" y="5405200"/>
            <a:ext cx="3087128" cy="1326161"/>
          </a:xfrm>
          <a:prstGeom prst="rect">
            <a:avLst/>
          </a:prstGeom>
        </p:spPr>
      </p:pic>
      <p:pic>
        <p:nvPicPr>
          <p:cNvPr id="12" name="Slika 11">
            <a:extLst>
              <a:ext uri="{FF2B5EF4-FFF2-40B4-BE49-F238E27FC236}">
                <a16:creationId xmlns:a16="http://schemas.microsoft.com/office/drawing/2014/main" id="{FE110D49-FD4B-45CB-A478-6F1A709C62E7}"/>
              </a:ext>
            </a:extLst>
          </p:cNvPr>
          <p:cNvPicPr>
            <a:picLocks noChangeAspect="1"/>
          </p:cNvPicPr>
          <p:nvPr/>
        </p:nvPicPr>
        <p:blipFill>
          <a:blip r:embed="rId9"/>
          <a:stretch>
            <a:fillRect/>
          </a:stretch>
        </p:blipFill>
        <p:spPr>
          <a:xfrm>
            <a:off x="8391481" y="5717632"/>
            <a:ext cx="2415123" cy="1140368"/>
          </a:xfrm>
          <a:prstGeom prst="rect">
            <a:avLst/>
          </a:prstGeom>
        </p:spPr>
      </p:pic>
      <p:sp>
        <p:nvSpPr>
          <p:cNvPr id="10" name="TekstniOkvir 9">
            <a:extLst>
              <a:ext uri="{FF2B5EF4-FFF2-40B4-BE49-F238E27FC236}">
                <a16:creationId xmlns:a16="http://schemas.microsoft.com/office/drawing/2014/main" id="{9022538B-362B-4139-B61D-D78CE7448362}"/>
              </a:ext>
            </a:extLst>
          </p:cNvPr>
          <p:cNvSpPr txBox="1"/>
          <p:nvPr/>
        </p:nvSpPr>
        <p:spPr>
          <a:xfrm>
            <a:off x="3148238" y="4640193"/>
            <a:ext cx="5891514" cy="954107"/>
          </a:xfrm>
          <a:prstGeom prst="rect">
            <a:avLst/>
          </a:prstGeom>
          <a:noFill/>
        </p:spPr>
        <p:txBody>
          <a:bodyPr wrap="square" rtlCol="0">
            <a:spAutoFit/>
          </a:bodyPr>
          <a:lstStyle/>
          <a:p>
            <a:pPr algn="ctr"/>
            <a:r>
              <a:rPr lang="hr-HR" sz="2800" i="1" dirty="0"/>
              <a:t>Grad Ivanec </a:t>
            </a:r>
            <a:br>
              <a:rPr lang="hr-HR" sz="2800" i="1" dirty="0"/>
            </a:br>
            <a:r>
              <a:rPr lang="hr-HR" sz="2800" i="1" dirty="0"/>
              <a:t>Poslovna zona Ivanec d.o.o</a:t>
            </a:r>
            <a:r>
              <a:rPr lang="hr-HR" sz="2800" dirty="0"/>
              <a:t>.</a:t>
            </a:r>
          </a:p>
        </p:txBody>
      </p:sp>
    </p:spTree>
    <p:custDataLst>
      <p:tags r:id="rId1"/>
    </p:custDataLst>
    <p:extLst>
      <p:ext uri="{BB962C8B-B14F-4D97-AF65-F5344CB8AC3E}">
        <p14:creationId xmlns:p14="http://schemas.microsoft.com/office/powerpoint/2010/main" val="1740253115"/>
      </p:ext>
    </p:extLst>
  </p:cSld>
  <p:clrMapOvr>
    <a:masterClrMapping/>
  </p:clrMapOvr>
  <mc:AlternateContent xmlns:mc="http://schemas.openxmlformats.org/markup-compatibility/2006">
    <mc:Choice xmlns:p14="http://schemas.microsoft.com/office/powerpoint/2010/main" Requires="p14">
      <p:transition spd="slow" p14:dur="4000" advTm="9979">
        <p14:vortex dir="r"/>
        <p:sndAc>
          <p:endSnd/>
        </p:sndAc>
      </p:transition>
    </mc:Choice>
    <mc:Fallback>
      <p:transition spd="slow" advTm="9979">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1)">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5" repeatCount="indefinite" fill="hold" display="0">
                  <p:stCondLst>
                    <p:cond delay="indefinite"/>
                  </p:stCondLst>
                  <p:endCondLst>
                    <p:cond evt="onStopAudio" delay="0">
                      <p:tgtEl>
                        <p:sldTgt/>
                      </p:tgtEl>
                    </p:cond>
                  </p:endCondLst>
                </p:cTn>
                <p:tgtEl>
                  <p:spTgt spid="4"/>
                </p:tgtEl>
              </p:cMediaNode>
            </p:audio>
          </p:childTnLst>
        </p:cTn>
      </p:par>
    </p:tnLst>
    <p:bldLst>
      <p:bldP spid="2" grpId="0"/>
      <p:bldP spid="10" grpId="0"/>
    </p:bldLst>
  </p:timing>
  <p:extLst>
    <p:ext uri="{E180D4A7-C9FB-4DFB-919C-405C955672EB}">
      <p14:showEvtLst xmlns:p14="http://schemas.microsoft.com/office/powerpoint/2010/main">
        <p14:playEvt time="8"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C6E9E9E-DE2C-4CD2-AB97-608A6695792E}"/>
              </a:ext>
            </a:extLst>
          </p:cNvPr>
          <p:cNvSpPr>
            <a:spLocks noGrp="1"/>
          </p:cNvSpPr>
          <p:nvPr>
            <p:ph type="title"/>
          </p:nvPr>
        </p:nvSpPr>
        <p:spPr/>
        <p:txBody>
          <a:bodyPr/>
          <a:lstStyle/>
          <a:p>
            <a:r>
              <a:rPr lang="hr-HR" dirty="0"/>
              <a:t>Uvod</a:t>
            </a:r>
          </a:p>
        </p:txBody>
      </p:sp>
      <p:sp>
        <p:nvSpPr>
          <p:cNvPr id="3" name="Rezervirano mjesto sadržaja 2">
            <a:extLst>
              <a:ext uri="{FF2B5EF4-FFF2-40B4-BE49-F238E27FC236}">
                <a16:creationId xmlns:a16="http://schemas.microsoft.com/office/drawing/2014/main" id="{4A47E6C5-694C-4F0F-A52A-C77D606057CD}"/>
              </a:ext>
            </a:extLst>
          </p:cNvPr>
          <p:cNvSpPr>
            <a:spLocks noGrp="1"/>
          </p:cNvSpPr>
          <p:nvPr>
            <p:ph idx="1"/>
          </p:nvPr>
        </p:nvSpPr>
        <p:spPr>
          <a:xfrm>
            <a:off x="4128117" y="1405274"/>
            <a:ext cx="7225683" cy="4237825"/>
          </a:xfrm>
        </p:spPr>
        <p:txBody>
          <a:bodyPr>
            <a:normAutofit lnSpcReduction="10000"/>
          </a:bodyPr>
          <a:lstStyle/>
          <a:p>
            <a:pPr algn="just">
              <a:lnSpc>
                <a:spcPct val="110000"/>
              </a:lnSpc>
              <a:spcAft>
                <a:spcPts val="800"/>
              </a:spcAft>
            </a:pPr>
            <a:r>
              <a:rPr lang="hr-H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Ulaskom u punopravno članstvo Europske unije 2013. godine, Republici Hrvatskoj i njezinim građanima otvorene su brojne mogućnosti i prilike. Prije svega, ističe se mogućnosti korištenja financijskih sredstava, odnosno europskih fondova kao financijskih instrumenata namijenjenih provedbi pojedinih javnih politika Europske unije u zemljama članicama. </a:t>
            </a:r>
            <a:endParaRPr lang="hr-HR"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0000"/>
              </a:lnSpc>
              <a:spcAft>
                <a:spcPts val="800"/>
              </a:spcAft>
            </a:pPr>
            <a:r>
              <a:rPr lang="hr-H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Hrvatska se Europskoj uniji priključila upravo pred početak financijske perspektive 2014. – 2020., u kojoj joj je na raspolaganju bilo ukupno 10,676 milijardi eura. Povlačenje spomenutih financijskih sredstava ovisilo je o kvaliteti inicijativa i projekata, što je zahtijevalo kvalitetno planiranje i kontinuirano djelovanje na svim razinama vlasti – nacionalnoj, regionalnoj i lokalnoj, kao i njihovu sinergiju.</a:t>
            </a:r>
            <a:endParaRPr lang="hr-HR"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0000"/>
              </a:lnSpc>
              <a:spcAft>
                <a:spcPts val="800"/>
              </a:spcAft>
            </a:pPr>
            <a:r>
              <a:rPr lang="hr-H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Grad Ivanec i njegove službe, kao i gradska tvrtka Poslovna zona Ivanec d.o.o., prepoznali su važnost europskih fondova za lokalan društveni i komunalni razvoj, podizanje kvalitete života građana i jačanje konkurentnosti gospodarstva i pravovremeno proveli aktivnosti za stvaranje preduvjeta za kvalitetno korištenje dostupnih europskih sredstava. To se odnosi na donošenje strateških dokumenata i akcijskih planova, identifikacije ključnih projekata za zajednicu temeljem uočenih potreba, a posebno se ističe osnivanje specijaliziranog Projektnog ureda za EU fondove. </a:t>
            </a:r>
            <a:endParaRPr lang="hr-HR"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hr-HR" sz="2400" dirty="0"/>
          </a:p>
        </p:txBody>
      </p:sp>
      <p:pic>
        <p:nvPicPr>
          <p:cNvPr id="5" name="Slika 4">
            <a:extLst>
              <a:ext uri="{FF2B5EF4-FFF2-40B4-BE49-F238E27FC236}">
                <a16:creationId xmlns:a16="http://schemas.microsoft.com/office/drawing/2014/main" id="{665D8ABF-20FD-4D5B-A6C1-158DA2A8FE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582" y="1579806"/>
            <a:ext cx="3482710" cy="2450657"/>
          </a:xfrm>
          <a:prstGeom prst="rect">
            <a:avLst/>
          </a:prstGeom>
        </p:spPr>
      </p:pic>
      <p:pic>
        <p:nvPicPr>
          <p:cNvPr id="7" name="Slika 6">
            <a:extLst>
              <a:ext uri="{FF2B5EF4-FFF2-40B4-BE49-F238E27FC236}">
                <a16:creationId xmlns:a16="http://schemas.microsoft.com/office/drawing/2014/main" id="{15ACDF2C-86E6-404D-9F0C-991D0AF02C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227" y="5244841"/>
            <a:ext cx="2099650" cy="1579438"/>
          </a:xfrm>
          <a:prstGeom prst="rect">
            <a:avLst/>
          </a:prstGeom>
        </p:spPr>
      </p:pic>
      <p:pic>
        <p:nvPicPr>
          <p:cNvPr id="9" name="Slika 8">
            <a:extLst>
              <a:ext uri="{FF2B5EF4-FFF2-40B4-BE49-F238E27FC236}">
                <a16:creationId xmlns:a16="http://schemas.microsoft.com/office/drawing/2014/main" id="{5CE6FEDB-77E0-4FF7-9A33-4969915590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8377" y="5451167"/>
            <a:ext cx="2767571" cy="1166786"/>
          </a:xfrm>
          <a:prstGeom prst="rect">
            <a:avLst/>
          </a:prstGeom>
        </p:spPr>
      </p:pic>
      <p:pic>
        <p:nvPicPr>
          <p:cNvPr id="13" name="Slika 12">
            <a:extLst>
              <a:ext uri="{FF2B5EF4-FFF2-40B4-BE49-F238E27FC236}">
                <a16:creationId xmlns:a16="http://schemas.microsoft.com/office/drawing/2014/main" id="{7F279AA8-B12E-42BD-B06A-FF6263836EE4}"/>
              </a:ext>
            </a:extLst>
          </p:cNvPr>
          <p:cNvPicPr>
            <a:picLocks noChangeAspect="1"/>
          </p:cNvPicPr>
          <p:nvPr/>
        </p:nvPicPr>
        <p:blipFill>
          <a:blip r:embed="rId6"/>
          <a:stretch>
            <a:fillRect/>
          </a:stretch>
        </p:blipFill>
        <p:spPr>
          <a:xfrm>
            <a:off x="8724448" y="5596863"/>
            <a:ext cx="2333003" cy="1022649"/>
          </a:xfrm>
          <a:prstGeom prst="rect">
            <a:avLst/>
          </a:prstGeom>
        </p:spPr>
      </p:pic>
    </p:spTree>
    <p:custDataLst>
      <p:tags r:id="rId1"/>
    </p:custDataLst>
    <p:extLst>
      <p:ext uri="{BB962C8B-B14F-4D97-AF65-F5344CB8AC3E}">
        <p14:creationId xmlns:p14="http://schemas.microsoft.com/office/powerpoint/2010/main" val="1004816455"/>
      </p:ext>
    </p:extLst>
  </p:cSld>
  <p:clrMapOvr>
    <a:masterClrMapping/>
  </p:clrMapOvr>
  <mc:AlternateContent xmlns:mc="http://schemas.openxmlformats.org/markup-compatibility/2006">
    <mc:Choice xmlns:p14="http://schemas.microsoft.com/office/powerpoint/2010/main" Requires="p14">
      <p:transition spd="slow" p14:dur="4000" advTm="15562">
        <p14:vortex dir="r"/>
        <p:sndAc>
          <p:endSnd/>
        </p:sndAc>
      </p:transition>
    </mc:Choice>
    <mc:Fallback>
      <p:transition spd="slow" advTm="1556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21" presetClass="entr" presetSubtype="1"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par>
                          <p:cTn id="19" fill="hold">
                            <p:stCondLst>
                              <p:cond delay="0"/>
                            </p:stCondLst>
                            <p:childTnLst>
                              <p:par>
                                <p:cTn id="20" presetID="2" presetClass="entr" presetSubtype="4" fill="hold" grpId="0" nodeType="after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additive="base">
                                        <p:cTn id="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0"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2" presetClass="entr" presetSubtype="4" fill="hold" grpId="0" nodeType="after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AA507927-4BE0-4CB9-AA42-34622930C2D8}"/>
              </a:ext>
            </a:extLst>
          </p:cNvPr>
          <p:cNvSpPr>
            <a:spLocks noGrp="1"/>
          </p:cNvSpPr>
          <p:nvPr>
            <p:ph type="title"/>
          </p:nvPr>
        </p:nvSpPr>
        <p:spPr>
          <a:xfrm>
            <a:off x="4128116" y="365125"/>
            <a:ext cx="4953740" cy="1002840"/>
          </a:xfrm>
        </p:spPr>
        <p:txBody>
          <a:bodyPr>
            <a:noAutofit/>
          </a:bodyPr>
          <a:lstStyle/>
          <a:p>
            <a:r>
              <a:rPr lang="hr-HR" sz="3600" dirty="0"/>
              <a:t>Izjava Gradonačelnika Grada Ivanca</a:t>
            </a:r>
          </a:p>
        </p:txBody>
      </p:sp>
      <p:sp>
        <p:nvSpPr>
          <p:cNvPr id="3" name="Rezervirano mjesto sadržaja 2">
            <a:extLst>
              <a:ext uri="{FF2B5EF4-FFF2-40B4-BE49-F238E27FC236}">
                <a16:creationId xmlns:a16="http://schemas.microsoft.com/office/drawing/2014/main" id="{AA9B2355-1BB0-487F-9E03-705DFC7059E1}"/>
              </a:ext>
            </a:extLst>
          </p:cNvPr>
          <p:cNvSpPr>
            <a:spLocks noGrp="1"/>
          </p:cNvSpPr>
          <p:nvPr>
            <p:ph idx="1"/>
          </p:nvPr>
        </p:nvSpPr>
        <p:spPr>
          <a:xfrm>
            <a:off x="4128116" y="1825625"/>
            <a:ext cx="7225683" cy="4351338"/>
          </a:xfrm>
        </p:spPr>
        <p:txBody>
          <a:bodyPr>
            <a:normAutofit fontScale="92500"/>
          </a:bodyPr>
          <a:lstStyle/>
          <a:p>
            <a:pPr marL="0" indent="0" algn="just">
              <a:lnSpc>
                <a:spcPct val="200000"/>
              </a:lnSpc>
              <a:buNone/>
            </a:pPr>
            <a:r>
              <a:rPr lang="hr-HR" sz="1600" i="1" dirty="0">
                <a:effectLst/>
                <a:latin typeface="Calibri" panose="020F0502020204030204" pitchFamily="34" charset="0"/>
                <a:ea typeface="Calibri" panose="020F0502020204030204" pitchFamily="34" charset="0"/>
                <a:cs typeface="Times New Roman" panose="02020603050405020304" pitchFamily="18" charset="0"/>
              </a:rPr>
              <a:t>„</a:t>
            </a:r>
            <a:r>
              <a:rPr lang="hr-HR" sz="1400" i="1" dirty="0">
                <a:effectLst/>
                <a:latin typeface="Calibri" panose="020F0502020204030204" pitchFamily="34" charset="0"/>
                <a:ea typeface="Calibri" panose="020F0502020204030204" pitchFamily="34" charset="0"/>
                <a:cs typeface="Times New Roman" panose="02020603050405020304" pitchFamily="18" charset="0"/>
              </a:rPr>
              <a:t>Vrlo smo zadovoljni pozitivnim efektima kojima su na području grada Ivanca rezultirali projekti financirani iz EU fondova. Zahvaljujući tome, podignut je standard boravka djece predškolskog uzrasta u gradskom vrtiću. Realizirani projekti pridonijeli su i modernizaciji prometne i društvene infrastrukture, a samim tim i poboljšanju kvalitete života stanovnika naselja u ruralnim područjima. Sagrađen je i dio turističke prometne infrastrukture, što je, uz uvođenje </a:t>
            </a:r>
            <a:r>
              <a:rPr lang="hr-HR" sz="1400" i="1" dirty="0">
                <a:latin typeface="Calibri" panose="020F0502020204030204" pitchFamily="34" charset="0"/>
                <a:ea typeface="Calibri" panose="020F0502020204030204" pitchFamily="34" charset="0"/>
                <a:cs typeface="Times New Roman" panose="02020603050405020304" pitchFamily="18" charset="0"/>
              </a:rPr>
              <a:t>WI-FI</a:t>
            </a:r>
            <a:r>
              <a:rPr lang="hr-HR" sz="1400" i="1" dirty="0">
                <a:effectLst/>
                <a:latin typeface="Calibri" panose="020F0502020204030204" pitchFamily="34" charset="0"/>
                <a:ea typeface="Calibri" panose="020F0502020204030204" pitchFamily="34" charset="0"/>
                <a:cs typeface="Times New Roman" panose="02020603050405020304" pitchFamily="18" charset="0"/>
              </a:rPr>
              <a:t> sustava u gradskom centru, dio sastavnica koje provodimo u projektu </a:t>
            </a:r>
            <a:r>
              <a:rPr lang="hr-HR" sz="1400" i="1" dirty="0" err="1">
                <a:effectLst/>
                <a:latin typeface="Calibri" panose="020F0502020204030204" pitchFamily="34" charset="0"/>
                <a:ea typeface="Calibri" panose="020F0502020204030204" pitchFamily="34" charset="0"/>
                <a:cs typeface="Times New Roman" panose="02020603050405020304" pitchFamily="18" charset="0"/>
              </a:rPr>
              <a:t>brendiranja</a:t>
            </a:r>
            <a:r>
              <a:rPr lang="hr-HR" sz="1400" i="1" dirty="0">
                <a:effectLst/>
                <a:latin typeface="Calibri" panose="020F0502020204030204" pitchFamily="34" charset="0"/>
                <a:ea typeface="Calibri" panose="020F0502020204030204" pitchFamily="34" charset="0"/>
                <a:cs typeface="Times New Roman" panose="02020603050405020304" pitchFamily="18" charset="0"/>
              </a:rPr>
              <a:t> Ivanca kao Planinarskog grada. Siguran sam da ćemo u narednom vremenu uspjeti ostvariti još više. Kreće realizacija najvećeg i najskupljeg projekta u povijesti Grada (Aglomeracija Ivanec), a gradska uprava i Poslovna zona </a:t>
            </a:r>
            <a:r>
              <a:rPr lang="hr-HR" sz="1400" i="1" dirty="0">
                <a:latin typeface="Calibri" panose="020F0502020204030204" pitchFamily="34" charset="0"/>
                <a:ea typeface="Calibri" panose="020F0502020204030204" pitchFamily="34" charset="0"/>
                <a:cs typeface="Times New Roman" panose="02020603050405020304" pitchFamily="18" charset="0"/>
              </a:rPr>
              <a:t>I</a:t>
            </a:r>
            <a:r>
              <a:rPr lang="hr-HR" sz="1400" i="1" dirty="0">
                <a:effectLst/>
                <a:latin typeface="Calibri" panose="020F0502020204030204" pitchFamily="34" charset="0"/>
                <a:ea typeface="Calibri" panose="020F0502020204030204" pitchFamily="34" charset="0"/>
                <a:cs typeface="Times New Roman" panose="02020603050405020304" pitchFamily="18" charset="0"/>
              </a:rPr>
              <a:t>vanec d.o.o. već imaju spreman popis svih ključnih ivanečkih projekata za iduću financijsku perspektivu.”</a:t>
            </a:r>
          </a:p>
          <a:p>
            <a:pPr marL="0" indent="0" algn="just">
              <a:lnSpc>
                <a:spcPct val="200000"/>
              </a:lnSpc>
              <a:buNone/>
            </a:pPr>
            <a:r>
              <a:rPr lang="hr-HR" sz="1400" i="1" dirty="0">
                <a:latin typeface="Calibri" panose="020F0502020204030204" pitchFamily="34" charset="0"/>
                <a:ea typeface="Calibri" panose="020F0502020204030204" pitchFamily="34" charset="0"/>
                <a:cs typeface="Times New Roman" panose="02020603050405020304" pitchFamily="18" charset="0"/>
              </a:rPr>
              <a:t>					Milorad Batinić, gradonačelnik</a:t>
            </a:r>
            <a:endParaRPr lang="hr-HR" sz="1400" i="1"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hr-HR" sz="2400" i="1" dirty="0"/>
          </a:p>
        </p:txBody>
      </p:sp>
      <p:pic>
        <p:nvPicPr>
          <p:cNvPr id="5" name="Slika 4">
            <a:extLst>
              <a:ext uri="{FF2B5EF4-FFF2-40B4-BE49-F238E27FC236}">
                <a16:creationId xmlns:a16="http://schemas.microsoft.com/office/drawing/2014/main" id="{18373D61-FCD5-418A-BCAD-D759002B9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20202" y="2178492"/>
            <a:ext cx="4857553" cy="3236499"/>
          </a:xfrm>
          <a:prstGeom prst="rect">
            <a:avLst/>
          </a:prstGeom>
        </p:spPr>
      </p:pic>
      <p:pic>
        <p:nvPicPr>
          <p:cNvPr id="7" name="Slika 6">
            <a:extLst>
              <a:ext uri="{FF2B5EF4-FFF2-40B4-BE49-F238E27FC236}">
                <a16:creationId xmlns:a16="http://schemas.microsoft.com/office/drawing/2014/main" id="{8BBB7C9D-29F1-4DCB-8B8A-7DB6F3A28E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02025" y="76826"/>
            <a:ext cx="2099650" cy="1579438"/>
          </a:xfrm>
          <a:prstGeom prst="rect">
            <a:avLst/>
          </a:prstGeom>
        </p:spPr>
      </p:pic>
      <p:sp>
        <p:nvSpPr>
          <p:cNvPr id="4" name="TekstniOkvir 3">
            <a:extLst>
              <a:ext uri="{FF2B5EF4-FFF2-40B4-BE49-F238E27FC236}">
                <a16:creationId xmlns:a16="http://schemas.microsoft.com/office/drawing/2014/main" id="{DE27478A-0D9A-40C0-A913-D81DB29AC7E1}"/>
              </a:ext>
            </a:extLst>
          </p:cNvPr>
          <p:cNvSpPr txBox="1"/>
          <p:nvPr/>
        </p:nvSpPr>
        <p:spPr>
          <a:xfrm>
            <a:off x="6849533" y="1049867"/>
            <a:ext cx="872067" cy="775758"/>
          </a:xfrm>
          <a:prstGeom prst="rect">
            <a:avLst/>
          </a:prstGeom>
          <a:noFill/>
        </p:spPr>
        <p:txBody>
          <a:bodyPr wrap="square" rtlCol="0">
            <a:spAutoFit/>
          </a:bodyPr>
          <a:lstStyle/>
          <a:p>
            <a:endParaRPr lang="hr-HR" dirty="0"/>
          </a:p>
        </p:txBody>
      </p:sp>
    </p:spTree>
    <p:custDataLst>
      <p:tags r:id="rId1"/>
    </p:custDataLst>
    <p:extLst>
      <p:ext uri="{BB962C8B-B14F-4D97-AF65-F5344CB8AC3E}">
        <p14:creationId xmlns:p14="http://schemas.microsoft.com/office/powerpoint/2010/main" val="3055957856"/>
      </p:ext>
    </p:extLst>
  </p:cSld>
  <p:clrMapOvr>
    <a:masterClrMapping/>
  </p:clrMapOvr>
  <mc:AlternateContent xmlns:mc="http://schemas.openxmlformats.org/markup-compatibility/2006">
    <mc:Choice xmlns:p14="http://schemas.microsoft.com/office/powerpoint/2010/main" Requires="p14">
      <p:transition spd="slow" p14:dur="4000" advTm="14563">
        <p14:vortex dir="r"/>
        <p:sndAc>
          <p:endSnd/>
        </p:sndAc>
      </p:transition>
    </mc:Choice>
    <mc:Fallback>
      <p:transition spd="slow" advTm="1456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1" presetClass="entr" presetSubtype="1" fill="hold" grpId="0" nodeType="after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heel(1)">
                                      <p:cBhvr>
                                        <p:cTn id="16" dur="750"/>
                                        <p:tgtEl>
                                          <p:spTgt spid="3">
                                            <p:txEl>
                                              <p:pRg st="0" end="0"/>
                                            </p:txEl>
                                          </p:spTgt>
                                        </p:tgtEl>
                                      </p:cBhvr>
                                    </p:animEffect>
                                  </p:childTnLst>
                                </p:cTn>
                              </p:par>
                            </p:childTnLst>
                          </p:cTn>
                        </p:par>
                        <p:par>
                          <p:cTn id="17" fill="hold">
                            <p:stCondLst>
                              <p:cond delay="3250"/>
                            </p:stCondLst>
                            <p:childTnLst>
                              <p:par>
                                <p:cTn id="18" presetID="21" presetClass="entr" presetSubtype="1" fill="hold" grpId="0"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heel(1)">
                                      <p:cBhvr>
                                        <p:cTn id="20" dur="2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16022EB-AE35-4AEE-B9EF-3CF1FE3794FA}"/>
              </a:ext>
            </a:extLst>
          </p:cNvPr>
          <p:cNvSpPr>
            <a:spLocks noGrp="1"/>
          </p:cNvSpPr>
          <p:nvPr>
            <p:ph type="title"/>
          </p:nvPr>
        </p:nvSpPr>
        <p:spPr/>
        <p:txBody>
          <a:bodyPr/>
          <a:lstStyle/>
          <a:p>
            <a:endParaRPr lang="hr-HR"/>
          </a:p>
        </p:txBody>
      </p:sp>
      <p:sp>
        <p:nvSpPr>
          <p:cNvPr id="4" name="Rezervirano mjesto sadržaja 3">
            <a:extLst>
              <a:ext uri="{FF2B5EF4-FFF2-40B4-BE49-F238E27FC236}">
                <a16:creationId xmlns:a16="http://schemas.microsoft.com/office/drawing/2014/main" id="{0D0EDBF8-19EB-47C3-B234-0AA0868F7CCE}"/>
              </a:ext>
            </a:extLst>
          </p:cNvPr>
          <p:cNvSpPr>
            <a:spLocks noGrp="1"/>
          </p:cNvSpPr>
          <p:nvPr>
            <p:ph idx="1"/>
          </p:nvPr>
        </p:nvSpPr>
        <p:spPr/>
        <p:txBody>
          <a:bodyPr/>
          <a:lstStyle/>
          <a:p>
            <a:endParaRPr lang="hr-HR"/>
          </a:p>
        </p:txBody>
      </p:sp>
      <p:pic>
        <p:nvPicPr>
          <p:cNvPr id="6" name="Rezervirano mjesto sadržaja 4">
            <a:extLst>
              <a:ext uri="{FF2B5EF4-FFF2-40B4-BE49-F238E27FC236}">
                <a16:creationId xmlns:a16="http://schemas.microsoft.com/office/drawing/2014/main" id="{56A3ADE7-1B05-4CF0-AD52-C58D61F8CA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78754">
            <a:off x="825381" y="752807"/>
            <a:ext cx="10359005" cy="5146973"/>
          </a:xfrm>
          <a:prstGeom prst="rect">
            <a:avLst/>
          </a:prstGeom>
          <a:effectLst>
            <a:glow>
              <a:schemeClr val="accent1">
                <a:alpha val="5000"/>
              </a:schemeClr>
            </a:glow>
            <a:softEdge rad="444500"/>
          </a:effectLst>
        </p:spPr>
      </p:pic>
    </p:spTree>
    <p:custDataLst>
      <p:tags r:id="rId1"/>
    </p:custDataLst>
    <p:extLst>
      <p:ext uri="{BB962C8B-B14F-4D97-AF65-F5344CB8AC3E}">
        <p14:creationId xmlns:p14="http://schemas.microsoft.com/office/powerpoint/2010/main" val="2549234453"/>
      </p:ext>
    </p:extLst>
  </p:cSld>
  <p:clrMapOvr>
    <a:masterClrMapping/>
  </p:clrMapOvr>
  <mc:AlternateContent xmlns:mc="http://schemas.openxmlformats.org/markup-compatibility/2006">
    <mc:Choice xmlns:p14="http://schemas.microsoft.com/office/powerpoint/2010/main" Requires="p14">
      <p:transition spd="slow" p14:dur="4000" advTm="4093">
        <p14:vortex dir="r"/>
        <p:sndAc>
          <p:endSnd/>
        </p:sndAc>
      </p:transition>
    </mc:Choice>
    <mc:Fallback>
      <p:transition spd="slow" advTm="409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50DDE7C-D2AB-4D22-8023-452835887BFF}"/>
              </a:ext>
            </a:extLst>
          </p:cNvPr>
          <p:cNvSpPr>
            <a:spLocks noGrp="1"/>
          </p:cNvSpPr>
          <p:nvPr>
            <p:ph type="title"/>
          </p:nvPr>
        </p:nvSpPr>
        <p:spPr>
          <a:xfrm>
            <a:off x="838200" y="0"/>
            <a:ext cx="10515600" cy="1325563"/>
          </a:xfrm>
        </p:spPr>
        <p:txBody>
          <a:bodyPr/>
          <a:lstStyle/>
          <a:p>
            <a:pPr algn="ctr"/>
            <a:r>
              <a:rPr lang="hr-HR" i="1" dirty="0">
                <a:effectLst>
                  <a:outerShdw blurRad="38100" dist="38100" dir="2700000" algn="tl">
                    <a:srgbClr val="000000">
                      <a:alpha val="43137"/>
                    </a:srgbClr>
                  </a:outerShdw>
                </a:effectLst>
              </a:rPr>
              <a:t>Istaknuti projekti Grada Ivanca</a:t>
            </a:r>
          </a:p>
        </p:txBody>
      </p:sp>
      <p:pic>
        <p:nvPicPr>
          <p:cNvPr id="6" name="Slika 5">
            <a:extLst>
              <a:ext uri="{FF2B5EF4-FFF2-40B4-BE49-F238E27FC236}">
                <a16:creationId xmlns:a16="http://schemas.microsoft.com/office/drawing/2014/main" id="{A099A6B3-EFFB-4EC1-82AF-7D577F453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623" y="126856"/>
            <a:ext cx="1383073" cy="1040401"/>
          </a:xfrm>
          <a:prstGeom prst="rect">
            <a:avLst/>
          </a:prstGeom>
        </p:spPr>
      </p:pic>
      <p:graphicFrame>
        <p:nvGraphicFramePr>
          <p:cNvPr id="7" name="Tablica 6">
            <a:extLst>
              <a:ext uri="{FF2B5EF4-FFF2-40B4-BE49-F238E27FC236}">
                <a16:creationId xmlns:a16="http://schemas.microsoft.com/office/drawing/2014/main" id="{0ADAD693-C0D0-40E8-A482-838E3B7BBC27}"/>
              </a:ext>
            </a:extLst>
          </p:cNvPr>
          <p:cNvGraphicFramePr>
            <a:graphicFrameLocks noGrp="1"/>
          </p:cNvGraphicFramePr>
          <p:nvPr>
            <p:extLst>
              <p:ext uri="{D42A27DB-BD31-4B8C-83A1-F6EECF244321}">
                <p14:modId xmlns:p14="http://schemas.microsoft.com/office/powerpoint/2010/main" val="3496445767"/>
              </p:ext>
            </p:extLst>
          </p:nvPr>
        </p:nvGraphicFramePr>
        <p:xfrm>
          <a:off x="536448" y="1167257"/>
          <a:ext cx="10817352" cy="5627897"/>
        </p:xfrm>
        <a:graphic>
          <a:graphicData uri="http://schemas.openxmlformats.org/drawingml/2006/table">
            <a:tbl>
              <a:tblPr firstRow="1" firstCol="1" bandRow="1">
                <a:tableStyleId>{5C22544A-7EE6-4342-B048-85BDC9FD1C3A}</a:tableStyleId>
              </a:tblPr>
              <a:tblGrid>
                <a:gridCol w="3495086">
                  <a:extLst>
                    <a:ext uri="{9D8B030D-6E8A-4147-A177-3AD203B41FA5}">
                      <a16:colId xmlns:a16="http://schemas.microsoft.com/office/drawing/2014/main" val="3567721704"/>
                    </a:ext>
                  </a:extLst>
                </a:gridCol>
                <a:gridCol w="5024571">
                  <a:extLst>
                    <a:ext uri="{9D8B030D-6E8A-4147-A177-3AD203B41FA5}">
                      <a16:colId xmlns:a16="http://schemas.microsoft.com/office/drawing/2014/main" val="1039050678"/>
                    </a:ext>
                  </a:extLst>
                </a:gridCol>
                <a:gridCol w="2297695">
                  <a:extLst>
                    <a:ext uri="{9D8B030D-6E8A-4147-A177-3AD203B41FA5}">
                      <a16:colId xmlns:a16="http://schemas.microsoft.com/office/drawing/2014/main" val="933270297"/>
                    </a:ext>
                  </a:extLst>
                </a:gridCol>
              </a:tblGrid>
              <a:tr h="274509">
                <a:tc>
                  <a:txBody>
                    <a:bodyPr/>
                    <a:lstStyle/>
                    <a:p>
                      <a:pPr algn="ctr">
                        <a:lnSpc>
                          <a:spcPct val="107000"/>
                        </a:lnSpc>
                        <a:spcBef>
                          <a:spcPts val="600"/>
                        </a:spcBef>
                        <a:spcAft>
                          <a:spcPts val="600"/>
                        </a:spcAft>
                      </a:pPr>
                      <a:r>
                        <a:rPr lang="hr-HR" sz="1200">
                          <a:effectLst/>
                        </a:rPr>
                        <a:t>Natječaj</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Bef>
                          <a:spcPts val="600"/>
                        </a:spcBef>
                        <a:spcAft>
                          <a:spcPts val="600"/>
                        </a:spcAft>
                      </a:pPr>
                      <a:r>
                        <a:rPr lang="hr-HR" sz="1200">
                          <a:effectLst/>
                        </a:rPr>
                        <a:t>Projekt</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Bef>
                          <a:spcPts val="600"/>
                        </a:spcBef>
                        <a:spcAft>
                          <a:spcPts val="600"/>
                        </a:spcAft>
                      </a:pPr>
                      <a:r>
                        <a:rPr lang="hr-HR" sz="1200">
                          <a:effectLst/>
                        </a:rPr>
                        <a:t>Ukupna vrijednost projekta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41063665"/>
                  </a:ext>
                </a:extLst>
              </a:tr>
              <a:tr h="561690">
                <a:tc>
                  <a:txBody>
                    <a:bodyPr/>
                    <a:lstStyle/>
                    <a:p>
                      <a:pPr>
                        <a:lnSpc>
                          <a:spcPct val="107000"/>
                        </a:lnSpc>
                        <a:spcBef>
                          <a:spcPts val="400"/>
                        </a:spcBef>
                        <a:spcAft>
                          <a:spcPts val="400"/>
                        </a:spcAft>
                      </a:pPr>
                      <a:r>
                        <a:rPr lang="hr-HR" sz="1200" kern="1200">
                          <a:effectLst/>
                        </a:rPr>
                        <a:t>7.2.2. Ulaganja u građenje nerazvrstanih cesta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Rekonstrukcija nerazvrstane ceste NC 1-018 u Prigorcu i izgradnja parkirališta, od lokalne ceste LC 25118 do izvora Šumi</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4.321.660,03 kn</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02852427"/>
                  </a:ext>
                </a:extLst>
              </a:tr>
              <a:tr h="561690">
                <a:tc>
                  <a:txBody>
                    <a:bodyPr/>
                    <a:lstStyle/>
                    <a:p>
                      <a:pPr>
                        <a:lnSpc>
                          <a:spcPct val="107000"/>
                        </a:lnSpc>
                        <a:spcBef>
                          <a:spcPts val="400"/>
                        </a:spcBef>
                        <a:spcAft>
                          <a:spcPts val="400"/>
                        </a:spcAft>
                      </a:pPr>
                      <a:r>
                        <a:rPr lang="hr-HR" sz="1200" kern="1200">
                          <a:effectLst/>
                        </a:rPr>
                        <a:t>Provedba Programa izobrazno-informativnih aktivnosti o održivom gospodarenju otpadom</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Provedba programa izobrazno-informativnih aktivnosti o održivom gospodarenju otpadom za područje grada Ivanca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356.675,97 kn </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3627364"/>
                  </a:ext>
                </a:extLst>
              </a:tr>
              <a:tr h="561690">
                <a:tc>
                  <a:txBody>
                    <a:bodyPr/>
                    <a:lstStyle/>
                    <a:p>
                      <a:pPr>
                        <a:lnSpc>
                          <a:spcPct val="107000"/>
                        </a:lnSpc>
                        <a:spcBef>
                          <a:spcPts val="400"/>
                        </a:spcBef>
                        <a:spcAft>
                          <a:spcPts val="400"/>
                        </a:spcAft>
                      </a:pPr>
                      <a:r>
                        <a:rPr lang="hr-HR" sz="1200" kern="1200">
                          <a:effectLst/>
                        </a:rPr>
                        <a:t>Energetska obnova i korištenje obnovljivih izvora energije u zgradama javnog sektora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Energetska obnova Društvenog doma Lančić-Knapić</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1.080.357,63 kn </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602230670"/>
                  </a:ext>
                </a:extLst>
              </a:tr>
              <a:tr h="1423234">
                <a:tc>
                  <a:txBody>
                    <a:bodyPr/>
                    <a:lstStyle/>
                    <a:p>
                      <a:pPr>
                        <a:lnSpc>
                          <a:spcPct val="107000"/>
                        </a:lnSpc>
                        <a:spcBef>
                          <a:spcPts val="400"/>
                        </a:spcBef>
                        <a:spcAft>
                          <a:spcPts val="400"/>
                        </a:spcAft>
                      </a:pPr>
                      <a:r>
                        <a:rPr lang="hr-HR" sz="1200" kern="1200">
                          <a:effectLst/>
                        </a:rPr>
                        <a:t>Tip operacije 7.4. – Ulaganje u pokretanje, poboljšanje ili proširenje lokalnih temeljnih usluga za ruralno stanovništvo, uključujući slobodno vrijeme i kulturne aktivnosti te povezanu infrastrukturu</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Rekonstrukcija društvenog doma - Jerovec Gornji</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293.982,00 kn</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96599764"/>
                  </a:ext>
                </a:extLst>
              </a:tr>
              <a:tr h="274509">
                <a:tc>
                  <a:txBody>
                    <a:bodyPr/>
                    <a:lstStyle/>
                    <a:p>
                      <a:pPr>
                        <a:lnSpc>
                          <a:spcPct val="107000"/>
                        </a:lnSpc>
                        <a:spcBef>
                          <a:spcPts val="400"/>
                        </a:spcBef>
                        <a:spcAft>
                          <a:spcPts val="400"/>
                        </a:spcAft>
                      </a:pPr>
                      <a:r>
                        <a:rPr lang="hr-HR" sz="1200" kern="1200">
                          <a:effectLst/>
                        </a:rPr>
                        <a:t>WiFi4EU - Besplatan Wi-Fi za građane Europe</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WiFi4EU  - centar grada Ivanca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dirty="0">
                          <a:effectLst/>
                        </a:rPr>
                        <a:t>15.000,00 EURA</a:t>
                      </a:r>
                      <a:endParaRPr lang="hr-H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29834232"/>
                  </a:ext>
                </a:extLst>
              </a:tr>
              <a:tr h="274509">
                <a:tc>
                  <a:txBody>
                    <a:bodyPr/>
                    <a:lstStyle/>
                    <a:p>
                      <a:pPr>
                        <a:lnSpc>
                          <a:spcPct val="107000"/>
                        </a:lnSpc>
                        <a:spcBef>
                          <a:spcPts val="400"/>
                        </a:spcBef>
                        <a:spcAft>
                          <a:spcPts val="400"/>
                        </a:spcAft>
                      </a:pPr>
                      <a:r>
                        <a:rPr lang="hr-HR" sz="1200" kern="1200">
                          <a:effectLst/>
                        </a:rPr>
                        <a:t>Aglomeracija Ivanec</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Sustav odvodnje i pročišćavanja otpadnih voda aglomeracije Ivanec</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129,2 mil kn</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9798472"/>
                  </a:ext>
                </a:extLst>
              </a:tr>
              <a:tr h="274509">
                <a:tc>
                  <a:txBody>
                    <a:bodyPr/>
                    <a:lstStyle/>
                    <a:p>
                      <a:pPr>
                        <a:lnSpc>
                          <a:spcPct val="107000"/>
                        </a:lnSpc>
                        <a:spcBef>
                          <a:spcPts val="400"/>
                        </a:spcBef>
                        <a:spcAft>
                          <a:spcPts val="400"/>
                        </a:spcAft>
                      </a:pPr>
                      <a:r>
                        <a:rPr lang="hr-HR" sz="1200" kern="1200">
                          <a:effectLst/>
                        </a:rPr>
                        <a:t>Zaželi – program zapošljavanja žena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Zaposli, educiraj, pomozi (ZEP) – I faza - Grad Ivanec partner</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4.539.126,68 kn </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84388130"/>
                  </a:ext>
                </a:extLst>
              </a:tr>
              <a:tr h="1147048">
                <a:tc>
                  <a:txBody>
                    <a:bodyPr/>
                    <a:lstStyle/>
                    <a:p>
                      <a:pPr>
                        <a:lnSpc>
                          <a:spcPct val="107000"/>
                        </a:lnSpc>
                        <a:spcBef>
                          <a:spcPts val="400"/>
                        </a:spcBef>
                        <a:spcAft>
                          <a:spcPts val="400"/>
                        </a:spcAft>
                      </a:pPr>
                      <a:r>
                        <a:rPr lang="hr-HR" sz="1200" kern="1200">
                          <a:effectLst/>
                        </a:rPr>
                        <a:t> </a:t>
                      </a:r>
                      <a:endParaRPr lang="hr-HR" sz="1100">
                        <a:effectLst/>
                      </a:endParaRPr>
                    </a:p>
                    <a:p>
                      <a:pPr>
                        <a:lnSpc>
                          <a:spcPct val="107000"/>
                        </a:lnSpc>
                        <a:spcBef>
                          <a:spcPts val="400"/>
                        </a:spcBef>
                        <a:spcAft>
                          <a:spcPts val="400"/>
                        </a:spcAft>
                      </a:pPr>
                      <a:r>
                        <a:rPr lang="hr-HR" sz="1200" kern="1200">
                          <a:effectLst/>
                        </a:rPr>
                        <a:t>Gerontološki centar</a:t>
                      </a:r>
                      <a:endParaRPr lang="hr-HR" sz="1100">
                        <a:effectLst/>
                      </a:endParaRPr>
                    </a:p>
                    <a:p>
                      <a:pPr>
                        <a:lnSpc>
                          <a:spcPct val="107000"/>
                        </a:lnSpc>
                        <a:spcBef>
                          <a:spcPts val="400"/>
                        </a:spcBef>
                        <a:spcAft>
                          <a:spcPts val="400"/>
                        </a:spcAft>
                      </a:pPr>
                      <a:r>
                        <a:rPr lang="hr-HR" sz="1200" kern="1200">
                          <a:effectLst/>
                        </a:rPr>
                        <a:t> </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Unapređivanje infrastrukture za pružanje socijalnih usluga u zajednici kao podrška procesu deinstitucionalizacije – Prijavitelj: Javne ustanove za regionalni razvoj Varaždinske županije, Grad Ivanec uključen u projekt iz još tri grada Varaždinske županije</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Evaluacija u tijeku</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88769726"/>
                  </a:ext>
                </a:extLst>
              </a:tr>
              <a:tr h="274509">
                <a:tc>
                  <a:txBody>
                    <a:bodyPr/>
                    <a:lstStyle/>
                    <a:p>
                      <a:pPr>
                        <a:lnSpc>
                          <a:spcPct val="107000"/>
                        </a:lnSpc>
                        <a:spcBef>
                          <a:spcPts val="400"/>
                        </a:spcBef>
                        <a:spcAft>
                          <a:spcPts val="400"/>
                        </a:spcAft>
                      </a:pPr>
                      <a:r>
                        <a:rPr lang="hr-HR" sz="1200" kern="1200">
                          <a:effectLst/>
                        </a:rPr>
                        <a:t>Zaželi – program zapošljavanja žena</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a:effectLst/>
                        </a:rPr>
                        <a:t>Zaposli, educiraj, pomozi (ZEP) – II faza - Grad Ivanec partner</a:t>
                      </a:r>
                      <a:endParaRPr lang="hr-H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400"/>
                        </a:spcBef>
                        <a:spcAft>
                          <a:spcPts val="400"/>
                        </a:spcAft>
                      </a:pPr>
                      <a:r>
                        <a:rPr lang="hr-HR" sz="1200" kern="1200" dirty="0">
                          <a:effectLst/>
                        </a:rPr>
                        <a:t>Evaluacija u tijeku</a:t>
                      </a:r>
                      <a:endParaRPr lang="hr-H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914408525"/>
                  </a:ext>
                </a:extLst>
              </a:tr>
            </a:tbl>
          </a:graphicData>
        </a:graphic>
      </p:graphicFrame>
    </p:spTree>
    <p:custDataLst>
      <p:tags r:id="rId1"/>
    </p:custDataLst>
    <p:extLst>
      <p:ext uri="{BB962C8B-B14F-4D97-AF65-F5344CB8AC3E}">
        <p14:creationId xmlns:p14="http://schemas.microsoft.com/office/powerpoint/2010/main" val="4257005051"/>
      </p:ext>
    </p:extLst>
  </p:cSld>
  <p:clrMapOvr>
    <a:masterClrMapping/>
  </p:clrMapOvr>
  <mc:AlternateContent xmlns:mc="http://schemas.openxmlformats.org/markup-compatibility/2006">
    <mc:Choice xmlns:p14="http://schemas.microsoft.com/office/powerpoint/2010/main" Requires="p14">
      <p:transition spd="slow" p14:dur="4000" advTm="19934">
        <p14:vortex dir="r"/>
        <p:sndAc>
          <p:endSnd/>
        </p:sndAc>
      </p:transition>
    </mc:Choice>
    <mc:Fallback>
      <p:transition spd="slow" advTm="19934">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0" fill="hold"/>
                                        <p:tgtEl>
                                          <p:spTgt spid="7"/>
                                        </p:tgtEl>
                                        <p:attrNameLst>
                                          <p:attrName>ppt_x</p:attrName>
                                        </p:attrNameLst>
                                      </p:cBhvr>
                                      <p:tavLst>
                                        <p:tav tm="0">
                                          <p:val>
                                            <p:strVal val="#ppt_x"/>
                                          </p:val>
                                        </p:tav>
                                        <p:tav tm="100000">
                                          <p:val>
                                            <p:strVal val="#ppt_x"/>
                                          </p:val>
                                        </p:tav>
                                      </p:tavLst>
                                    </p:anim>
                                    <p:anim calcmode="lin" valueType="num">
                                      <p:cBhvr additive="base">
                                        <p:cTn id="18"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781F7EC-B18A-4BE0-9B79-6825B9CD1FA7}"/>
              </a:ext>
            </a:extLst>
          </p:cNvPr>
          <p:cNvSpPr>
            <a:spLocks noGrp="1"/>
          </p:cNvSpPr>
          <p:nvPr>
            <p:ph type="title"/>
          </p:nvPr>
        </p:nvSpPr>
        <p:spPr/>
        <p:txBody>
          <a:bodyPr/>
          <a:lstStyle/>
          <a:p>
            <a:r>
              <a:rPr lang="hr-HR" dirty="0"/>
              <a:t>7.2.2. Ulaganja u građenje nerazvrstanih cesta</a:t>
            </a:r>
          </a:p>
        </p:txBody>
      </p:sp>
      <p:sp>
        <p:nvSpPr>
          <p:cNvPr id="3" name="Rezervirano mjesto sadržaja 2">
            <a:extLst>
              <a:ext uri="{FF2B5EF4-FFF2-40B4-BE49-F238E27FC236}">
                <a16:creationId xmlns:a16="http://schemas.microsoft.com/office/drawing/2014/main" id="{338836FE-B24C-48D5-A906-73C12B71A84B}"/>
              </a:ext>
            </a:extLst>
          </p:cNvPr>
          <p:cNvSpPr>
            <a:spLocks noGrp="1"/>
          </p:cNvSpPr>
          <p:nvPr>
            <p:ph idx="1"/>
          </p:nvPr>
        </p:nvSpPr>
        <p:spPr>
          <a:xfrm>
            <a:off x="838200" y="1884878"/>
            <a:ext cx="5997605" cy="1071386"/>
          </a:xfrm>
        </p:spPr>
        <p:txBody>
          <a:bodyPr>
            <a:normAutofit fontScale="77500" lnSpcReduction="20000"/>
          </a:bodyPr>
          <a:lstStyle/>
          <a:p>
            <a:r>
              <a:rPr lang="hr-HR" sz="2100" b="1" dirty="0"/>
              <a:t>Iznos bespovratnih sredstava: 3.650.136,00 kuna</a:t>
            </a:r>
          </a:p>
          <a:p>
            <a:r>
              <a:rPr lang="hr-HR" sz="2100" b="1" dirty="0"/>
              <a:t>Ukupno prihvatljivi troškovi: 4.321.660,03 kuna</a:t>
            </a:r>
          </a:p>
          <a:p>
            <a:r>
              <a:rPr lang="hr-HR" sz="2100" b="1" i="1" dirty="0"/>
              <a:t>Tip operacije 7.2.2. Ulaganja u građenje nerazvrstanih cesta</a:t>
            </a:r>
          </a:p>
        </p:txBody>
      </p:sp>
      <p:pic>
        <p:nvPicPr>
          <p:cNvPr id="6" name="Slika 5">
            <a:extLst>
              <a:ext uri="{FF2B5EF4-FFF2-40B4-BE49-F238E27FC236}">
                <a16:creationId xmlns:a16="http://schemas.microsoft.com/office/drawing/2014/main" id="{36887468-D197-4C7B-874D-9BFBC342EC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1927" y="3150454"/>
            <a:ext cx="4963727" cy="27896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Rezervirano mjesto sadržaja 2">
            <a:extLst>
              <a:ext uri="{FF2B5EF4-FFF2-40B4-BE49-F238E27FC236}">
                <a16:creationId xmlns:a16="http://schemas.microsoft.com/office/drawing/2014/main" id="{E324A378-6D9E-4CB8-8DC7-F13263EEAD3F}"/>
              </a:ext>
            </a:extLst>
          </p:cNvPr>
          <p:cNvSpPr txBox="1">
            <a:spLocks/>
          </p:cNvSpPr>
          <p:nvPr/>
        </p:nvSpPr>
        <p:spPr>
          <a:xfrm>
            <a:off x="838200" y="3071938"/>
            <a:ext cx="4963727" cy="3277555"/>
          </a:xfrm>
          <a:prstGeom prst="rect">
            <a:avLst/>
          </a:prstGeom>
        </p:spPr>
        <p:txBody>
          <a:bodyPr vert="horz" lIns="91440" tIns="45720" rIns="91440" bIns="45720" rtlCol="0">
            <a:normAutofit/>
          </a:bodyPr>
          <a:lstStyle>
            <a:lvl1pPr marL="228600" indent="-228600">
              <a:lnSpc>
                <a:spcPct val="90000"/>
              </a:lnSpc>
              <a:spcBef>
                <a:spcPts val="1000"/>
              </a:spcBef>
              <a:buFont typeface="Arial" panose="020B0604020202020204" pitchFamily="34" charset="0"/>
              <a:buChar char="•"/>
              <a:defRPr sz="20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just"/>
            <a:r>
              <a:rPr lang="hr-HR" dirty="0"/>
              <a:t>Projekt je opsežan i obuhvaća nekoliko cjelina: </a:t>
            </a:r>
          </a:p>
          <a:p>
            <a:pPr lvl="1"/>
            <a:r>
              <a:rPr lang="hr-HR" sz="2000" dirty="0"/>
              <a:t>rekonstrukciju ceste od centra Prigorca do parkirališta </a:t>
            </a:r>
            <a:r>
              <a:rPr lang="hr-HR" sz="2000" dirty="0" err="1"/>
              <a:t>Rapikovec</a:t>
            </a:r>
            <a:r>
              <a:rPr lang="hr-HR" sz="2000" dirty="0"/>
              <a:t> s uređenjem oborinske odvodnje i gradnju pješačke staze</a:t>
            </a:r>
          </a:p>
          <a:p>
            <a:pPr lvl="1" algn="just"/>
            <a:r>
              <a:rPr lang="hr-HR" sz="2000" dirty="0"/>
              <a:t>uređenje 15 parkirnih mjesta uz cestu. </a:t>
            </a:r>
          </a:p>
        </p:txBody>
      </p:sp>
    </p:spTree>
    <p:custDataLst>
      <p:tags r:id="rId1"/>
    </p:custDataLst>
    <p:extLst>
      <p:ext uri="{BB962C8B-B14F-4D97-AF65-F5344CB8AC3E}">
        <p14:creationId xmlns:p14="http://schemas.microsoft.com/office/powerpoint/2010/main" val="2850061972"/>
      </p:ext>
    </p:extLst>
  </p:cSld>
  <p:clrMapOvr>
    <a:masterClrMapping/>
  </p:clrMapOvr>
  <mc:AlternateContent xmlns:mc="http://schemas.openxmlformats.org/markup-compatibility/2006">
    <mc:Choice xmlns:p14="http://schemas.microsoft.com/office/powerpoint/2010/main" Requires="p14">
      <p:transition spd="slow" p14:dur="4000" advTm="13282">
        <p14:vortex dir="r"/>
        <p:sndAc>
          <p:endSnd/>
        </p:sndAc>
      </p:transition>
    </mc:Choice>
    <mc:Fallback>
      <p:transition spd="slow" advTm="1328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5048C7C-C5BD-4C1C-A407-780E1EAFBBCD}"/>
              </a:ext>
            </a:extLst>
          </p:cNvPr>
          <p:cNvSpPr>
            <a:spLocks noGrp="1"/>
          </p:cNvSpPr>
          <p:nvPr>
            <p:ph type="title"/>
          </p:nvPr>
        </p:nvSpPr>
        <p:spPr>
          <a:xfrm>
            <a:off x="838200" y="365126"/>
            <a:ext cx="5708904" cy="852212"/>
          </a:xfrm>
        </p:spPr>
        <p:txBody>
          <a:bodyPr>
            <a:normAutofit/>
          </a:bodyPr>
          <a:lstStyle/>
          <a:p>
            <a:r>
              <a:rPr lang="hr-HR" sz="2000" b="1" dirty="0">
                <a:effectLst/>
                <a:latin typeface="Calibri" panose="020F0502020204030204" pitchFamily="34" charset="0"/>
                <a:ea typeface="Calibri" panose="020F0502020204030204" pitchFamily="34" charset="0"/>
                <a:cs typeface="Times New Roman" panose="02020603050405020304" pitchFamily="18" charset="0"/>
              </a:rPr>
              <a:t>Gradske ustanove: Dječji vrtić Ivančice Ivanec </a:t>
            </a:r>
            <a:endParaRPr lang="hr-HR" sz="4800" dirty="0"/>
          </a:p>
        </p:txBody>
      </p:sp>
      <p:sp>
        <p:nvSpPr>
          <p:cNvPr id="3" name="Rezervirano mjesto sadržaja 2">
            <a:extLst>
              <a:ext uri="{FF2B5EF4-FFF2-40B4-BE49-F238E27FC236}">
                <a16:creationId xmlns:a16="http://schemas.microsoft.com/office/drawing/2014/main" id="{34DAC651-6BBE-4AD3-BFEA-5511A71AA6E9}"/>
              </a:ext>
            </a:extLst>
          </p:cNvPr>
          <p:cNvSpPr>
            <a:spLocks noGrp="1"/>
          </p:cNvSpPr>
          <p:nvPr>
            <p:ph idx="1"/>
          </p:nvPr>
        </p:nvSpPr>
        <p:spPr>
          <a:xfrm>
            <a:off x="838200" y="1279357"/>
            <a:ext cx="10515600" cy="1135201"/>
          </a:xfrm>
        </p:spPr>
        <p:txBody>
          <a:bodyPr/>
          <a:lstStyle/>
          <a:p>
            <a:r>
              <a:rPr lang="hr-HR" sz="1800" b="1" dirty="0">
                <a:effectLst/>
                <a:latin typeface="Calibri" panose="020F0502020204030204" pitchFamily="34" charset="0"/>
                <a:ea typeface="Calibri" panose="020F0502020204030204" pitchFamily="34" charset="0"/>
                <a:cs typeface="Times New Roman" panose="02020603050405020304" pitchFamily="18" charset="0"/>
              </a:rPr>
              <a:t>Energetska obnova zgrada i korištenje obnovljivih izvora energije u javnim ustanovama koje obavljaju djelatnost odgoja i obrazovanja</a:t>
            </a:r>
            <a:r>
              <a:rPr lang="hr-HR" sz="1800" dirty="0">
                <a:effectLst/>
                <a:latin typeface="Calibri" panose="020F0502020204030204" pitchFamily="34" charset="0"/>
                <a:ea typeface="Calibri" panose="020F0502020204030204" pitchFamily="34" charset="0"/>
                <a:cs typeface="Times New Roman" panose="02020603050405020304" pitchFamily="18" charset="0"/>
              </a:rPr>
              <a:t> - Energetska obnova zgrade Dječjeg vrtića „Ivančice“ Ivanec</a:t>
            </a:r>
          </a:p>
          <a:p>
            <a:endParaRPr lang="hr-HR" dirty="0"/>
          </a:p>
        </p:txBody>
      </p:sp>
      <p:sp>
        <p:nvSpPr>
          <p:cNvPr id="5" name="TekstniOkvir 4">
            <a:extLst>
              <a:ext uri="{FF2B5EF4-FFF2-40B4-BE49-F238E27FC236}">
                <a16:creationId xmlns:a16="http://schemas.microsoft.com/office/drawing/2014/main" id="{0AF5A5AD-AB76-4E4A-8D28-1FB75E79922A}"/>
              </a:ext>
            </a:extLst>
          </p:cNvPr>
          <p:cNvSpPr txBox="1"/>
          <p:nvPr/>
        </p:nvSpPr>
        <p:spPr>
          <a:xfrm>
            <a:off x="5743852" y="2182140"/>
            <a:ext cx="5609948" cy="5696688"/>
          </a:xfrm>
          <a:prstGeom prst="rect">
            <a:avLst/>
          </a:prstGeom>
        </p:spPr>
        <p:txBody>
          <a:bodyPr vert="horz" lIns="91440" tIns="45720" rIns="91440" bIns="45720" rtlCol="0">
            <a:normAutofit/>
          </a:bodyPr>
          <a:lstStyle>
            <a:lvl1pPr indent="0" algn="just">
              <a:lnSpc>
                <a:spcPct val="200000"/>
              </a:lnSpc>
              <a:spcBef>
                <a:spcPts val="1000"/>
              </a:spcBef>
              <a:buFont typeface="Arial" panose="020B0604020202020204" pitchFamily="34" charset="0"/>
              <a:buNone/>
              <a:defRPr sz="1600" i="1">
                <a:effectLst/>
                <a:latin typeface="Calibri" panose="020F0502020204030204" pitchFamily="34" charset="0"/>
                <a:ea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hr-HR" sz="1400" dirty="0"/>
              <a:t>„Dječji vrtić Ivančice Ivanec provedbom energetske obnove postigao je znatne uštede u potrošnji energenata, a osim toga znatno je povećana kvaliteta rada i boravka u vrtiću kako za djecu tako i za same djelatnike. Puno je lakše održavanje i prozračivanje same zgrade. Grad Ivanec sa svojim stručnim službama odradio je cjelokupnu pripremu i provedbu projekta. Također, s Gradom Ivancem radimo i na budućim planovima i projektima za proširenje kapaciteta Vrtića”</a:t>
            </a:r>
          </a:p>
          <a:p>
            <a:r>
              <a:rPr lang="hr-HR" sz="1400" dirty="0"/>
              <a:t>			Milena Golubić, 			ravnateljica Dječjeg vrtića „Ivančice” Ivanec</a:t>
            </a:r>
          </a:p>
          <a:p>
            <a:endParaRPr lang="hr-HR" sz="1400" dirty="0"/>
          </a:p>
          <a:p>
            <a:r>
              <a:rPr lang="hr-HR" sz="1400" dirty="0"/>
              <a:t>				Milena Golubić</a:t>
            </a:r>
          </a:p>
        </p:txBody>
      </p:sp>
      <p:sp>
        <p:nvSpPr>
          <p:cNvPr id="6" name="Rezervirano mjesto sadržaja 2">
            <a:extLst>
              <a:ext uri="{FF2B5EF4-FFF2-40B4-BE49-F238E27FC236}">
                <a16:creationId xmlns:a16="http://schemas.microsoft.com/office/drawing/2014/main" id="{A922B994-3119-4B35-B411-E0E6EC59E080}"/>
              </a:ext>
            </a:extLst>
          </p:cNvPr>
          <p:cNvSpPr txBox="1">
            <a:spLocks/>
          </p:cNvSpPr>
          <p:nvPr/>
        </p:nvSpPr>
        <p:spPr>
          <a:xfrm>
            <a:off x="907373" y="2104052"/>
            <a:ext cx="4140693" cy="8522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hr-HR" sz="1800" dirty="0">
                <a:latin typeface="Calibri" panose="020F0502020204030204" pitchFamily="34" charset="0"/>
                <a:ea typeface="Calibri" panose="020F0502020204030204" pitchFamily="34" charset="0"/>
                <a:cs typeface="Times New Roman" panose="02020603050405020304" pitchFamily="18" charset="0"/>
              </a:rPr>
              <a:t>Ukupna vrijednost projekta: </a:t>
            </a:r>
            <a:r>
              <a:rPr lang="hr-HR" sz="1800" b="1" dirty="0">
                <a:latin typeface="Calibri" panose="020F0502020204030204" pitchFamily="34" charset="0"/>
                <a:ea typeface="Calibri" panose="020F0502020204030204" pitchFamily="34" charset="0"/>
                <a:cs typeface="Times New Roman" panose="02020603050405020304" pitchFamily="18" charset="0"/>
              </a:rPr>
              <a:t>1.570.290,70 kuna</a:t>
            </a:r>
            <a:endParaRPr lang="hr-HR" sz="1800" dirty="0">
              <a:latin typeface="Calibri" panose="020F0502020204030204" pitchFamily="34" charset="0"/>
              <a:ea typeface="Calibri" panose="020F0502020204030204" pitchFamily="34" charset="0"/>
              <a:cs typeface="Times New Roman" panose="02020603050405020304" pitchFamily="18" charset="0"/>
            </a:endParaRPr>
          </a:p>
          <a:p>
            <a:endParaRPr lang="hr-HR" dirty="0"/>
          </a:p>
        </p:txBody>
      </p:sp>
      <p:pic>
        <p:nvPicPr>
          <p:cNvPr id="7" name="Slika 6">
            <a:extLst>
              <a:ext uri="{FF2B5EF4-FFF2-40B4-BE49-F238E27FC236}">
                <a16:creationId xmlns:a16="http://schemas.microsoft.com/office/drawing/2014/main" id="{A91F373D-DC4D-44F5-BE77-1D0718B31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2849191"/>
            <a:ext cx="4782756" cy="3188504"/>
          </a:xfrm>
          <a:prstGeom prst="rect">
            <a:avLst/>
          </a:prstGeom>
        </p:spPr>
      </p:pic>
    </p:spTree>
    <p:custDataLst>
      <p:tags r:id="rId1"/>
    </p:custDataLst>
    <p:extLst>
      <p:ext uri="{BB962C8B-B14F-4D97-AF65-F5344CB8AC3E}">
        <p14:creationId xmlns:p14="http://schemas.microsoft.com/office/powerpoint/2010/main" val="4014780068"/>
      </p:ext>
    </p:extLst>
  </p:cSld>
  <p:clrMapOvr>
    <a:masterClrMapping/>
  </p:clrMapOvr>
  <mc:AlternateContent xmlns:mc="http://schemas.openxmlformats.org/markup-compatibility/2006">
    <mc:Choice xmlns:p14="http://schemas.microsoft.com/office/powerpoint/2010/main" Requires="p14">
      <p:transition spd="slow" p14:dur="4000" advTm="15498">
        <p14:vortex dir="r"/>
        <p:sndAc>
          <p:endSnd/>
        </p:sndAc>
      </p:transition>
    </mc:Choice>
    <mc:Fallback>
      <p:transition spd="slow" advTm="1549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1)">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FA0DD65-6136-47AC-9AE6-4CC6C1868991}"/>
              </a:ext>
            </a:extLst>
          </p:cNvPr>
          <p:cNvSpPr>
            <a:spLocks noGrp="1"/>
          </p:cNvSpPr>
          <p:nvPr>
            <p:ph type="title"/>
          </p:nvPr>
        </p:nvSpPr>
        <p:spPr>
          <a:xfrm>
            <a:off x="846795" y="438355"/>
            <a:ext cx="7763700" cy="1055380"/>
          </a:xfrm>
        </p:spPr>
        <p:txBody>
          <a:bodyP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hr-H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20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natječaj „WiFi4EU”</a:t>
            </a:r>
            <a:br>
              <a:rPr kumimoji="0" lang="hr-HR" sz="14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br>
            <a:endParaRPr lang="hr-HR" sz="20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endParaRPr>
          </a:p>
        </p:txBody>
      </p:sp>
      <p:graphicFrame>
        <p:nvGraphicFramePr>
          <p:cNvPr id="4" name="Rezervirano mjesto sadržaja 3">
            <a:extLst>
              <a:ext uri="{FF2B5EF4-FFF2-40B4-BE49-F238E27FC236}">
                <a16:creationId xmlns:a16="http://schemas.microsoft.com/office/drawing/2014/main" id="{F7657F47-7AFC-4E99-939D-4E2CEF7BD2F0}"/>
              </a:ext>
            </a:extLst>
          </p:cNvPr>
          <p:cNvGraphicFramePr>
            <a:graphicFrameLocks noGrp="1"/>
          </p:cNvGraphicFramePr>
          <p:nvPr>
            <p:ph idx="1"/>
            <p:extLst>
              <p:ext uri="{D42A27DB-BD31-4B8C-83A1-F6EECF244321}">
                <p14:modId xmlns:p14="http://schemas.microsoft.com/office/powerpoint/2010/main" val="2351748996"/>
              </p:ext>
            </p:extLst>
          </p:nvPr>
        </p:nvGraphicFramePr>
        <p:xfrm>
          <a:off x="667703" y="1797224"/>
          <a:ext cx="8121884" cy="446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Slika 6">
            <a:extLst>
              <a:ext uri="{FF2B5EF4-FFF2-40B4-BE49-F238E27FC236}">
                <a16:creationId xmlns:a16="http://schemas.microsoft.com/office/drawing/2014/main" id="{AB8E3D73-C090-4614-BCB1-B6903A21055E}"/>
              </a:ext>
            </a:extLst>
          </p:cNvPr>
          <p:cNvPicPr/>
          <p:nvPr/>
        </p:nvPicPr>
        <p:blipFill>
          <a:blip r:embed="rId7">
            <a:extLst>
              <a:ext uri="{28A0092B-C50C-407E-A947-70E740481C1C}">
                <a14:useLocalDpi xmlns:a14="http://schemas.microsoft.com/office/drawing/2010/main" val="0"/>
              </a:ext>
            </a:extLst>
          </a:blip>
          <a:srcRect/>
          <a:stretch/>
        </p:blipFill>
        <p:spPr bwMode="auto">
          <a:xfrm>
            <a:off x="8789587" y="369328"/>
            <a:ext cx="2362200" cy="1124407"/>
          </a:xfrm>
          <a:prstGeom prst="rect">
            <a:avLst/>
          </a:prstGeom>
          <a:noFill/>
          <a:ln>
            <a:noFill/>
          </a:ln>
        </p:spPr>
      </p:pic>
      <p:pic>
        <p:nvPicPr>
          <p:cNvPr id="5" name="Slika 4">
            <a:extLst>
              <a:ext uri="{FF2B5EF4-FFF2-40B4-BE49-F238E27FC236}">
                <a16:creationId xmlns:a16="http://schemas.microsoft.com/office/drawing/2014/main" id="{7747D667-FA37-4806-B506-F90489D90A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85414" y="1864028"/>
            <a:ext cx="2438883" cy="43357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18944467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500" fill="hold"/>
                                        <p:tgtEl>
                                          <p:spTgt spid="4"/>
                                        </p:tgtEl>
                                        <p:attrNameLst>
                                          <p:attrName>ppt_x</p:attrName>
                                        </p:attrNameLst>
                                      </p:cBhvr>
                                      <p:tavLst>
                                        <p:tav tm="0">
                                          <p:val>
                                            <p:strVal val="#ppt_x"/>
                                          </p:val>
                                        </p:tav>
                                        <p:tav tm="100000">
                                          <p:val>
                                            <p:strVal val="#ppt_x"/>
                                          </p:val>
                                        </p:tav>
                                      </p:tavLst>
                                    </p:anim>
                                    <p:anim calcmode="lin" valueType="num">
                                      <p:cBhvr additive="base">
                                        <p:cTn id="14" dur="2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par>
                                <p:cTn id="20" presetID="21" presetClass="entr" presetSubtype="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883C3A1-A124-4286-9A20-D730D56193C5}"/>
              </a:ext>
            </a:extLst>
          </p:cNvPr>
          <p:cNvSpPr>
            <a:spLocks noGrp="1"/>
          </p:cNvSpPr>
          <p:nvPr>
            <p:ph type="title"/>
          </p:nvPr>
        </p:nvSpPr>
        <p:spPr/>
        <p:txBody>
          <a:bodyPr/>
          <a:lstStyle/>
          <a:p>
            <a:r>
              <a:rPr lang="hr-HR" dirty="0"/>
              <a:t>Poslovna zona Ivanec d.o.o.</a:t>
            </a:r>
          </a:p>
        </p:txBody>
      </p:sp>
      <p:sp>
        <p:nvSpPr>
          <p:cNvPr id="3" name="Rezervirano mjesto sadržaja 2">
            <a:extLst>
              <a:ext uri="{FF2B5EF4-FFF2-40B4-BE49-F238E27FC236}">
                <a16:creationId xmlns:a16="http://schemas.microsoft.com/office/drawing/2014/main" id="{C2EEBCAE-AC30-4242-BAE5-51F74316AFC9}"/>
              </a:ext>
            </a:extLst>
          </p:cNvPr>
          <p:cNvSpPr>
            <a:spLocks noGrp="1"/>
          </p:cNvSpPr>
          <p:nvPr>
            <p:ph idx="1"/>
          </p:nvPr>
        </p:nvSpPr>
        <p:spPr/>
        <p:txBody>
          <a:bodyPr/>
          <a:lstStyle/>
          <a:p>
            <a:endParaRPr lang="hr-HR" dirty="0"/>
          </a:p>
        </p:txBody>
      </p:sp>
      <p:pic>
        <p:nvPicPr>
          <p:cNvPr id="5" name="Slika 4">
            <a:extLst>
              <a:ext uri="{FF2B5EF4-FFF2-40B4-BE49-F238E27FC236}">
                <a16:creationId xmlns:a16="http://schemas.microsoft.com/office/drawing/2014/main" id="{3A8C4D63-7E4A-4B4C-A091-A3032A25A978}"/>
              </a:ext>
            </a:extLst>
          </p:cNvPr>
          <p:cNvPicPr>
            <a:picLocks noChangeAspect="1"/>
          </p:cNvPicPr>
          <p:nvPr/>
        </p:nvPicPr>
        <p:blipFill>
          <a:blip r:embed="rId3"/>
          <a:stretch>
            <a:fillRect/>
          </a:stretch>
        </p:blipFill>
        <p:spPr>
          <a:xfrm>
            <a:off x="1123644" y="1573282"/>
            <a:ext cx="9944711" cy="48463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280180958"/>
      </p:ext>
    </p:extLst>
  </p:cSld>
  <p:clrMapOvr>
    <a:masterClrMapping/>
  </p:clrMapOvr>
  <mc:AlternateContent xmlns:mc="http://schemas.openxmlformats.org/markup-compatibility/2006">
    <mc:Choice xmlns:p14="http://schemas.microsoft.com/office/powerpoint/2010/main" Requires="p14">
      <p:transition spd="slow" p14:dur="4000" advTm="4468">
        <p14:vortex dir="r"/>
        <p:sndAc>
          <p:endSnd/>
        </p:sndAc>
      </p:transition>
    </mc:Choice>
    <mc:Fallback>
      <p:transition spd="slow" advTm="446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704560B-1854-4275-9D75-7385B5D73518}"/>
              </a:ext>
            </a:extLst>
          </p:cNvPr>
          <p:cNvSpPr>
            <a:spLocks noGrp="1"/>
          </p:cNvSpPr>
          <p:nvPr>
            <p:ph type="title"/>
          </p:nvPr>
        </p:nvSpPr>
        <p:spPr/>
        <p:txBody>
          <a:bodyPr>
            <a:noAutofit/>
          </a:bodyPr>
          <a:lstStyle/>
          <a:p>
            <a:r>
              <a:rPr lang="hr-HR" sz="3600" b="0" i="0" dirty="0">
                <a:solidFill>
                  <a:srgbClr val="25282A"/>
                </a:solidFill>
                <a:effectLst/>
                <a:latin typeface="Times New Roman" panose="02020603050405020304" pitchFamily="18" charset="0"/>
                <a:cs typeface="Times New Roman" panose="02020603050405020304" pitchFamily="18" charset="0"/>
              </a:rPr>
              <a:t>Pružanje visokokvalitetnih usluga za MSP putem poduzetničkog centra - Poslovne Zone Ivanec d.o.o.</a:t>
            </a:r>
            <a:endParaRPr lang="hr-HR" sz="3600" dirty="0">
              <a:latin typeface="Times New Roman" panose="02020603050405020304" pitchFamily="18" charset="0"/>
              <a:cs typeface="Times New Roman" panose="02020603050405020304" pitchFamily="18" charset="0"/>
            </a:endParaRPr>
          </a:p>
        </p:txBody>
      </p:sp>
      <p:sp>
        <p:nvSpPr>
          <p:cNvPr id="3" name="Rezervirano mjesto sadržaja 2">
            <a:extLst>
              <a:ext uri="{FF2B5EF4-FFF2-40B4-BE49-F238E27FC236}">
                <a16:creationId xmlns:a16="http://schemas.microsoft.com/office/drawing/2014/main" id="{8D09EE16-40B9-470F-9B00-59CD97FA6410}"/>
              </a:ext>
            </a:extLst>
          </p:cNvPr>
          <p:cNvSpPr>
            <a:spLocks noGrp="1"/>
          </p:cNvSpPr>
          <p:nvPr>
            <p:ph idx="1"/>
          </p:nvPr>
        </p:nvSpPr>
        <p:spPr>
          <a:xfrm>
            <a:off x="838200" y="1825626"/>
            <a:ext cx="8394577" cy="1325564"/>
          </a:xfrm>
        </p:spPr>
        <p:txBody>
          <a:bodyPr vert="horz" lIns="91440" tIns="45720" rIns="91440" bIns="45720" rtlCol="0" anchor="ctr">
            <a:noAutofit/>
          </a:bodyPr>
          <a:lstStyle/>
          <a:p>
            <a:pPr>
              <a:spcBef>
                <a:spcPct val="0"/>
              </a:spcBef>
            </a:pPr>
            <a:r>
              <a:rPr lang="hr-HR" sz="2400" dirty="0">
                <a:latin typeface="Times New Roman" panose="02020603050405020304" pitchFamily="18" charset="0"/>
                <a:ea typeface="+mj-ea"/>
                <a:cs typeface="Times New Roman" panose="02020603050405020304" pitchFamily="18" charset="0"/>
              </a:rPr>
              <a:t>Ukupna vrijednost projekta: </a:t>
            </a:r>
            <a:r>
              <a:rPr lang="hr-HR" sz="2400" b="1" dirty="0">
                <a:latin typeface="Times New Roman" panose="02020603050405020304" pitchFamily="18" charset="0"/>
                <a:ea typeface="+mj-ea"/>
                <a:cs typeface="Times New Roman" panose="02020603050405020304" pitchFamily="18" charset="0"/>
              </a:rPr>
              <a:t>522.957,53</a:t>
            </a:r>
            <a:r>
              <a:rPr lang="hr-HR" sz="2400" dirty="0">
                <a:latin typeface="Times New Roman" panose="02020603050405020304" pitchFamily="18" charset="0"/>
                <a:ea typeface="+mj-ea"/>
                <a:cs typeface="Times New Roman" panose="02020603050405020304" pitchFamily="18" charset="0"/>
              </a:rPr>
              <a:t>  kuna</a:t>
            </a:r>
          </a:p>
          <a:p>
            <a:pPr>
              <a:spcBef>
                <a:spcPct val="0"/>
              </a:spcBef>
            </a:pPr>
            <a:r>
              <a:rPr lang="hr-HR" sz="2400" dirty="0">
                <a:latin typeface="Times New Roman" panose="02020603050405020304" pitchFamily="18" charset="0"/>
                <a:ea typeface="+mj-ea"/>
                <a:cs typeface="Times New Roman" panose="02020603050405020304" pitchFamily="18" charset="0"/>
              </a:rPr>
              <a:t>Prihvatljivi troškovi: </a:t>
            </a:r>
            <a:r>
              <a:rPr lang="hr-HR" sz="2400" b="1" dirty="0">
                <a:latin typeface="Times New Roman" panose="02020603050405020304" pitchFamily="18" charset="0"/>
                <a:ea typeface="+mj-ea"/>
                <a:cs typeface="Times New Roman" panose="02020603050405020304" pitchFamily="18" charset="0"/>
              </a:rPr>
              <a:t>513.678,90</a:t>
            </a:r>
            <a:r>
              <a:rPr lang="hr-HR" sz="2400" dirty="0">
                <a:latin typeface="Times New Roman" panose="02020603050405020304" pitchFamily="18" charset="0"/>
                <a:ea typeface="+mj-ea"/>
                <a:cs typeface="Times New Roman" panose="02020603050405020304" pitchFamily="18" charset="0"/>
              </a:rPr>
              <a:t> kuna</a:t>
            </a:r>
          </a:p>
          <a:p>
            <a:pPr>
              <a:spcBef>
                <a:spcPct val="0"/>
              </a:spcBef>
            </a:pPr>
            <a:r>
              <a:rPr lang="hr-HR" sz="2400" dirty="0">
                <a:latin typeface="Times New Roman" panose="02020603050405020304" pitchFamily="18" charset="0"/>
                <a:ea typeface="+mj-ea"/>
                <a:cs typeface="Times New Roman" panose="02020603050405020304" pitchFamily="18" charset="0"/>
              </a:rPr>
              <a:t>Bespovratna sredstva: </a:t>
            </a:r>
            <a:r>
              <a:rPr lang="hr-HR" sz="2400" b="1" dirty="0">
                <a:latin typeface="Times New Roman" panose="02020603050405020304" pitchFamily="18" charset="0"/>
                <a:ea typeface="+mj-ea"/>
                <a:cs typeface="Times New Roman" panose="02020603050405020304" pitchFamily="18" charset="0"/>
              </a:rPr>
              <a:t>436.561,26</a:t>
            </a:r>
            <a:r>
              <a:rPr lang="hr-HR" sz="2400" dirty="0">
                <a:latin typeface="Times New Roman" panose="02020603050405020304" pitchFamily="18" charset="0"/>
                <a:ea typeface="+mj-ea"/>
                <a:cs typeface="Times New Roman" panose="02020603050405020304" pitchFamily="18" charset="0"/>
              </a:rPr>
              <a:t> kuna</a:t>
            </a:r>
          </a:p>
        </p:txBody>
      </p:sp>
      <p:sp>
        <p:nvSpPr>
          <p:cNvPr id="4" name="Rezervirano mjesto sadržaja 2">
            <a:extLst>
              <a:ext uri="{FF2B5EF4-FFF2-40B4-BE49-F238E27FC236}">
                <a16:creationId xmlns:a16="http://schemas.microsoft.com/office/drawing/2014/main" id="{0A36D04E-A95D-4F5B-B362-B20A6B7DC169}"/>
              </a:ext>
            </a:extLst>
          </p:cNvPr>
          <p:cNvSpPr txBox="1">
            <a:spLocks/>
          </p:cNvSpPr>
          <p:nvPr/>
        </p:nvSpPr>
        <p:spPr>
          <a:xfrm>
            <a:off x="1043866" y="3706811"/>
            <a:ext cx="8394577" cy="1325564"/>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endParaRPr lang="hr-HR" sz="2400" dirty="0">
              <a:solidFill>
                <a:srgbClr val="25282A"/>
              </a:solidFill>
              <a:latin typeface="BenchNine"/>
              <a:ea typeface="+mj-ea"/>
              <a:cs typeface="+mj-cs"/>
            </a:endParaRPr>
          </a:p>
        </p:txBody>
      </p:sp>
      <p:sp>
        <p:nvSpPr>
          <p:cNvPr id="6" name="Rezervirano mjesto sadržaja 2">
            <a:extLst>
              <a:ext uri="{FF2B5EF4-FFF2-40B4-BE49-F238E27FC236}">
                <a16:creationId xmlns:a16="http://schemas.microsoft.com/office/drawing/2014/main" id="{F273A386-06D2-4EFD-8BE1-B126AAA33986}"/>
              </a:ext>
            </a:extLst>
          </p:cNvPr>
          <p:cNvSpPr txBox="1">
            <a:spLocks/>
          </p:cNvSpPr>
          <p:nvPr/>
        </p:nvSpPr>
        <p:spPr>
          <a:xfrm>
            <a:off x="928456" y="3428999"/>
            <a:ext cx="9680360" cy="2519039"/>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ct val="0"/>
              </a:spcBef>
            </a:pPr>
            <a:r>
              <a:rPr lang="hr-HR" sz="1800" dirty="0">
                <a:latin typeface="Times New Roman" panose="02020603050405020304" pitchFamily="18" charset="0"/>
                <a:ea typeface="+mj-ea"/>
                <a:cs typeface="Times New Roman" panose="02020603050405020304" pitchFamily="18" charset="0"/>
              </a:rPr>
              <a:t>Cilj projekta je osigurati kvalitetnu savjetodavnu i stručnu podršku postojećim i novoosnovanim MSP-ovima s ciljem unaprjeđenja njihove gospodarske uspješnosti i konkurentnosti. </a:t>
            </a:r>
          </a:p>
          <a:p>
            <a:pPr algn="just">
              <a:spcBef>
                <a:spcPct val="0"/>
              </a:spcBef>
            </a:pPr>
            <a:endParaRPr lang="hr-HR" sz="1800" dirty="0">
              <a:latin typeface="Times New Roman" panose="02020603050405020304" pitchFamily="18" charset="0"/>
              <a:ea typeface="+mj-ea"/>
              <a:cs typeface="Times New Roman" panose="02020603050405020304" pitchFamily="18" charset="0"/>
            </a:endParaRPr>
          </a:p>
          <a:p>
            <a:pPr algn="just">
              <a:spcBef>
                <a:spcPct val="0"/>
              </a:spcBef>
            </a:pPr>
            <a:r>
              <a:rPr lang="hr-HR" sz="1800" dirty="0">
                <a:latin typeface="Times New Roman" panose="02020603050405020304" pitchFamily="18" charset="0"/>
                <a:ea typeface="+mj-ea"/>
                <a:cs typeface="Times New Roman" panose="02020603050405020304" pitchFamily="18" charset="0"/>
              </a:rPr>
              <a:t>Uvelo se pet novih savjetodavnih i stručnih usluga koje će poduzetnici koristiti za jačanje svojih stručnih poslovnih kompetencija. </a:t>
            </a:r>
          </a:p>
          <a:p>
            <a:pPr algn="just">
              <a:spcBef>
                <a:spcPct val="0"/>
              </a:spcBef>
            </a:pPr>
            <a:r>
              <a:rPr lang="hr-HR" sz="1800" dirty="0">
                <a:latin typeface="Times New Roman" panose="02020603050405020304" pitchFamily="18" charset="0"/>
                <a:ea typeface="+mj-ea"/>
                <a:cs typeface="Times New Roman" panose="02020603050405020304" pitchFamily="18" charset="0"/>
              </a:rPr>
              <a:t>Nove vrste usluga podijeljene su u </a:t>
            </a:r>
            <a:r>
              <a:rPr lang="hr-HR" sz="1800" b="1" dirty="0">
                <a:latin typeface="Times New Roman" panose="02020603050405020304" pitchFamily="18" charset="0"/>
                <a:ea typeface="+mj-ea"/>
                <a:cs typeface="Times New Roman" panose="02020603050405020304" pitchFamily="18" charset="0"/>
              </a:rPr>
              <a:t>deset tipova</a:t>
            </a:r>
            <a:r>
              <a:rPr lang="hr-HR" sz="1800" dirty="0">
                <a:latin typeface="Times New Roman" panose="02020603050405020304" pitchFamily="18" charset="0"/>
                <a:ea typeface="+mj-ea"/>
                <a:cs typeface="Times New Roman" panose="02020603050405020304" pitchFamily="18" charset="0"/>
              </a:rPr>
              <a:t>. </a:t>
            </a:r>
          </a:p>
          <a:p>
            <a:pPr algn="just">
              <a:spcBef>
                <a:spcPct val="0"/>
              </a:spcBef>
            </a:pPr>
            <a:endParaRPr lang="hr-HR" sz="1800" dirty="0">
              <a:latin typeface="Times New Roman" panose="02020603050405020304" pitchFamily="18" charset="0"/>
              <a:ea typeface="+mj-ea"/>
              <a:cs typeface="Times New Roman" panose="02020603050405020304" pitchFamily="18" charset="0"/>
            </a:endParaRPr>
          </a:p>
          <a:p>
            <a:pPr algn="just">
              <a:spcBef>
                <a:spcPct val="0"/>
              </a:spcBef>
            </a:pPr>
            <a:r>
              <a:rPr lang="hr-HR" sz="1800" dirty="0">
                <a:latin typeface="Times New Roman" panose="02020603050405020304" pitchFamily="18" charset="0"/>
                <a:ea typeface="+mj-ea"/>
                <a:cs typeface="Times New Roman" panose="02020603050405020304" pitchFamily="18" charset="0"/>
              </a:rPr>
              <a:t>Provedbom projekta Poslovna zona Ivanec d.o.o. proširila je spektar svojih usluga, a čime je ojačala svoju poziciju i prepoznatljivost na širem tržištu. Nove usluge pružat će se zainteresiranim poduzetnicima s područja grada Ivanca, Varaždinske te susjednih županija, ali i šire.</a:t>
            </a:r>
          </a:p>
          <a:p>
            <a:pPr>
              <a:spcBef>
                <a:spcPct val="0"/>
              </a:spcBef>
            </a:pPr>
            <a:endParaRPr lang="hr-HR" sz="1200" dirty="0">
              <a:solidFill>
                <a:srgbClr val="25282A"/>
              </a:solidFill>
              <a:latin typeface="BenchNine"/>
              <a:ea typeface="+mj-ea"/>
              <a:cs typeface="+mj-cs"/>
            </a:endParaRPr>
          </a:p>
        </p:txBody>
      </p:sp>
    </p:spTree>
    <p:custDataLst>
      <p:tags r:id="rId1"/>
    </p:custDataLst>
    <p:extLst>
      <p:ext uri="{BB962C8B-B14F-4D97-AF65-F5344CB8AC3E}">
        <p14:creationId xmlns:p14="http://schemas.microsoft.com/office/powerpoint/2010/main" val="4252808784"/>
      </p:ext>
    </p:extLst>
  </p:cSld>
  <p:clrMapOvr>
    <a:masterClrMapping/>
  </p:clrMapOvr>
  <mc:AlternateContent xmlns:mc="http://schemas.openxmlformats.org/markup-compatibility/2006">
    <mc:Choice xmlns:p14="http://schemas.microsoft.com/office/powerpoint/2010/main" Requires="p14">
      <p:transition spd="slow" p14:dur="4000" advTm="17228">
        <p14:vortex dir="r"/>
        <p:sndAc>
          <p:endSnd/>
        </p:sndAc>
      </p:transition>
    </mc:Choice>
    <mc:Fallback>
      <p:transition spd="slow" advTm="1722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8FD5F2C-561A-4768-9126-32583CB1346A}"/>
              </a:ext>
            </a:extLst>
          </p:cNvPr>
          <p:cNvSpPr>
            <a:spLocks noGrp="1"/>
          </p:cNvSpPr>
          <p:nvPr>
            <p:ph type="title"/>
          </p:nvPr>
        </p:nvSpPr>
        <p:spPr/>
        <p:txBody>
          <a:bodyPr>
            <a:normAutofit/>
          </a:bodyPr>
          <a:lstStyle/>
          <a:p>
            <a:r>
              <a:rPr lang="hr-HR" sz="3600" b="0" i="0" dirty="0">
                <a:solidFill>
                  <a:srgbClr val="25282A"/>
                </a:solidFill>
                <a:effectLst/>
                <a:latin typeface="Times New Roman" panose="02020603050405020304" pitchFamily="18" charset="0"/>
                <a:cs typeface="Times New Roman" panose="02020603050405020304" pitchFamily="18" charset="0"/>
              </a:rPr>
              <a:t>Pružanje visokokvalitetnih usluga za MSP putem poduzetničkog centra - Poslovne Zone Ivanec d.o.o.</a:t>
            </a:r>
            <a:endParaRPr lang="hr-HR" sz="3600" dirty="0"/>
          </a:p>
        </p:txBody>
      </p:sp>
      <p:sp>
        <p:nvSpPr>
          <p:cNvPr id="3" name="Rezervirano mjesto sadržaja 2">
            <a:extLst>
              <a:ext uri="{FF2B5EF4-FFF2-40B4-BE49-F238E27FC236}">
                <a16:creationId xmlns:a16="http://schemas.microsoft.com/office/drawing/2014/main" id="{07ED5086-4A26-4878-B308-8348012997D2}"/>
              </a:ext>
            </a:extLst>
          </p:cNvPr>
          <p:cNvSpPr>
            <a:spLocks noGrp="1"/>
          </p:cNvSpPr>
          <p:nvPr>
            <p:ph idx="1"/>
          </p:nvPr>
        </p:nvSpPr>
        <p:spPr/>
        <p:txBody>
          <a:bodyPr>
            <a:normAutofit/>
          </a:bodyPr>
          <a:lstStyle/>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Poslovna zona Ivanec d.o.o. za poduzetnike osmislila i provela pružila 10 novih visokokvalitetnih usluga</a:t>
            </a:r>
          </a:p>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Nove usluge ivanečke Poslovne zone obuhvatile su 6 specijaliziranih edukacija - uslugu poslovnog mentorstva za poduzetnike početnike, web promidžbu poduzetnika (u sklopu koje je poslano 20-ak newslettera i oformljena nova web platforma), a održavani su i redoviti B2B susreti i javne tribine</a:t>
            </a:r>
          </a:p>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Aktivnostima obuhvaćeno </a:t>
            </a:r>
            <a:r>
              <a:rPr lang="hr-HR" sz="1800" b="1" dirty="0">
                <a:latin typeface="Times New Roman" panose="02020603050405020304" pitchFamily="18" charset="0"/>
                <a:cs typeface="Times New Roman" panose="02020603050405020304" pitchFamily="18" charset="0"/>
              </a:rPr>
              <a:t>50 poduzetnika </a:t>
            </a:r>
            <a:r>
              <a:rPr lang="hr-HR" sz="1800" dirty="0">
                <a:latin typeface="Times New Roman" panose="02020603050405020304" pitchFamily="18" charset="0"/>
                <a:cs typeface="Times New Roman" panose="02020603050405020304" pitchFamily="18" charset="0"/>
              </a:rPr>
              <a:t>– početnika</a:t>
            </a:r>
          </a:p>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Uslugu individualnog mentorstva koristilo je njih </a:t>
            </a:r>
            <a:r>
              <a:rPr lang="hr-HR" sz="1800" b="1" dirty="0">
                <a:latin typeface="Times New Roman" panose="02020603050405020304" pitchFamily="18" charset="0"/>
                <a:cs typeface="Times New Roman" panose="02020603050405020304" pitchFamily="18" charset="0"/>
              </a:rPr>
              <a:t>10</a:t>
            </a:r>
          </a:p>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Kroz projekt je osmišljen i jedinstveni poslovni imenik grada Ivanca na web platformi </a:t>
            </a:r>
            <a:r>
              <a:rPr lang="hr-HR" sz="1800" i="1" dirty="0">
                <a:latin typeface="Times New Roman" panose="02020603050405020304" pitchFamily="18" charset="0"/>
                <a:cs typeface="Times New Roman" panose="02020603050405020304" pitchFamily="18" charset="0"/>
              </a:rPr>
              <a:t>IvanecBiz.com</a:t>
            </a:r>
            <a:r>
              <a:rPr lang="hr-HR" sz="1800" dirty="0">
                <a:latin typeface="Times New Roman" panose="02020603050405020304" pitchFamily="18" charset="0"/>
                <a:cs typeface="Times New Roman" panose="02020603050405020304" pitchFamily="18" charset="0"/>
              </a:rPr>
              <a:t>, koja trenutno broji 123 poslovnih profila </a:t>
            </a:r>
          </a:p>
          <a:p>
            <a:pPr marL="342900" lvl="0" indent="-342900">
              <a:lnSpc>
                <a:spcPct val="107000"/>
              </a:lnSpc>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100-tinjak sudionika javnih tribina</a:t>
            </a:r>
          </a:p>
          <a:p>
            <a:pPr marL="342900" lvl="0" indent="-342900">
              <a:lnSpc>
                <a:spcPct val="107000"/>
              </a:lnSpc>
              <a:spcAft>
                <a:spcPts val="800"/>
              </a:spcAft>
              <a:buFont typeface="Symbol" panose="05050102010706020507" pitchFamily="18" charset="2"/>
              <a:buChar char=""/>
            </a:pPr>
            <a:r>
              <a:rPr lang="hr-HR" sz="1800" dirty="0">
                <a:latin typeface="Times New Roman" panose="02020603050405020304" pitchFamily="18" charset="0"/>
                <a:cs typeface="Times New Roman" panose="02020603050405020304" pitchFamily="18" charset="0"/>
              </a:rPr>
              <a:t>Kroz projektne aktivnosti uključeno je </a:t>
            </a:r>
            <a:r>
              <a:rPr lang="hr-HR" sz="1800" b="1" dirty="0">
                <a:latin typeface="Times New Roman" panose="02020603050405020304" pitchFamily="18" charset="0"/>
                <a:cs typeface="Times New Roman" panose="02020603050405020304" pitchFamily="18" charset="0"/>
              </a:rPr>
              <a:t>300-tinjak MSP-ova</a:t>
            </a:r>
            <a:r>
              <a:rPr lang="hr-HR" sz="1800" dirty="0">
                <a:latin typeface="Times New Roman" panose="02020603050405020304" pitchFamily="18" charset="0"/>
                <a:cs typeface="Times New Roman" panose="02020603050405020304" pitchFamily="18" charset="0"/>
              </a:rPr>
              <a:t>, a usluge online informiranja koristilo je 1.600 poduzetnika</a:t>
            </a:r>
          </a:p>
          <a:p>
            <a:endParaRPr lang="hr-HR" dirty="0"/>
          </a:p>
        </p:txBody>
      </p:sp>
    </p:spTree>
    <p:custDataLst>
      <p:tags r:id="rId1"/>
    </p:custDataLst>
    <p:extLst>
      <p:ext uri="{BB962C8B-B14F-4D97-AF65-F5344CB8AC3E}">
        <p14:creationId xmlns:p14="http://schemas.microsoft.com/office/powerpoint/2010/main" val="3014635428"/>
      </p:ext>
    </p:extLst>
  </p:cSld>
  <p:clrMapOvr>
    <a:masterClrMapping/>
  </p:clrMapOvr>
  <mc:AlternateContent xmlns:mc="http://schemas.openxmlformats.org/markup-compatibility/2006">
    <mc:Choice xmlns:p14="http://schemas.microsoft.com/office/powerpoint/2010/main" Requires="p14">
      <p:transition spd="slow" p14:dur="4000" advTm="16848">
        <p14:vortex dir="r"/>
        <p:sndAc>
          <p:endSnd/>
        </p:sndAc>
      </p:transition>
    </mc:Choice>
    <mc:Fallback>
      <p:transition spd="slow" advTm="1684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zervirano mjesto sadržaja 2">
            <a:extLst>
              <a:ext uri="{FF2B5EF4-FFF2-40B4-BE49-F238E27FC236}">
                <a16:creationId xmlns:a16="http://schemas.microsoft.com/office/drawing/2014/main" id="{57580F98-A45E-4653-8BA2-F6A91AE21CB6}"/>
              </a:ext>
            </a:extLst>
          </p:cNvPr>
          <p:cNvSpPr>
            <a:spLocks noGrp="1"/>
          </p:cNvSpPr>
          <p:nvPr>
            <p:ph idx="1"/>
          </p:nvPr>
        </p:nvSpPr>
        <p:spPr>
          <a:xfrm>
            <a:off x="774018" y="1559294"/>
            <a:ext cx="5908829" cy="5107835"/>
          </a:xfrm>
        </p:spPr>
        <p:txBody>
          <a:bodyPr>
            <a:normAutofit/>
          </a:bodyPr>
          <a:lstStyle/>
          <a:p>
            <a:pPr algn="just" fontAlgn="base"/>
            <a:r>
              <a:rPr lang="hr-HR" sz="1800" b="0" i="0" dirty="0">
                <a:effectLst/>
                <a:latin typeface="Times New Roman" panose="02020603050405020304" pitchFamily="18" charset="0"/>
                <a:cs typeface="Times New Roman" panose="02020603050405020304" pitchFamily="18" charset="0"/>
              </a:rPr>
              <a:t>Besplatni online katalog poslovnih subjekata, odnosno jedinstvena web platforma, koja će predstavljati centralno mjesto promocije cjelokupnog ivanečkog gospodarstva, a omogućit će jačanje lokalne suradnje i partnerstva među ivanečkim poduzetnicima te lako pronalaženje klijenata i poslovnih partnera s cijelog domaćeg i inozemnog tržišta.</a:t>
            </a:r>
          </a:p>
          <a:p>
            <a:pPr algn="just" fontAlgn="base"/>
            <a:endParaRPr lang="hr-HR" sz="1800" b="0" i="0" dirty="0">
              <a:effectLst/>
              <a:latin typeface="Times New Roman" panose="02020603050405020304" pitchFamily="18" charset="0"/>
              <a:cs typeface="Times New Roman" panose="02020603050405020304" pitchFamily="18" charset="0"/>
            </a:endParaRPr>
          </a:p>
          <a:p>
            <a:pPr algn="just" fontAlgn="base"/>
            <a:r>
              <a:rPr lang="hr-HR" sz="1800" b="0" i="0" dirty="0">
                <a:effectLst/>
                <a:latin typeface="Times New Roman" panose="02020603050405020304" pitchFamily="18" charset="0"/>
                <a:cs typeface="Times New Roman" panose="02020603050405020304" pitchFamily="18" charset="0"/>
              </a:rPr>
              <a:t>Nova usluga nastavak je proaktivnog rada </a:t>
            </a:r>
            <a:r>
              <a:rPr lang="hr-HR" sz="1800" b="1" i="0" dirty="0">
                <a:effectLst/>
                <a:latin typeface="Times New Roman" panose="02020603050405020304" pitchFamily="18" charset="0"/>
                <a:cs typeface="Times New Roman" panose="02020603050405020304" pitchFamily="18" charset="0"/>
              </a:rPr>
              <a:t>Poslovne zone Ivanec d.o.o. </a:t>
            </a:r>
            <a:r>
              <a:rPr lang="hr-HR" sz="1800" b="0" i="0" dirty="0">
                <a:effectLst/>
                <a:latin typeface="Times New Roman" panose="02020603050405020304" pitchFamily="18" charset="0"/>
                <a:cs typeface="Times New Roman" panose="02020603050405020304" pitchFamily="18" charset="0"/>
              </a:rPr>
              <a:t>na razvoju povoljnog poslovnog okruženja, a koji je, sukladno potrebama, usmjeren na praćenje globalnih informatičko – komunikacijskih trendova u poslovanju.</a:t>
            </a:r>
          </a:p>
          <a:p>
            <a:pPr algn="just" fontAlgn="base"/>
            <a:endParaRPr lang="hr-HR" sz="1800" b="0" i="0" dirty="0">
              <a:effectLst/>
              <a:latin typeface="Times New Roman" panose="02020603050405020304" pitchFamily="18" charset="0"/>
              <a:cs typeface="Times New Roman" panose="02020603050405020304" pitchFamily="18" charset="0"/>
            </a:endParaRPr>
          </a:p>
          <a:p>
            <a:pPr algn="just" fontAlgn="base"/>
            <a:r>
              <a:rPr lang="hr-HR" sz="1800" b="0" i="0" dirty="0">
                <a:effectLst/>
                <a:latin typeface="Times New Roman" panose="02020603050405020304" pitchFamily="18" charset="0"/>
                <a:cs typeface="Times New Roman" panose="02020603050405020304" pitchFamily="18" charset="0"/>
              </a:rPr>
              <a:t>Ponuđena usluga odnosi na digitalizaciju poslovanja, odnosno na migraciju poslovanja u virtualni svijet, koji je za modernog  poduzetnika postao neizbježna nužnost.</a:t>
            </a:r>
          </a:p>
          <a:p>
            <a:pPr algn="just"/>
            <a:endParaRPr lang="hr-HR" sz="2400" dirty="0"/>
          </a:p>
        </p:txBody>
      </p:sp>
      <p:pic>
        <p:nvPicPr>
          <p:cNvPr id="4" name="Slika 3" descr="IvanecBiz.com - Poslovni imenik grada Ivanca">
            <a:hlinkClick r:id="rId2"/>
            <a:extLst>
              <a:ext uri="{FF2B5EF4-FFF2-40B4-BE49-F238E27FC236}">
                <a16:creationId xmlns:a16="http://schemas.microsoft.com/office/drawing/2014/main" id="{F7FCF473-9E6F-413F-97DC-A0DBB1F638A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rot="21161256">
            <a:off x="3994951" y="479396"/>
            <a:ext cx="2645546" cy="834500"/>
          </a:xfrm>
          <a:prstGeom prst="rect">
            <a:avLst/>
          </a:prstGeom>
          <a:noFill/>
          <a:ln>
            <a:noFill/>
          </a:ln>
        </p:spPr>
      </p:pic>
      <p:pic>
        <p:nvPicPr>
          <p:cNvPr id="6" name="Slika 5">
            <a:extLst>
              <a:ext uri="{FF2B5EF4-FFF2-40B4-BE49-F238E27FC236}">
                <a16:creationId xmlns:a16="http://schemas.microsoft.com/office/drawing/2014/main" id="{DCC466DB-AC24-458F-A49E-F142D8D59C1B}"/>
              </a:ext>
            </a:extLst>
          </p:cNvPr>
          <p:cNvPicPr>
            <a:picLocks noChangeAspect="1"/>
          </p:cNvPicPr>
          <p:nvPr/>
        </p:nvPicPr>
        <p:blipFill>
          <a:blip r:embed="rId4"/>
          <a:stretch>
            <a:fillRect/>
          </a:stretch>
        </p:blipFill>
        <p:spPr>
          <a:xfrm>
            <a:off x="6682848" y="2836109"/>
            <a:ext cx="5399662" cy="3324687"/>
          </a:xfrm>
          <a:prstGeom prst="rect">
            <a:avLst/>
          </a:prstGeom>
        </p:spPr>
      </p:pic>
      <p:sp>
        <p:nvSpPr>
          <p:cNvPr id="7" name="TekstniOkvir 6">
            <a:extLst>
              <a:ext uri="{FF2B5EF4-FFF2-40B4-BE49-F238E27FC236}">
                <a16:creationId xmlns:a16="http://schemas.microsoft.com/office/drawing/2014/main" id="{73399768-DCEC-4AFC-8173-3DA9491527B8}"/>
              </a:ext>
            </a:extLst>
          </p:cNvPr>
          <p:cNvSpPr txBox="1"/>
          <p:nvPr/>
        </p:nvSpPr>
        <p:spPr>
          <a:xfrm>
            <a:off x="7523381" y="1052961"/>
            <a:ext cx="2689934" cy="369332"/>
          </a:xfrm>
          <a:prstGeom prst="rect">
            <a:avLst/>
          </a:prstGeom>
          <a:noFill/>
        </p:spPr>
        <p:txBody>
          <a:bodyPr wrap="square" rtlCol="0">
            <a:spAutoFit/>
          </a:bodyPr>
          <a:lstStyle/>
          <a:p>
            <a:r>
              <a:rPr lang="hr-HR" i="1" dirty="0"/>
              <a:t>PROFIL na Ivanec.biz</a:t>
            </a:r>
          </a:p>
        </p:txBody>
      </p:sp>
      <p:sp>
        <p:nvSpPr>
          <p:cNvPr id="8" name="Strelica: prema dolje 7">
            <a:extLst>
              <a:ext uri="{FF2B5EF4-FFF2-40B4-BE49-F238E27FC236}">
                <a16:creationId xmlns:a16="http://schemas.microsoft.com/office/drawing/2014/main" id="{F7129055-DEED-47C2-818D-408E39CD5C36}"/>
              </a:ext>
            </a:extLst>
          </p:cNvPr>
          <p:cNvSpPr/>
          <p:nvPr/>
        </p:nvSpPr>
        <p:spPr>
          <a:xfrm>
            <a:off x="8278426" y="1559294"/>
            <a:ext cx="905523" cy="10741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Tree>
    <p:extLst>
      <p:ext uri="{BB962C8B-B14F-4D97-AF65-F5344CB8AC3E}">
        <p14:creationId xmlns:p14="http://schemas.microsoft.com/office/powerpoint/2010/main" val="3570601748"/>
      </p:ext>
    </p:extLst>
  </p:cSld>
  <p:clrMapOvr>
    <a:masterClrMapping/>
  </p:clrMapOvr>
  <mc:AlternateContent xmlns:mc="http://schemas.openxmlformats.org/markup-compatibility/2006">
    <mc:Choice xmlns:p14="http://schemas.microsoft.com/office/powerpoint/2010/main" Requires="p14">
      <p:transition spd="slow" p14:dur="4000" advTm="6955">
        <p14:vortex dir="r"/>
        <p:sndAc>
          <p:endSnd/>
        </p:sndAc>
      </p:transition>
    </mc:Choice>
    <mc:Fallback>
      <p:transition spd="slow" advTm="6955">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1)">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heel(1)">
                                      <p:cBhvr>
                                        <p:cTn id="36" dur="2000"/>
                                        <p:tgtEl>
                                          <p:spTgt spid="8"/>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heel(1)">
                                      <p:cBhvr>
                                        <p:cTn id="3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lika 4">
            <a:extLst>
              <a:ext uri="{FF2B5EF4-FFF2-40B4-BE49-F238E27FC236}">
                <a16:creationId xmlns:a16="http://schemas.microsoft.com/office/drawing/2014/main" id="{24900AE1-C4CF-4638-886D-B10ECE9847F3}"/>
              </a:ext>
            </a:extLst>
          </p:cNvPr>
          <p:cNvPicPr>
            <a:picLocks noChangeAspect="1"/>
          </p:cNvPicPr>
          <p:nvPr/>
        </p:nvPicPr>
        <p:blipFill>
          <a:blip r:embed="rId3"/>
          <a:stretch>
            <a:fillRect/>
          </a:stretch>
        </p:blipFill>
        <p:spPr>
          <a:xfrm rot="21242801">
            <a:off x="1917310" y="1800193"/>
            <a:ext cx="8525521" cy="4436649"/>
          </a:xfrm>
          <a:prstGeom prst="rect">
            <a:avLst/>
          </a:prstGeom>
        </p:spPr>
      </p:pic>
      <p:sp>
        <p:nvSpPr>
          <p:cNvPr id="6" name="Naslov 1">
            <a:extLst>
              <a:ext uri="{FF2B5EF4-FFF2-40B4-BE49-F238E27FC236}">
                <a16:creationId xmlns:a16="http://schemas.microsoft.com/office/drawing/2014/main" id="{5C612005-D155-4039-944A-D1D257D5F6A2}"/>
              </a:ext>
            </a:extLst>
          </p:cNvPr>
          <p:cNvSpPr>
            <a:spLocks noGrp="1"/>
          </p:cNvSpPr>
          <p:nvPr>
            <p:ph type="title"/>
          </p:nvPr>
        </p:nvSpPr>
        <p:spPr>
          <a:xfrm>
            <a:off x="838200" y="365126"/>
            <a:ext cx="8758561" cy="886626"/>
          </a:xfrm>
        </p:spPr>
        <p:txBody>
          <a:bodyPr/>
          <a:lstStyle/>
          <a:p>
            <a:endParaRPr lang="hr-HR" dirty="0"/>
          </a:p>
        </p:txBody>
      </p:sp>
    </p:spTree>
    <p:custDataLst>
      <p:tags r:id="rId1"/>
    </p:custDataLst>
    <p:extLst>
      <p:ext uri="{BB962C8B-B14F-4D97-AF65-F5344CB8AC3E}">
        <p14:creationId xmlns:p14="http://schemas.microsoft.com/office/powerpoint/2010/main" val="3138982575"/>
      </p:ext>
    </p:extLst>
  </p:cSld>
  <p:clrMapOvr>
    <a:masterClrMapping/>
  </p:clrMapOvr>
  <mc:AlternateContent xmlns:mc="http://schemas.openxmlformats.org/markup-compatibility/2006">
    <mc:Choice xmlns:p14="http://schemas.microsoft.com/office/powerpoint/2010/main" Requires="p14">
      <p:transition spd="slow" p14:dur="4000" advTm="4092">
        <p14:vortex dir="r"/>
        <p:sndAc>
          <p:endSnd/>
        </p:sndAc>
      </p:transition>
    </mc:Choice>
    <mc:Fallback>
      <p:transition spd="slow" advTm="409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68ED355-E100-4383-9A5B-308F62576DD1}"/>
              </a:ext>
            </a:extLst>
          </p:cNvPr>
          <p:cNvSpPr>
            <a:spLocks noGrp="1"/>
          </p:cNvSpPr>
          <p:nvPr>
            <p:ph type="title"/>
          </p:nvPr>
        </p:nvSpPr>
        <p:spPr>
          <a:xfrm>
            <a:off x="838200" y="500062"/>
            <a:ext cx="10515600" cy="1325563"/>
          </a:xfrm>
        </p:spPr>
        <p:txBody>
          <a:bodyPr>
            <a:noAutofit/>
          </a:bodyPr>
          <a:lstStyle/>
          <a:p>
            <a:r>
              <a:rPr lang="hr-HR" sz="2400" i="0" dirty="0">
                <a:solidFill>
                  <a:srgbClr val="000000"/>
                </a:solidFill>
                <a:effectLst/>
                <a:latin typeface="Roboto Slab"/>
              </a:rPr>
              <a:t>Poslovna zona Ivanec d.o.o. aktivno sudjeluje u provedbi projekta HAMAG BICRO-a vrijednog 7 milijuna kuna</a:t>
            </a:r>
            <a:br>
              <a:rPr lang="hr-HR" sz="2800" b="1" i="0" dirty="0">
                <a:solidFill>
                  <a:srgbClr val="000000"/>
                </a:solidFill>
                <a:effectLst/>
                <a:latin typeface="Roboto Slab"/>
              </a:rPr>
            </a:br>
            <a:endParaRPr lang="hr-HR" sz="2800" dirty="0"/>
          </a:p>
        </p:txBody>
      </p:sp>
      <p:sp>
        <p:nvSpPr>
          <p:cNvPr id="3" name="Rezervirano mjesto sadržaja 2">
            <a:extLst>
              <a:ext uri="{FF2B5EF4-FFF2-40B4-BE49-F238E27FC236}">
                <a16:creationId xmlns:a16="http://schemas.microsoft.com/office/drawing/2014/main" id="{5E14ECEF-38D1-4D0E-A9ED-D82E4ADA87DE}"/>
              </a:ext>
            </a:extLst>
          </p:cNvPr>
          <p:cNvSpPr>
            <a:spLocks noGrp="1"/>
          </p:cNvSpPr>
          <p:nvPr>
            <p:ph idx="1"/>
          </p:nvPr>
        </p:nvSpPr>
        <p:spPr>
          <a:xfrm>
            <a:off x="838200" y="1825625"/>
            <a:ext cx="10515600" cy="3569335"/>
          </a:xfrm>
        </p:spPr>
        <p:txBody>
          <a:bodyPr>
            <a:normAutofit fontScale="92500" lnSpcReduction="20000"/>
          </a:bodyPr>
          <a:lstStyle/>
          <a:p>
            <a:pPr algn="just">
              <a:lnSpc>
                <a:spcPct val="107000"/>
              </a:lnSpc>
              <a:spcAft>
                <a:spcPts val="800"/>
              </a:spcAft>
            </a:pPr>
            <a:r>
              <a:rPr lang="hr-HR" sz="1800" dirty="0">
                <a:effectLst/>
                <a:latin typeface="Times New Roman" panose="02020603050405020304" pitchFamily="18" charset="0"/>
                <a:ea typeface="Calibri" panose="020F0502020204030204" pitchFamily="34" charset="0"/>
                <a:cs typeface="Times New Roman" panose="02020603050405020304" pitchFamily="18" charset="0"/>
              </a:rPr>
              <a:t>Poslovna zona Ivanec d.o.o. se u navedeni projekt, poznatiji pod kolokvijalnim nazivom BOND, priključila s ciljem stjecanja novih znanja i kompetencija zaposlenika, a s konačim ciljem prenošenja stečenog znanja i informacija na poduzetnike. </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hr-HR" sz="1800" dirty="0">
                <a:effectLst/>
                <a:latin typeface="Times New Roman" panose="02020603050405020304" pitchFamily="18" charset="0"/>
                <a:ea typeface="Calibri" panose="020F0502020204030204" pitchFamily="34" charset="0"/>
                <a:cs typeface="Times New Roman" panose="02020603050405020304" pitchFamily="18" charset="0"/>
              </a:rPr>
              <a:t>Time Poslovna zona Ivanec d.o.o. nastavlja kreirati te u konačnici, i provoditi alate za stvaranje povoljnog poslovnog okruženja za poduzetništvo na području grada Ivanca.</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hr-HR" sz="1800" dirty="0">
                <a:effectLst/>
                <a:latin typeface="Times New Roman" panose="02020603050405020304" pitchFamily="18" charset="0"/>
                <a:ea typeface="Calibri" panose="020F0502020204030204" pitchFamily="34" charset="0"/>
                <a:cs typeface="Times New Roman" panose="02020603050405020304" pitchFamily="18" charset="0"/>
              </a:rPr>
              <a:t>Projekt, vrijedan 7 milijuna kuna, provodio se tijekom 2019. godine, a uključivao je provedbu specijaliziranih edukacija, razvoj novih alata i usluga za poduzetnike, ustroj sadržajne online platforme te osnivanje Mreže poduzetničkih potpornih institucija.</a:t>
            </a:r>
          </a:p>
          <a:p>
            <a:pPr algn="just">
              <a:lnSpc>
                <a:spcPct val="110000"/>
              </a:lnSpc>
              <a:spcAft>
                <a:spcPts val="800"/>
              </a:spcAft>
            </a:pPr>
            <a:r>
              <a:rPr lang="hr-HR" sz="1800" dirty="0">
                <a:latin typeface="Times New Roman" panose="02020603050405020304" pitchFamily="18" charset="0"/>
                <a:ea typeface="Calibri" panose="020F0502020204030204" pitchFamily="34" charset="0"/>
                <a:cs typeface="Times New Roman" panose="02020603050405020304" pitchFamily="18" charset="0"/>
              </a:rPr>
              <a:t>Nastavak projekta, odnosno njegova faza II, očekuje se tijekom 2021. godine, a Zona će se još jednom aktivno uključiti, kako bi dalje jačala vlastite kapacitete, a posljedično, kroz transfer znanja, kompetencije MSP-ova i poduzetnika početnika na svojem području. </a:t>
            </a:r>
          </a:p>
          <a:p>
            <a:pPr algn="just">
              <a:lnSpc>
                <a:spcPct val="150000"/>
              </a:lnSpc>
              <a:spcAft>
                <a:spcPts val="800"/>
              </a:spcAft>
            </a:pPr>
            <a:endParaRPr lang="hr-HR" sz="1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hr-HR" dirty="0"/>
          </a:p>
        </p:txBody>
      </p:sp>
      <p:pic>
        <p:nvPicPr>
          <p:cNvPr id="4" name="Slika 3">
            <a:extLst>
              <a:ext uri="{FF2B5EF4-FFF2-40B4-BE49-F238E27FC236}">
                <a16:creationId xmlns:a16="http://schemas.microsoft.com/office/drawing/2014/main" id="{308E25B4-D6FD-486F-918A-5CDD5CB18EC7}"/>
              </a:ext>
            </a:extLst>
          </p:cNvPr>
          <p:cNvPicPr>
            <a:picLocks noChangeAspect="1"/>
          </p:cNvPicPr>
          <p:nvPr/>
        </p:nvPicPr>
        <p:blipFill rotWithShape="1">
          <a:blip r:embed="rId3"/>
          <a:srcRect l="5561" t="9860" r="3614"/>
          <a:stretch/>
        </p:blipFill>
        <p:spPr>
          <a:xfrm>
            <a:off x="5061751" y="5285007"/>
            <a:ext cx="2068497" cy="1260626"/>
          </a:xfrm>
          <a:prstGeom prst="rect">
            <a:avLst/>
          </a:prstGeom>
        </p:spPr>
      </p:pic>
    </p:spTree>
    <p:custDataLst>
      <p:tags r:id="rId1"/>
    </p:custDataLst>
    <p:extLst>
      <p:ext uri="{BB962C8B-B14F-4D97-AF65-F5344CB8AC3E}">
        <p14:creationId xmlns:p14="http://schemas.microsoft.com/office/powerpoint/2010/main" val="1649325287"/>
      </p:ext>
    </p:extLst>
  </p:cSld>
  <p:clrMapOvr>
    <a:masterClrMapping/>
  </p:clrMapOvr>
  <mc:AlternateContent xmlns:mc="http://schemas.openxmlformats.org/markup-compatibility/2006">
    <mc:Choice xmlns:p14="http://schemas.microsoft.com/office/powerpoint/2010/main" Requires="p14">
      <p:transition spd="slow" p14:dur="4000" advTm="9968">
        <p14:vortex dir="r"/>
        <p:sndAc>
          <p:endSnd/>
        </p:sndAc>
      </p:transition>
    </mc:Choice>
    <mc:Fallback>
      <p:transition spd="slow" advTm="996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zervirano mjesto sadržaja 4">
            <a:extLst>
              <a:ext uri="{FF2B5EF4-FFF2-40B4-BE49-F238E27FC236}">
                <a16:creationId xmlns:a16="http://schemas.microsoft.com/office/drawing/2014/main" id="{6444D591-2F17-467B-8241-BC047DAB5FA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392"/>
          <a:stretch/>
        </p:blipFill>
        <p:spPr>
          <a:xfrm>
            <a:off x="7403228" y="1261871"/>
            <a:ext cx="3285159" cy="4267579"/>
          </a:xfrm>
          <a:prstGeom prst="roundRect">
            <a:avLst>
              <a:gd name="adj" fmla="val 16667"/>
            </a:avLst>
          </a:prstGeom>
          <a:ln>
            <a:noFill/>
          </a:ln>
          <a:effectLst>
            <a:outerShdw blurRad="152400" dist="12000" dir="900000" sy="98000" kx="110000" ky="200000" algn="tl" rotWithShape="0">
              <a:srgbClr val="000000">
                <a:alpha val="30000"/>
              </a:srgbClr>
            </a:outerShdw>
          </a:effectLst>
        </p:spPr>
      </p:pic>
      <p:sp>
        <p:nvSpPr>
          <p:cNvPr id="7" name="TekstniOkvir 6">
            <a:extLst>
              <a:ext uri="{FF2B5EF4-FFF2-40B4-BE49-F238E27FC236}">
                <a16:creationId xmlns:a16="http://schemas.microsoft.com/office/drawing/2014/main" id="{A4C8671E-7D5E-4C89-A677-DE3696F95D67}"/>
              </a:ext>
            </a:extLst>
          </p:cNvPr>
          <p:cNvSpPr txBox="1"/>
          <p:nvPr/>
        </p:nvSpPr>
        <p:spPr>
          <a:xfrm>
            <a:off x="872230" y="1176611"/>
            <a:ext cx="5345690" cy="4267579"/>
          </a:xfrm>
          <a:prstGeom prst="rect">
            <a:avLst/>
          </a:prstGeom>
          <a:noFill/>
        </p:spPr>
        <p:txBody>
          <a:bodyPr wrap="square">
            <a:spAutoFit/>
          </a:bodyPr>
          <a:lstStyle/>
          <a:p>
            <a:pPr algn="just">
              <a:lnSpc>
                <a:spcPct val="150000"/>
              </a:lnSpc>
              <a:spcAft>
                <a:spcPts val="800"/>
              </a:spcAft>
            </a:pPr>
            <a:r>
              <a:rPr lang="hr-HR" sz="1300" i="1" dirty="0">
                <a:effectLst/>
                <a:latin typeface="Calibri" panose="020F0502020204030204" pitchFamily="34" charset="0"/>
                <a:ea typeface="Calibri" panose="020F0502020204030204" pitchFamily="34" charset="0"/>
                <a:cs typeface="Times New Roman" panose="02020603050405020304" pitchFamily="18" charset="0"/>
              </a:rPr>
              <a:t>„</a:t>
            </a:r>
            <a:r>
              <a:rPr lang="hr-HR" sz="1300" i="1" dirty="0"/>
              <a:t>U protekle tri godine, koliko smo u aktivnoj provedbi projekata financiranih EU novcem, intenzivno smo radili na podizanju kvalitete i širenju palete usluga koje nudimo poduzetničkoj zajednici, ali i našim ostalim korisnicima, a  istovremeno smo se specijalizirali za određena konzultantska područja i fokusirali na određene ciljne skupine, kao što su primjerice poduzetnici početnici. Aktivnost koja  je financirana EU novcem, a koja je  pred nama, je nastavak projekta BOND II kroz koji ćemo nastojati svoje usluge  u što većoj mjeri digitalizirati  i usmjeriti  prema novim korisnicima s kojima do sada nismo radili nezaposlenima, naročito mladima nezaposlenima.</a:t>
            </a:r>
            <a:r>
              <a:rPr lang="hr-HR" sz="1300" i="1" dirty="0">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50000"/>
              </a:lnSpc>
              <a:spcAft>
                <a:spcPts val="800"/>
              </a:spcAft>
            </a:pPr>
            <a:r>
              <a:rPr lang="hr-HR" sz="1300" i="1" dirty="0">
                <a:latin typeface="Calibri" panose="020F0502020204030204" pitchFamily="34" charset="0"/>
                <a:ea typeface="Calibri" panose="020F0502020204030204" pitchFamily="34" charset="0"/>
                <a:cs typeface="Times New Roman" panose="02020603050405020304" pitchFamily="18" charset="0"/>
              </a:rPr>
              <a:t>	</a:t>
            </a:r>
            <a:endParaRPr lang="hr-HR" sz="1300" i="1" dirty="0">
              <a:effectLst/>
              <a:latin typeface="Calibri" panose="020F0502020204030204" pitchFamily="34" charset="0"/>
              <a:ea typeface="Calibri" panose="020F0502020204030204" pitchFamily="34" charset="0"/>
              <a:cs typeface="Times New Roman" panose="02020603050405020304" pitchFamily="18" charset="0"/>
            </a:endParaRPr>
          </a:p>
          <a:p>
            <a:r>
              <a:rPr lang="hr-HR" sz="1300" i="1" dirty="0">
                <a:latin typeface="Calibri" panose="020F0502020204030204" pitchFamily="34" charset="0"/>
                <a:ea typeface="Calibri" panose="020F0502020204030204" pitchFamily="34" charset="0"/>
                <a:cs typeface="Times New Roman" panose="02020603050405020304" pitchFamily="18" charset="0"/>
              </a:rPr>
              <a:t>			Lana Labaš, </a:t>
            </a:r>
            <a:r>
              <a:rPr lang="hr-HR" sz="1300" i="1" dirty="0" err="1">
                <a:latin typeface="Calibri" panose="020F0502020204030204" pitchFamily="34" charset="0"/>
                <a:ea typeface="Calibri" panose="020F0502020204030204" pitchFamily="34" charset="0"/>
                <a:cs typeface="Times New Roman" panose="02020603050405020304" pitchFamily="18" charset="0"/>
              </a:rPr>
              <a:t>mr.sc.oec</a:t>
            </a:r>
            <a:r>
              <a:rPr lang="hr-HR" sz="1300" i="1" dirty="0">
                <a:latin typeface="Calibri" panose="020F0502020204030204" pitchFamily="34" charset="0"/>
                <a:ea typeface="Calibri" panose="020F0502020204030204" pitchFamily="34" charset="0"/>
                <a:cs typeface="Times New Roman" panose="02020603050405020304" pitchFamily="18" charset="0"/>
              </a:rPr>
              <a:t>., direktorica, 			Poslovna zona Ivanec d.o.o.</a:t>
            </a:r>
            <a:endParaRPr lang="hr-HR" sz="1300" i="1" dirty="0"/>
          </a:p>
          <a:p>
            <a:pPr algn="just">
              <a:lnSpc>
                <a:spcPct val="150000"/>
              </a:lnSpc>
              <a:spcAft>
                <a:spcPts val="800"/>
              </a:spcAft>
            </a:pPr>
            <a:endParaRPr lang="hr-HR" sz="13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Slika 8">
            <a:extLst>
              <a:ext uri="{FF2B5EF4-FFF2-40B4-BE49-F238E27FC236}">
                <a16:creationId xmlns:a16="http://schemas.microsoft.com/office/drawing/2014/main" id="{9F2879F9-7D58-4B4A-AD46-85CBD71DC9D9}"/>
              </a:ext>
            </a:extLst>
          </p:cNvPr>
          <p:cNvPicPr>
            <a:picLocks noChangeAspect="1"/>
          </p:cNvPicPr>
          <p:nvPr/>
        </p:nvPicPr>
        <p:blipFill rotWithShape="1">
          <a:blip r:embed="rId4"/>
          <a:srcRect l="5561" t="9860" r="3614"/>
          <a:stretch/>
        </p:blipFill>
        <p:spPr>
          <a:xfrm>
            <a:off x="1695636" y="5344128"/>
            <a:ext cx="2068497" cy="1260626"/>
          </a:xfrm>
          <a:prstGeom prst="rect">
            <a:avLst/>
          </a:prstGeom>
        </p:spPr>
      </p:pic>
    </p:spTree>
    <p:custDataLst>
      <p:tags r:id="rId1"/>
    </p:custDataLst>
    <p:extLst>
      <p:ext uri="{BB962C8B-B14F-4D97-AF65-F5344CB8AC3E}">
        <p14:creationId xmlns:p14="http://schemas.microsoft.com/office/powerpoint/2010/main" val="61867567"/>
      </p:ext>
    </p:extLst>
  </p:cSld>
  <p:clrMapOvr>
    <a:masterClrMapping/>
  </p:clrMapOvr>
  <mc:AlternateContent xmlns:mc="http://schemas.openxmlformats.org/markup-compatibility/2006">
    <mc:Choice xmlns:p14="http://schemas.microsoft.com/office/powerpoint/2010/main" Requires="p14">
      <p:transition spd="slow" p14:dur="4000" advTm="13279">
        <p14:vortex dir="r"/>
        <p:sndAc>
          <p:endSnd/>
        </p:sndAc>
      </p:transition>
    </mc:Choice>
    <mc:Fallback>
      <p:transition spd="slow" advTm="13279">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D76989E-C046-4E5C-8020-EFB7BB7C68B3}"/>
              </a:ext>
            </a:extLst>
          </p:cNvPr>
          <p:cNvSpPr>
            <a:spLocks noGrp="1"/>
          </p:cNvSpPr>
          <p:nvPr>
            <p:ph type="title"/>
          </p:nvPr>
        </p:nvSpPr>
        <p:spPr/>
        <p:txBody>
          <a:bodyPr/>
          <a:lstStyle/>
          <a:p>
            <a:r>
              <a:rPr lang="hr-HR" sz="4400" dirty="0"/>
              <a:t>Regionalni dani EU fondova – Poslovna zona Ivanec d.o.o</a:t>
            </a:r>
            <a:r>
              <a:rPr lang="hr-HR" dirty="0"/>
              <a:t>. kao partner</a:t>
            </a:r>
          </a:p>
        </p:txBody>
      </p:sp>
      <p:sp>
        <p:nvSpPr>
          <p:cNvPr id="4" name="Podnaslov 2">
            <a:extLst>
              <a:ext uri="{FF2B5EF4-FFF2-40B4-BE49-F238E27FC236}">
                <a16:creationId xmlns:a16="http://schemas.microsoft.com/office/drawing/2014/main" id="{996E8204-3B18-457B-A3AA-46EF61E1BB24}"/>
              </a:ext>
            </a:extLst>
          </p:cNvPr>
          <p:cNvSpPr txBox="1">
            <a:spLocks/>
          </p:cNvSpPr>
          <p:nvPr/>
        </p:nvSpPr>
        <p:spPr>
          <a:xfrm>
            <a:off x="1149096" y="2189607"/>
            <a:ext cx="5617464" cy="44946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hr-HR" sz="1600" dirty="0"/>
              <a:t>Tijekom 2019. godine Poslovna zona Ivanec d.o.o. je odabrana kao edukator na spomenutoj manifestaciji, koja se diljem Hrvatske održavala u organizaciji Ministarstva regionalnoga razvoja i fondova Europske unije te Poslovnog dnevnika</a:t>
            </a:r>
          </a:p>
          <a:p>
            <a:pPr algn="just"/>
            <a:r>
              <a:rPr lang="hr-HR" sz="1600" dirty="0"/>
              <a:t>zaposlenici Poslovne zone održali su prezentacije na Regionalnim danima EU fondova u Garešnici, Bjelovaru, Zaboku i Murskom Središću</a:t>
            </a:r>
          </a:p>
          <a:p>
            <a:pPr algn="just"/>
            <a:r>
              <a:rPr lang="hr-HR" sz="1600" dirty="0"/>
              <a:t>Na događanjima su okupljenima predstavili informacije o otvorenim javnim pozivima i drugim dostupnim izvorima financiranja, poput ESIF zajmova, korake u pripremi i provedbi kvalitetnih projekata te vlastite usluge</a:t>
            </a:r>
          </a:p>
          <a:p>
            <a:pPr marL="285750" indent="-285750">
              <a:buFontTx/>
              <a:buChar char="-"/>
            </a:pPr>
            <a:endParaRPr lang="hr-HR" sz="1600" dirty="0"/>
          </a:p>
        </p:txBody>
      </p:sp>
      <p:pic>
        <p:nvPicPr>
          <p:cNvPr id="3074" name="Picture 2">
            <a:extLst>
              <a:ext uri="{FF2B5EF4-FFF2-40B4-BE49-F238E27FC236}">
                <a16:creationId xmlns:a16="http://schemas.microsoft.com/office/drawing/2014/main" id="{BA8849D3-C2B7-49C3-82DC-E0F00E4EBD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8664" y="2189607"/>
            <a:ext cx="3755136" cy="281635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670807"/>
      </p:ext>
    </p:extLst>
  </p:cSld>
  <p:clrMapOvr>
    <a:masterClrMapping/>
  </p:clrMapOvr>
  <mc:AlternateContent xmlns:mc="http://schemas.openxmlformats.org/markup-compatibility/2006">
    <mc:Choice xmlns:p14="http://schemas.microsoft.com/office/powerpoint/2010/main" Requires="p14">
      <p:transition spd="slow" p14:dur="4000" advTm="1475">
        <p14:vortex dir="r"/>
        <p:sndAc>
          <p:endSnd/>
        </p:sndAc>
      </p:transition>
    </mc:Choice>
    <mc:Fallback>
      <p:transition spd="slow" advTm="1475">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3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3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3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3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3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E188A42-EB37-44C9-9770-4144BCEF399D}"/>
              </a:ext>
            </a:extLst>
          </p:cNvPr>
          <p:cNvSpPr>
            <a:spLocks noGrp="1"/>
          </p:cNvSpPr>
          <p:nvPr>
            <p:ph type="title"/>
          </p:nvPr>
        </p:nvSpPr>
        <p:spPr>
          <a:xfrm>
            <a:off x="811567" y="594804"/>
            <a:ext cx="5988728" cy="1325563"/>
          </a:xfrm>
        </p:spPr>
        <p:txBody>
          <a:bodyPr/>
          <a:lstStyle/>
          <a:p>
            <a:r>
              <a:rPr lang="hr-HR" i="1" dirty="0">
                <a:latin typeface="Times New Roman" panose="02020603050405020304" pitchFamily="18" charset="0"/>
                <a:cs typeface="Times New Roman" panose="02020603050405020304" pitchFamily="18" charset="0"/>
              </a:rPr>
              <a:t>PROJEKTNI URED ZA EU FONDOVE</a:t>
            </a:r>
          </a:p>
        </p:txBody>
      </p:sp>
      <p:sp>
        <p:nvSpPr>
          <p:cNvPr id="6" name="Rezervirano mjesto sadržaja 2">
            <a:extLst>
              <a:ext uri="{FF2B5EF4-FFF2-40B4-BE49-F238E27FC236}">
                <a16:creationId xmlns:a16="http://schemas.microsoft.com/office/drawing/2014/main" id="{6DFA7AB8-3A4C-4ACA-9291-C72D8EEF6C2B}"/>
              </a:ext>
            </a:extLst>
          </p:cNvPr>
          <p:cNvSpPr txBox="1">
            <a:spLocks/>
          </p:cNvSpPr>
          <p:nvPr/>
        </p:nvSpPr>
        <p:spPr>
          <a:xfrm>
            <a:off x="1012056" y="2166151"/>
            <a:ext cx="9915616" cy="4001934"/>
          </a:xfrm>
          <a:prstGeom prst="rect">
            <a:avLst/>
          </a:prstGeom>
        </p:spPr>
        <p:txBody>
          <a:bodyPr vert="horz" lIns="91440" tIns="45720" rIns="91440" bIns="45720" numCol="1"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hr-HR" sz="2900" dirty="0">
                <a:latin typeface="Times New Roman" panose="02020603050405020304" pitchFamily="18" charset="0"/>
                <a:cs typeface="Times New Roman" panose="02020603050405020304" pitchFamily="18" charset="0"/>
              </a:rPr>
              <a:t>Ideja o osnivanju specijaliziranog ureda za fondove Europske unije, koji bi zainteresiranim prijaviteljima na natječaje pružao savjetodavne, edukativne i informativne usluge, kao i usluge pripreme projektne dokumentacije i administracije odobrenih projekata, počela je s realizacijom i pripremnim radnjama 2014. godine. </a:t>
            </a:r>
          </a:p>
          <a:p>
            <a:pPr algn="just"/>
            <a:endParaRPr lang="hr-HR" sz="2900" dirty="0">
              <a:latin typeface="Times New Roman" panose="02020603050405020304" pitchFamily="18" charset="0"/>
              <a:cs typeface="Times New Roman" panose="02020603050405020304" pitchFamily="18" charset="0"/>
            </a:endParaRPr>
          </a:p>
          <a:p>
            <a:pPr algn="just"/>
            <a:r>
              <a:rPr lang="hr-HR" sz="2900" dirty="0">
                <a:latin typeface="Times New Roman" panose="02020603050405020304" pitchFamily="18" charset="0"/>
                <a:cs typeface="Times New Roman" panose="02020603050405020304" pitchFamily="18" charset="0"/>
              </a:rPr>
              <a:t>Projektni ured za EU fondove osnovan je krajem 2015. godine, suradnjom Grada Ivanca i Poslovne zone Ivanec d.o.o. s HZZ-om, Pučkim otvorenim učilištem Đuro Arnold te Učilištem Algebra. Zaposleno je 10 mladih visokoobrazovanih osoba kojima je pružena mogućnost usavršavanja, odnosno stjecanja certifikata iz područja EU fondova.</a:t>
            </a:r>
          </a:p>
          <a:p>
            <a:pPr marL="0" indent="0" algn="just">
              <a:buNone/>
            </a:pPr>
            <a:r>
              <a:rPr lang="hr-HR" sz="2900" dirty="0">
                <a:latin typeface="Times New Roman" panose="02020603050405020304" pitchFamily="18" charset="0"/>
                <a:cs typeface="Times New Roman" panose="02020603050405020304" pitchFamily="18" charset="0"/>
              </a:rPr>
              <a:t> </a:t>
            </a:r>
          </a:p>
          <a:p>
            <a:pPr algn="just"/>
            <a:r>
              <a:rPr lang="hr-HR" sz="2900" dirty="0">
                <a:latin typeface="Times New Roman" panose="02020603050405020304" pitchFamily="18" charset="0"/>
                <a:cs typeface="Times New Roman" panose="02020603050405020304" pitchFamily="18" charset="0"/>
              </a:rPr>
              <a:t>Nakon temeljite inicijalne obrade tržišta, Projektni ured je počeo pružati usluge raznim skupinama prijavitelja: MSP-ovima, OPG-ovima, udrugama civilnog društva, ustanovama, JLS-ovima. Temeljem pozitivnih povratnih poruka s tržišta, donesena je odluka o nastavku rada i proširenju spektra usluga koje Projektni ured pruža.</a:t>
            </a:r>
          </a:p>
          <a:p>
            <a:pPr algn="just"/>
            <a:endParaRPr lang="hr-HR" sz="2900" dirty="0">
              <a:latin typeface="Times New Roman" panose="02020603050405020304" pitchFamily="18" charset="0"/>
              <a:cs typeface="Times New Roman" panose="02020603050405020304" pitchFamily="18" charset="0"/>
            </a:endParaRPr>
          </a:p>
          <a:p>
            <a:pPr algn="just"/>
            <a:r>
              <a:rPr lang="hr-HR" sz="2900" dirty="0">
                <a:latin typeface="Times New Roman" panose="02020603050405020304" pitchFamily="18" charset="0"/>
                <a:ea typeface="Tahoma" panose="020B0604030504040204" pitchFamily="34" charset="0"/>
                <a:cs typeface="Times New Roman" panose="02020603050405020304" pitchFamily="18" charset="0"/>
              </a:rPr>
              <a:t>Virtualni tjedan EU projekata izvrsna je prilika za retrospektivu i pregled dosad provedenih projekata koju donosimo u nastavku, s naglaskom na one uspješne i primjere dobre prakse, koji su svojim aktivnostima pridonijeli boljitku zajednice i njezinog stanovništva u cjelini, pridonoseći tako izravno temeljnim ciljevima europskih fondova i Europske unije uopće. </a:t>
            </a:r>
          </a:p>
          <a:p>
            <a:pPr algn="just"/>
            <a:endParaRPr lang="hr-HR" dirty="0">
              <a:latin typeface="Times New Roman" panose="02020603050405020304" pitchFamily="18" charset="0"/>
              <a:cs typeface="Times New Roman" panose="02020603050405020304" pitchFamily="18" charset="0"/>
            </a:endParaRPr>
          </a:p>
          <a:p>
            <a:pPr algn="just"/>
            <a:endParaRPr lang="hr-HR" sz="2400" i="1" dirty="0"/>
          </a:p>
        </p:txBody>
      </p:sp>
      <p:sp>
        <p:nvSpPr>
          <p:cNvPr id="4" name="Rezervirano mjesto sadržaja 3">
            <a:extLst>
              <a:ext uri="{FF2B5EF4-FFF2-40B4-BE49-F238E27FC236}">
                <a16:creationId xmlns:a16="http://schemas.microsoft.com/office/drawing/2014/main" id="{A9E3A799-0E3D-4522-870C-B798B004E231}"/>
              </a:ext>
            </a:extLst>
          </p:cNvPr>
          <p:cNvSpPr>
            <a:spLocks noGrp="1"/>
          </p:cNvSpPr>
          <p:nvPr>
            <p:ph idx="1"/>
          </p:nvPr>
        </p:nvSpPr>
        <p:spPr/>
        <p:txBody>
          <a:bodyPr/>
          <a:lstStyle/>
          <a:p>
            <a:endParaRPr lang="hr-HR"/>
          </a:p>
        </p:txBody>
      </p:sp>
      <p:pic>
        <p:nvPicPr>
          <p:cNvPr id="7" name="Slika 6">
            <a:extLst>
              <a:ext uri="{FF2B5EF4-FFF2-40B4-BE49-F238E27FC236}">
                <a16:creationId xmlns:a16="http://schemas.microsoft.com/office/drawing/2014/main" id="{27F6B031-247C-45D5-87A9-9B45BABA08C8}"/>
              </a:ext>
            </a:extLst>
          </p:cNvPr>
          <p:cNvPicPr>
            <a:picLocks noChangeAspect="1"/>
          </p:cNvPicPr>
          <p:nvPr/>
        </p:nvPicPr>
        <p:blipFill>
          <a:blip r:embed="rId3"/>
          <a:stretch>
            <a:fillRect/>
          </a:stretch>
        </p:blipFill>
        <p:spPr>
          <a:xfrm>
            <a:off x="8126305" y="375221"/>
            <a:ext cx="2647510" cy="1250096"/>
          </a:xfrm>
          <a:prstGeom prst="rect">
            <a:avLst/>
          </a:prstGeom>
        </p:spPr>
      </p:pic>
    </p:spTree>
    <p:custDataLst>
      <p:tags r:id="rId1"/>
    </p:custDataLst>
    <p:extLst>
      <p:ext uri="{BB962C8B-B14F-4D97-AF65-F5344CB8AC3E}">
        <p14:creationId xmlns:p14="http://schemas.microsoft.com/office/powerpoint/2010/main" val="1086329602"/>
      </p:ext>
    </p:extLst>
  </p:cSld>
  <p:clrMapOvr>
    <a:masterClrMapping/>
  </p:clrMapOvr>
  <mc:AlternateContent xmlns:mc="http://schemas.openxmlformats.org/markup-compatibility/2006">
    <mc:Choice xmlns:p14="http://schemas.microsoft.com/office/powerpoint/2010/main" Requires="p14">
      <p:transition spd="slow" p14:dur="4000" advTm="10687">
        <p14:vortex dir="r"/>
        <p:sndAc>
          <p:endSnd/>
        </p:sndAc>
      </p:transition>
    </mc:Choice>
    <mc:Fallback>
      <p:transition spd="slow" advTm="10687">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 calcmode="lin" valueType="num">
                                      <p:cBhvr additive="base">
                                        <p:cTn id="10"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additive="base">
                                        <p:cTn id="20"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7B41A2B-1291-4BF6-9DB4-9BDF65482CC3}"/>
              </a:ext>
            </a:extLst>
          </p:cNvPr>
          <p:cNvSpPr>
            <a:spLocks noGrp="1"/>
          </p:cNvSpPr>
          <p:nvPr>
            <p:ph type="title"/>
          </p:nvPr>
        </p:nvSpPr>
        <p:spPr>
          <a:xfrm>
            <a:off x="838200" y="365126"/>
            <a:ext cx="10515600" cy="895504"/>
          </a:xfrm>
        </p:spPr>
        <p:txBody>
          <a:bodyPr>
            <a:normAutofit/>
          </a:bodyPr>
          <a:lstStyle/>
          <a:p>
            <a:pPr algn="ctr"/>
            <a:r>
              <a:rPr lang="hr-HR" sz="3600" dirty="0">
                <a:latin typeface="Times New Roman" panose="02020603050405020304" pitchFamily="18" charset="0"/>
                <a:cs typeface="Times New Roman" panose="02020603050405020304" pitchFamily="18" charset="0"/>
              </a:rPr>
              <a:t>Projektni ured za EU fondove danas</a:t>
            </a:r>
          </a:p>
        </p:txBody>
      </p:sp>
      <p:sp>
        <p:nvSpPr>
          <p:cNvPr id="6" name="TekstniOkvir 5">
            <a:extLst>
              <a:ext uri="{FF2B5EF4-FFF2-40B4-BE49-F238E27FC236}">
                <a16:creationId xmlns:a16="http://schemas.microsoft.com/office/drawing/2014/main" id="{8CA70B45-FB30-429A-BD56-227CC4E61346}"/>
              </a:ext>
            </a:extLst>
          </p:cNvPr>
          <p:cNvSpPr txBox="1"/>
          <p:nvPr/>
        </p:nvSpPr>
        <p:spPr>
          <a:xfrm>
            <a:off x="493776" y="1482572"/>
            <a:ext cx="6647688" cy="5293757"/>
          </a:xfrm>
          <a:prstGeom prst="rect">
            <a:avLst/>
          </a:prstGeom>
          <a:noFill/>
        </p:spPr>
        <p:txBody>
          <a:bodyPr wrap="square">
            <a:spAutoFit/>
          </a:bodyPr>
          <a:lstStyle/>
          <a:p>
            <a:pPr marL="285750" indent="-285750" algn="just">
              <a:buFont typeface="Arial" panose="020B0604020202020204" pitchFamily="34" charset="0"/>
              <a:buChar char="•"/>
            </a:pPr>
            <a:r>
              <a:rPr lang="hr-HR" sz="1400" dirty="0">
                <a:latin typeface="Times New Roman" panose="02020603050405020304" pitchFamily="18" charset="0"/>
                <a:cs typeface="Times New Roman" panose="02020603050405020304" pitchFamily="18" charset="0"/>
              </a:rPr>
              <a:t>Projektni ured za EU fondove trenutno djeluje kao specijaliziran, funkcionalan odjel unutar Poslovne zone Ivanec d.o.o. i zapošljava 5 certificiranih voditelja za pripremu i provedbu EU projekata. </a:t>
            </a:r>
          </a:p>
          <a:p>
            <a:pPr marL="285750" indent="-285750" algn="just">
              <a:buFont typeface="Arial" panose="020B0604020202020204" pitchFamily="34" charset="0"/>
              <a:buChar char="•"/>
            </a:pPr>
            <a:endParaRPr lang="hr-HR"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r-HR" sz="1400" dirty="0">
                <a:latin typeface="Times New Roman" panose="02020603050405020304" pitchFamily="18" charset="0"/>
                <a:cs typeface="Times New Roman" panose="02020603050405020304" pitchFamily="18" charset="0"/>
              </a:rPr>
              <a:t>Od osnutka Projektni ured je izradio više od 200 projekata, koji su imali pozitivne učinke na zajednicu, u pogledu stvaranja novih radnih mjesta, razvoja gospodarstva o kompetencija MSP-ova, razvoja društvene i komunalne infrastrukture i podizanje obrazovnog standarda. Provedeni su i projekti koji su imali pozitivan utjecaj na razvoj sporta i kulture te podizanje kvalitete života osoba s invaliditetom i ostalih osoba u nepovoljnom položaju, kao i projekti koji su svojim aktivnostima pridonijeli zaštiti okoliša i klimatskim izazovima. </a:t>
            </a:r>
          </a:p>
          <a:p>
            <a:pPr algn="just"/>
            <a:endParaRPr lang="hr-HR"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r-HR" sz="1400" dirty="0">
                <a:latin typeface="Times New Roman" panose="02020603050405020304" pitchFamily="18" charset="0"/>
                <a:cs typeface="Times New Roman" panose="02020603050405020304" pitchFamily="18" charset="0"/>
              </a:rPr>
              <a:t>Osnivanje Projektnog ureda pokazalo se ključnim za uspješno korištenje EU sredstava na području Grada Ivanca te je postalo primjer dobre prakse, o čemu svjedoče sljedeće nagrade:</a:t>
            </a:r>
          </a:p>
          <a:p>
            <a:pPr marL="285750" indent="-285750" algn="just">
              <a:buFont typeface="Arial" panose="020B0604020202020204" pitchFamily="34" charset="0"/>
              <a:buChar char="•"/>
            </a:pPr>
            <a:endParaRPr lang="hr-HR"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r-HR" sz="1400" dirty="0">
                <a:latin typeface="Times New Roman" panose="02020603050405020304" pitchFamily="18" charset="0"/>
                <a:cs typeface="Times New Roman" panose="02020603050405020304" pitchFamily="18" charset="0"/>
              </a:rPr>
              <a:t>2016. godina -  „Smart </a:t>
            </a:r>
            <a:r>
              <a:rPr lang="hr-HR" sz="1400" dirty="0" err="1">
                <a:latin typeface="Times New Roman" panose="02020603050405020304" pitchFamily="18" charset="0"/>
                <a:cs typeface="Times New Roman" panose="02020603050405020304" pitchFamily="18" charset="0"/>
              </a:rPr>
              <a:t>cities</a:t>
            </a:r>
            <a:r>
              <a:rPr lang="hr-HR" sz="1400" dirty="0">
                <a:latin typeface="Times New Roman" panose="02020603050405020304" pitchFamily="18" charset="0"/>
                <a:cs typeface="Times New Roman" panose="02020603050405020304" pitchFamily="18" charset="0"/>
              </a:rPr>
              <a:t>“ – Pametnija uprava – nagrada od strane Poslovnog dnevnika i Večernjeg lista Gradu Ivancu za projekt osnivanja Projektnog ureda Grada Ivanca za EU fondove</a:t>
            </a:r>
          </a:p>
          <a:p>
            <a:pPr marL="285750" indent="-285750" algn="just">
              <a:buFont typeface="Arial" panose="020B0604020202020204" pitchFamily="34" charset="0"/>
              <a:buChar char="•"/>
            </a:pPr>
            <a:endParaRPr lang="hr-HR"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r-HR" sz="1400" dirty="0">
                <a:latin typeface="Times New Roman" panose="02020603050405020304" pitchFamily="18" charset="0"/>
                <a:cs typeface="Times New Roman" panose="02020603050405020304" pitchFamily="18" charset="0"/>
              </a:rPr>
              <a:t>2017. godina - </a:t>
            </a:r>
            <a:r>
              <a:rPr lang="hr-HR" sz="1400" dirty="0" err="1">
                <a:latin typeface="Times New Roman" panose="02020603050405020304" pitchFamily="18" charset="0"/>
                <a:cs typeface="Times New Roman" panose="02020603050405020304" pitchFamily="18" charset="0"/>
              </a:rPr>
              <a:t>Inpuls</a:t>
            </a:r>
            <a:r>
              <a:rPr lang="hr-HR" sz="1400" dirty="0">
                <a:latin typeface="Times New Roman" panose="02020603050405020304" pitchFamily="18" charset="0"/>
                <a:cs typeface="Times New Roman" panose="02020603050405020304" pitchFamily="18" charset="0"/>
              </a:rPr>
              <a:t> Udruge gradova RH: Gradu Ivancu nagrada za najbolje inovacije u lokalnoj samoupravi – nagrada također temeljena na inicijativi i projektu osnivanja Projektnog ureda Grada Ivanca za EU fondove</a:t>
            </a:r>
          </a:p>
          <a:p>
            <a:pPr algn="just"/>
            <a:endParaRPr lang="hr-HR" sz="1600" dirty="0"/>
          </a:p>
        </p:txBody>
      </p:sp>
      <p:pic>
        <p:nvPicPr>
          <p:cNvPr id="4" name="Slika 3">
            <a:extLst>
              <a:ext uri="{FF2B5EF4-FFF2-40B4-BE49-F238E27FC236}">
                <a16:creationId xmlns:a16="http://schemas.microsoft.com/office/drawing/2014/main" id="{61C69E69-70E2-4B91-8BB9-BE5A2EE3AF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08552">
            <a:off x="7508291" y="2305879"/>
            <a:ext cx="4269202" cy="28817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ustDataLst>
      <p:tags r:id="rId1"/>
    </p:custDataLst>
    <p:extLst>
      <p:ext uri="{BB962C8B-B14F-4D97-AF65-F5344CB8AC3E}">
        <p14:creationId xmlns:p14="http://schemas.microsoft.com/office/powerpoint/2010/main" val="2619482542"/>
      </p:ext>
    </p:extLst>
  </p:cSld>
  <p:clrMapOvr>
    <a:masterClrMapping/>
  </p:clrMapOvr>
  <mc:AlternateContent xmlns:mc="http://schemas.openxmlformats.org/markup-compatibility/2006">
    <mc:Choice xmlns:p14="http://schemas.microsoft.com/office/powerpoint/2010/main" Requires="p14">
      <p:transition spd="slow" p14:dur="5500" advTm="23574">
        <p:sndAc>
          <p:endSnd/>
        </p:sndAc>
      </p:transition>
    </mc:Choice>
    <mc:Fallback>
      <p:transition spd="slow" advTm="23574">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additive="base">
                                        <p:cTn id="16"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 calcmode="lin" valueType="num">
                                      <p:cBhvr additive="base">
                                        <p:cTn id="22"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additive="base">
                                        <p:cTn id="28"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xEl>
                                              <p:pRg st="6" end="6"/>
                                            </p:txEl>
                                          </p:spTgt>
                                        </p:tgtEl>
                                        <p:attrNameLst>
                                          <p:attrName>style.visibility</p:attrName>
                                        </p:attrNameLst>
                                      </p:cBhvr>
                                      <p:to>
                                        <p:strVal val="visible"/>
                                      </p:to>
                                    </p:set>
                                    <p:anim calcmode="lin" valueType="num">
                                      <p:cBhvr additive="base">
                                        <p:cTn id="34"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6">
                                            <p:txEl>
                                              <p:pRg st="8" end="8"/>
                                            </p:txEl>
                                          </p:spTgt>
                                        </p:tgtEl>
                                        <p:attrNameLst>
                                          <p:attrName>style.visibility</p:attrName>
                                        </p:attrNameLst>
                                      </p:cBhvr>
                                      <p:to>
                                        <p:strVal val="visible"/>
                                      </p:to>
                                    </p:set>
                                    <p:anim calcmode="lin" valueType="num">
                                      <p:cBhvr additive="base">
                                        <p:cTn id="40"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900D51AE-3A8E-4145-98CD-7935537E175E}"/>
              </a:ext>
            </a:extLst>
          </p:cNvPr>
          <p:cNvSpPr>
            <a:spLocks noGrp="1"/>
          </p:cNvSpPr>
          <p:nvPr>
            <p:ph type="title"/>
          </p:nvPr>
        </p:nvSpPr>
        <p:spPr>
          <a:xfrm>
            <a:off x="838200" y="365125"/>
            <a:ext cx="10515600" cy="762339"/>
          </a:xfrm>
        </p:spPr>
        <p:txBody>
          <a:bodyPr>
            <a:normAutofit/>
          </a:bodyPr>
          <a:lstStyle/>
          <a:p>
            <a:r>
              <a:rPr lang="hr-HR" sz="4800" b="1" dirty="0">
                <a:effectLst>
                  <a:outerShdw blurRad="38100" dist="38100" dir="2700000" algn="tl">
                    <a:srgbClr val="000000">
                      <a:alpha val="43137"/>
                    </a:srgbClr>
                  </a:outerShdw>
                </a:effectLst>
              </a:rPr>
              <a:t>PODUZETNICI</a:t>
            </a:r>
            <a:r>
              <a:rPr lang="hr-HR" sz="4800" dirty="0">
                <a:effectLst>
                  <a:outerShdw blurRad="38100" dist="38100" dir="2700000" algn="tl">
                    <a:srgbClr val="000000">
                      <a:alpha val="43137"/>
                    </a:srgbClr>
                  </a:outerShdw>
                </a:effectLst>
              </a:rPr>
              <a:t> </a:t>
            </a:r>
          </a:p>
        </p:txBody>
      </p:sp>
      <p:sp>
        <p:nvSpPr>
          <p:cNvPr id="3" name="Rezervirano mjesto sadržaja 2">
            <a:extLst>
              <a:ext uri="{FF2B5EF4-FFF2-40B4-BE49-F238E27FC236}">
                <a16:creationId xmlns:a16="http://schemas.microsoft.com/office/drawing/2014/main" id="{9C1A5F07-DBF8-4AE5-9285-CBC23A2580FB}"/>
              </a:ext>
            </a:extLst>
          </p:cNvPr>
          <p:cNvSpPr>
            <a:spLocks noGrp="1"/>
          </p:cNvSpPr>
          <p:nvPr>
            <p:ph idx="1"/>
          </p:nvPr>
        </p:nvSpPr>
        <p:spPr>
          <a:xfrm>
            <a:off x="911194" y="1353751"/>
            <a:ext cx="4383842" cy="4623371"/>
          </a:xfrm>
        </p:spPr>
        <p:txBody>
          <a:bodyPr>
            <a:normAutofit/>
          </a:bodyPr>
          <a:lstStyle/>
          <a:p>
            <a:pPr lvl="0">
              <a:lnSpc>
                <a:spcPct val="107000"/>
              </a:lnSpc>
              <a:buFont typeface="Wingdings" panose="05000000000000000000" pitchFamily="2" charset="2"/>
              <a:buChar char="§"/>
            </a:pPr>
            <a:r>
              <a:rPr lang="hr-HR" sz="1400" b="1" dirty="0">
                <a:effectLst/>
                <a:latin typeface="Calibri" panose="020F0502020204030204" pitchFamily="34" charset="0"/>
                <a:ea typeface="Calibri" panose="020F0502020204030204" pitchFamily="34" charset="0"/>
                <a:cs typeface="Times New Roman" panose="02020603050405020304" pitchFamily="18" charset="0"/>
              </a:rPr>
              <a:t>Izrađeno više od 30 projekata</a:t>
            </a:r>
          </a:p>
          <a:p>
            <a:pPr>
              <a:lnSpc>
                <a:spcPct val="107000"/>
              </a:lnSpc>
              <a:buFont typeface="Wingdings" panose="05000000000000000000" pitchFamily="2" charset="2"/>
              <a:buChar char="§"/>
            </a:pPr>
            <a:endParaRPr lang="hr-HR" sz="1400" b="1"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Font typeface="Wingdings" panose="05000000000000000000" pitchFamily="2" charset="2"/>
              <a:buChar char="§"/>
            </a:pPr>
            <a:r>
              <a:rPr lang="hr-HR" sz="1400" b="1" dirty="0">
                <a:effectLst/>
                <a:latin typeface="Calibri" panose="020F0502020204030204" pitchFamily="34" charset="0"/>
                <a:ea typeface="Calibri" panose="020F0502020204030204" pitchFamily="34" charset="0"/>
                <a:cs typeface="Times New Roman" panose="02020603050405020304" pitchFamily="18" charset="0"/>
              </a:rPr>
              <a:t>Ukupne vrijednosti preko 44,5 milijuna kuna </a:t>
            </a:r>
          </a:p>
          <a:p>
            <a:pPr lvl="0">
              <a:lnSpc>
                <a:spcPct val="107000"/>
              </a:lnSpc>
              <a:buFont typeface="Wingdings" panose="05000000000000000000" pitchFamily="2" charset="2"/>
              <a:buChar char="§"/>
            </a:pPr>
            <a:endParaRPr lang="hr-HR" sz="1400" b="1"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buFont typeface="Wingdings" panose="05000000000000000000" pitchFamily="2" charset="2"/>
              <a:buChar char="§"/>
            </a:pPr>
            <a:r>
              <a:rPr lang="hr-HR" sz="1400" b="1" dirty="0">
                <a:effectLst/>
                <a:latin typeface="Calibri" panose="020F0502020204030204" pitchFamily="34" charset="0"/>
                <a:ea typeface="Calibri" panose="020F0502020204030204" pitchFamily="34" charset="0"/>
                <a:cs typeface="Times New Roman" panose="02020603050405020304" pitchFamily="18" charset="0"/>
              </a:rPr>
              <a:t>Povučeno 10,5 milijuna kuna bespovratnih sredstava </a:t>
            </a:r>
          </a:p>
          <a:p>
            <a:pPr>
              <a:buFont typeface="Wingdings" panose="05000000000000000000" pitchFamily="2" charset="2"/>
              <a:buChar char="§"/>
            </a:pPr>
            <a:endParaRPr lang="hr-HR" sz="3600" b="1" dirty="0"/>
          </a:p>
        </p:txBody>
      </p:sp>
      <p:graphicFrame>
        <p:nvGraphicFramePr>
          <p:cNvPr id="4" name="Dijagram 3">
            <a:extLst>
              <a:ext uri="{FF2B5EF4-FFF2-40B4-BE49-F238E27FC236}">
                <a16:creationId xmlns:a16="http://schemas.microsoft.com/office/drawing/2014/main" id="{4461C1FF-1635-459D-BC38-D04BBD60FD4F}"/>
              </a:ext>
            </a:extLst>
          </p:cNvPr>
          <p:cNvGraphicFramePr/>
          <p:nvPr>
            <p:extLst>
              <p:ext uri="{D42A27DB-BD31-4B8C-83A1-F6EECF244321}">
                <p14:modId xmlns:p14="http://schemas.microsoft.com/office/powerpoint/2010/main" val="1345012209"/>
              </p:ext>
            </p:extLst>
          </p:nvPr>
        </p:nvGraphicFramePr>
        <p:xfrm>
          <a:off x="1411015" y="3763775"/>
          <a:ext cx="9369970" cy="2823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jagram 4">
            <a:extLst>
              <a:ext uri="{FF2B5EF4-FFF2-40B4-BE49-F238E27FC236}">
                <a16:creationId xmlns:a16="http://schemas.microsoft.com/office/drawing/2014/main" id="{C090EE08-7174-4ABD-819D-7383553209C1}"/>
              </a:ext>
            </a:extLst>
          </p:cNvPr>
          <p:cNvGraphicFramePr/>
          <p:nvPr>
            <p:extLst>
              <p:ext uri="{D42A27DB-BD31-4B8C-83A1-F6EECF244321}">
                <p14:modId xmlns:p14="http://schemas.microsoft.com/office/powerpoint/2010/main" val="2833323709"/>
              </p:ext>
            </p:extLst>
          </p:nvPr>
        </p:nvGraphicFramePr>
        <p:xfrm>
          <a:off x="5079999" y="746294"/>
          <a:ext cx="4892501" cy="322373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355435189"/>
      </p:ext>
    </p:extLst>
  </p:cSld>
  <p:clrMapOvr>
    <a:masterClrMapping/>
  </p:clrMapOvr>
  <mc:AlternateContent xmlns:mc="http://schemas.openxmlformats.org/markup-compatibility/2006">
    <mc:Choice xmlns:p14="http://schemas.microsoft.com/office/powerpoint/2010/main" Requires="p14">
      <p:transition spd="slow" p14:dur="4000" advTm="9938">
        <p14:vortex dir="r"/>
        <p:sndAc>
          <p:endSnd/>
        </p:sndAc>
      </p:transition>
    </mc:Choice>
    <mc:Fallback>
      <p:transition spd="slow" advTm="9938">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4" grpId="0">
        <p:bldAsOne/>
      </p:bldGraphic>
      <p:bldGraphic spid="5"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FA0DD65-6136-47AC-9AE6-4CC6C1868991}"/>
              </a:ext>
            </a:extLst>
          </p:cNvPr>
          <p:cNvSpPr>
            <a:spLocks noGrp="1"/>
          </p:cNvSpPr>
          <p:nvPr>
            <p:ph type="title"/>
          </p:nvPr>
        </p:nvSpPr>
        <p:spPr>
          <a:xfrm>
            <a:off x="644376" y="371084"/>
            <a:ext cx="10515600" cy="1325563"/>
          </a:xfrm>
        </p:spPr>
        <p:txBody>
          <a:bodyPr/>
          <a:lstStyle/>
          <a:p>
            <a:pPr algn="ct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natječaj „Poboljšanje konkurentnosti i učinkovitosti MSP-a kroz informacijske i komunikacijske tehnologije (IKT) – 2”</a:t>
            </a:r>
            <a:endParaRPr lang="hr-HR" b="1" dirty="0">
              <a:effectLst>
                <a:outerShdw blurRad="38100" dist="38100" dir="2700000" algn="tl">
                  <a:srgbClr val="000000">
                    <a:alpha val="43137"/>
                  </a:srgbClr>
                </a:outerShdw>
              </a:effectLst>
            </a:endParaRPr>
          </a:p>
        </p:txBody>
      </p:sp>
      <p:graphicFrame>
        <p:nvGraphicFramePr>
          <p:cNvPr id="4" name="Rezervirano mjesto sadržaja 3">
            <a:extLst>
              <a:ext uri="{FF2B5EF4-FFF2-40B4-BE49-F238E27FC236}">
                <a16:creationId xmlns:a16="http://schemas.microsoft.com/office/drawing/2014/main" id="{F7657F47-7AFC-4E99-939D-4E2CEF7BD2F0}"/>
              </a:ext>
            </a:extLst>
          </p:cNvPr>
          <p:cNvGraphicFramePr>
            <a:graphicFrameLocks noGrp="1"/>
          </p:cNvGraphicFramePr>
          <p:nvPr>
            <p:ph idx="1"/>
            <p:extLst>
              <p:ext uri="{D42A27DB-BD31-4B8C-83A1-F6EECF244321}">
                <p14:modId xmlns:p14="http://schemas.microsoft.com/office/powerpoint/2010/main" val="2402099"/>
              </p:ext>
            </p:extLst>
          </p:nvPr>
        </p:nvGraphicFramePr>
        <p:xfrm>
          <a:off x="491067" y="2192006"/>
          <a:ext cx="9339062" cy="3919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Slika 5">
            <a:extLst>
              <a:ext uri="{FF2B5EF4-FFF2-40B4-BE49-F238E27FC236}">
                <a16:creationId xmlns:a16="http://schemas.microsoft.com/office/drawing/2014/main" id="{7F9935C9-39F1-4E92-9B6F-1E4FE1603370}"/>
              </a:ext>
            </a:extLst>
          </p:cNvPr>
          <p:cNvPicPr>
            <a:picLocks noChangeAspect="1"/>
          </p:cNvPicPr>
          <p:nvPr/>
        </p:nvPicPr>
        <p:blipFill>
          <a:blip r:embed="rId7"/>
          <a:stretch>
            <a:fillRect/>
          </a:stretch>
        </p:blipFill>
        <p:spPr>
          <a:xfrm rot="20984848">
            <a:off x="7782430" y="1501913"/>
            <a:ext cx="3155272" cy="11294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01502909"/>
      </p:ext>
    </p:extLst>
  </p:cSld>
  <p:clrMapOvr>
    <a:masterClrMapping/>
  </p:clrMapOvr>
  <mc:AlternateContent xmlns:mc="http://schemas.openxmlformats.org/markup-compatibility/2006">
    <mc:Choice xmlns:p14="http://schemas.microsoft.com/office/powerpoint/2010/main" Requires="p14">
      <p:transition spd="slow" p14:dur="4000" advTm="7952">
        <p14:vortex dir="r"/>
        <p:sndAc>
          <p:endSnd/>
        </p:sndAc>
      </p:transition>
    </mc:Choice>
    <mc:Fallback>
      <p:transition spd="slow" advTm="795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zervirano mjesto sadržaja 4">
            <a:extLst>
              <a:ext uri="{FF2B5EF4-FFF2-40B4-BE49-F238E27FC236}">
                <a16:creationId xmlns:a16="http://schemas.microsoft.com/office/drawing/2014/main" id="{88A24CC1-9DE8-4039-85E6-917B02A4C41E}"/>
              </a:ext>
            </a:extLst>
          </p:cNvPr>
          <p:cNvSpPr>
            <a:spLocks noGrp="1"/>
          </p:cNvSpPr>
          <p:nvPr>
            <p:ph idx="1"/>
          </p:nvPr>
        </p:nvSpPr>
        <p:spPr>
          <a:xfrm>
            <a:off x="5149049" y="634714"/>
            <a:ext cx="5921405" cy="5052854"/>
          </a:xfrm>
        </p:spPr>
        <p:txBody>
          <a:bodyPr vert="horz" lIns="91440" tIns="45720" rIns="91440" bIns="45720" rtlCol="0">
            <a:noAutofit/>
          </a:bodyPr>
          <a:lstStyle/>
          <a:p>
            <a:pPr marL="0" indent="0" algn="just">
              <a:lnSpc>
                <a:spcPct val="200000"/>
              </a:lnSpc>
              <a:buNone/>
            </a:pPr>
            <a:endParaRPr lang="hr-HR" sz="1100" i="1" dirty="0">
              <a:latin typeface="Calibri" panose="020F0502020204030204" pitchFamily="34" charset="0"/>
              <a:cs typeface="Times New Roman" panose="02020603050405020304" pitchFamily="18" charset="0"/>
            </a:endParaRPr>
          </a:p>
          <a:p>
            <a:pPr marL="0" indent="0" algn="just">
              <a:lnSpc>
                <a:spcPct val="200000"/>
              </a:lnSpc>
              <a:buNone/>
            </a:pPr>
            <a:r>
              <a:rPr lang="hr-HR" sz="1600" b="1" i="1" dirty="0">
                <a:latin typeface="Calibri" panose="020F0502020204030204" pitchFamily="34" charset="0"/>
                <a:cs typeface="Times New Roman" panose="02020603050405020304" pitchFamily="18" charset="0"/>
              </a:rPr>
              <a:t>Izjava korisnika: </a:t>
            </a:r>
          </a:p>
          <a:p>
            <a:pPr marL="0" indent="0" algn="just">
              <a:lnSpc>
                <a:spcPct val="200000"/>
              </a:lnSpc>
              <a:buNone/>
            </a:pPr>
            <a:r>
              <a:rPr lang="hr-HR" sz="1100" i="1" dirty="0">
                <a:latin typeface="Calibri" panose="020F0502020204030204" pitchFamily="34" charset="0"/>
                <a:cs typeface="Times New Roman" panose="02020603050405020304" pitchFamily="18" charset="0"/>
              </a:rPr>
              <a:t>„Budući da se bavim računovodstvenim uslugama, uz znanje, najbitnija stavka je vrhunska informatička oprema s pripadajućim softwareom. Vrijednost projekta je 125.700,96 kn što je za male poduzetnike značajan iznos i vjerojatno da sam samostalno nabavljala opremu, ne bih uložila tolika sredstva i oprema bi bila lošije kvalitete. Mogu reći da sam za neki veći broj godina osigurala nesmetano obavljanje djelatnosti te unapređenje iste, proširenje broja klijenata i otvaranje novih radnih mjesta. Isto tako, u vrijeme krize i pandemije korona virusa, vrlo mi je bitno da mi je nabavljena oprema omogućila rad na daljinu koji je isto tako kvalitetan kao da radimo u svojim prostorima. Bez stručne konzultantske pomoći i podrške Poslovne zone Ivanec d.o.o. i Projektnog ureda za EU fondove  definitivno ne bih realizirala ovaj projekt jer sama nisam dovoljno educirana za vođenje tih poslova. Nadam se i budućoj uspješnoj suradnji na nekim novim projektima.“</a:t>
            </a:r>
          </a:p>
          <a:p>
            <a:pPr marL="0" indent="0" algn="just">
              <a:lnSpc>
                <a:spcPct val="200000"/>
              </a:lnSpc>
              <a:buNone/>
            </a:pPr>
            <a:endParaRPr lang="hr-HR" sz="1100" i="1" dirty="0">
              <a:latin typeface="Calibri" panose="020F0502020204030204" pitchFamily="34" charset="0"/>
              <a:cs typeface="Times New Roman" panose="02020603050405020304" pitchFamily="18" charset="0"/>
            </a:endParaRPr>
          </a:p>
          <a:p>
            <a:pPr marL="0" indent="0" algn="just">
              <a:lnSpc>
                <a:spcPct val="200000"/>
              </a:lnSpc>
              <a:buNone/>
            </a:pPr>
            <a:r>
              <a:rPr lang="hr-HR" sz="1100" i="1" dirty="0">
                <a:latin typeface="Calibri" panose="020F0502020204030204" pitchFamily="34" charset="0"/>
                <a:cs typeface="Times New Roman" panose="02020603050405020304" pitchFamily="18" charset="0"/>
              </a:rPr>
              <a:t>Renata </a:t>
            </a:r>
            <a:r>
              <a:rPr lang="hr-HR" sz="1100" i="1" dirty="0" err="1">
                <a:latin typeface="Calibri" panose="020F0502020204030204" pitchFamily="34" charset="0"/>
                <a:cs typeface="Times New Roman" panose="02020603050405020304" pitchFamily="18" charset="0"/>
              </a:rPr>
              <a:t>Peček</a:t>
            </a:r>
            <a:r>
              <a:rPr lang="hr-HR" sz="1100" i="1" dirty="0">
                <a:latin typeface="Calibri" panose="020F0502020204030204" pitchFamily="34" charset="0"/>
                <a:cs typeface="Times New Roman" panose="02020603050405020304" pitchFamily="18" charset="0"/>
              </a:rPr>
              <a:t>, direktorica poduzeća M-fin usluge d.o.o.</a:t>
            </a:r>
          </a:p>
          <a:p>
            <a:pPr marL="0" indent="0" algn="just">
              <a:lnSpc>
                <a:spcPct val="200000"/>
              </a:lnSpc>
              <a:buNone/>
            </a:pPr>
            <a:endParaRPr lang="hr-HR" sz="1100" i="1" dirty="0">
              <a:latin typeface="Calibri" panose="020F0502020204030204" pitchFamily="34" charset="0"/>
              <a:cs typeface="Times New Roman" panose="02020603050405020304" pitchFamily="18" charset="0"/>
            </a:endParaRPr>
          </a:p>
        </p:txBody>
      </p:sp>
      <p:pic>
        <p:nvPicPr>
          <p:cNvPr id="6" name="Slika 5">
            <a:extLst>
              <a:ext uri="{FF2B5EF4-FFF2-40B4-BE49-F238E27FC236}">
                <a16:creationId xmlns:a16="http://schemas.microsoft.com/office/drawing/2014/main" id="{100E8D40-D2F6-46AA-AEB0-EB5BB3A03F22}"/>
              </a:ext>
            </a:extLst>
          </p:cNvPr>
          <p:cNvPicPr/>
          <p:nvPr/>
        </p:nvPicPr>
        <p:blipFill rotWithShape="1">
          <a:blip r:embed="rId3" cstate="print">
            <a:extLst>
              <a:ext uri="{28A0092B-C50C-407E-A947-70E740481C1C}">
                <a14:useLocalDpi xmlns:a14="http://schemas.microsoft.com/office/drawing/2010/main" val="0"/>
              </a:ext>
            </a:extLst>
          </a:blip>
          <a:srcRect l="31623" t="7563" r="16588" b="13352"/>
          <a:stretch/>
        </p:blipFill>
        <p:spPr bwMode="auto">
          <a:xfrm rot="277476">
            <a:off x="918922" y="492004"/>
            <a:ext cx="3724922" cy="58739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583729828"/>
      </p:ext>
    </p:extLst>
  </p:cSld>
  <p:clrMapOvr>
    <a:masterClrMapping/>
  </p:clrMapOvr>
  <mc:AlternateContent xmlns:mc="http://schemas.openxmlformats.org/markup-compatibility/2006">
    <mc:Choice xmlns:p14="http://schemas.microsoft.com/office/powerpoint/2010/main" Requires="p14">
      <p:transition spd="slow" p14:dur="4000" advTm="9229">
        <p14:vortex dir="r"/>
        <p:sndAc>
          <p:endSnd/>
        </p:sndAc>
      </p:transition>
    </mc:Choice>
    <mc:Fallback>
      <p:transition spd="slow" advTm="9229">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A025F33-2577-422D-B045-E994A550962D}"/>
              </a:ext>
            </a:extLst>
          </p:cNvPr>
          <p:cNvSpPr>
            <a:spLocks noGrp="1"/>
          </p:cNvSpPr>
          <p:nvPr>
            <p:ph type="title"/>
          </p:nvPr>
        </p:nvSpPr>
        <p:spPr>
          <a:xfrm>
            <a:off x="568076" y="772741"/>
            <a:ext cx="7945610" cy="1147754"/>
          </a:xfrm>
        </p:spPr>
        <p:txBody>
          <a:bodyPr>
            <a:noAutofit/>
          </a:bodyPr>
          <a:lstStyle/>
          <a:p>
            <a:pPr>
              <a:lnSpc>
                <a:spcPct val="107000"/>
              </a:lnSpc>
              <a:spcAft>
                <a:spcPts val="800"/>
              </a:spcAft>
            </a:pPr>
            <a:r>
              <a:rPr lang="hr-HR" sz="2400" i="1" dirty="0">
                <a:effectLst/>
                <a:latin typeface="Calibri,Italic"/>
                <a:ea typeface="Calibri" panose="020F0502020204030204" pitchFamily="34" charset="0"/>
                <a:cs typeface="Calibri,Italic"/>
              </a:rPr>
              <a:t>Izjava drugih korisnika </a:t>
            </a:r>
            <a:br>
              <a:rPr lang="hr-HR" sz="2400" i="1" dirty="0">
                <a:effectLst/>
                <a:latin typeface="Calibri,Italic"/>
                <a:ea typeface="Calibri" panose="020F0502020204030204" pitchFamily="34" charset="0"/>
                <a:cs typeface="Calibri,Italic"/>
              </a:rPr>
            </a:br>
            <a:r>
              <a:rPr lang="hr-HR" sz="2400" i="1" dirty="0">
                <a:effectLst/>
                <a:latin typeface="Calibri,Italic"/>
                <a:ea typeface="Calibri" panose="020F0502020204030204" pitchFamily="34" charset="0"/>
                <a:cs typeface="Calibri,Italic"/>
              </a:rPr>
              <a:t>IKT-2 natječaja: </a:t>
            </a:r>
            <a:br>
              <a:rPr lang="hr-HR" sz="3200" dirty="0">
                <a:effectLst/>
                <a:latin typeface="Calibri" panose="020F0502020204030204" pitchFamily="34" charset="0"/>
                <a:ea typeface="Calibri" panose="020F0502020204030204" pitchFamily="34" charset="0"/>
                <a:cs typeface="Times New Roman" panose="02020603050405020304" pitchFamily="18" charset="0"/>
              </a:rPr>
            </a:br>
            <a:endParaRPr lang="hr-HR" sz="3200" dirty="0"/>
          </a:p>
        </p:txBody>
      </p:sp>
      <p:pic>
        <p:nvPicPr>
          <p:cNvPr id="4" name="Rezervirano mjesto sadržaja 3">
            <a:extLst>
              <a:ext uri="{FF2B5EF4-FFF2-40B4-BE49-F238E27FC236}">
                <a16:creationId xmlns:a16="http://schemas.microsoft.com/office/drawing/2014/main" id="{EC498022-05EB-4E9C-9402-B400D48BBB36}"/>
              </a:ext>
            </a:extLst>
          </p:cNvPr>
          <p:cNvPicPr>
            <a:picLocks noGrp="1"/>
          </p:cNvPicPr>
          <p:nvPr>
            <p:ph idx="1"/>
          </p:nvPr>
        </p:nvPicPr>
        <p:blipFill rotWithShape="1">
          <a:blip r:embed="rId2"/>
          <a:srcRect l="2654" r="3273"/>
          <a:stretch/>
        </p:blipFill>
        <p:spPr bwMode="auto">
          <a:xfrm>
            <a:off x="727874" y="5945673"/>
            <a:ext cx="4184532" cy="685800"/>
          </a:xfrm>
          <a:prstGeom prst="rect">
            <a:avLst/>
          </a:prstGeom>
          <a:ln>
            <a:solidFill>
              <a:sysClr val="windowText" lastClr="000000"/>
            </a:solidFill>
          </a:ln>
          <a:extLst>
            <a:ext uri="{53640926-AAD7-44D8-BBD7-CCE9431645EC}">
              <a14:shadowObscured xmlns:a14="http://schemas.microsoft.com/office/drawing/2010/main"/>
            </a:ext>
          </a:extLst>
        </p:spPr>
      </p:pic>
      <p:sp>
        <p:nvSpPr>
          <p:cNvPr id="5" name="TekstniOkvir 4">
            <a:extLst>
              <a:ext uri="{FF2B5EF4-FFF2-40B4-BE49-F238E27FC236}">
                <a16:creationId xmlns:a16="http://schemas.microsoft.com/office/drawing/2014/main" id="{EE8C1D75-D5E4-458F-B340-5D066BE407FE}"/>
              </a:ext>
            </a:extLst>
          </p:cNvPr>
          <p:cNvSpPr txBox="1"/>
          <p:nvPr/>
        </p:nvSpPr>
        <p:spPr>
          <a:xfrm>
            <a:off x="3098307" y="5311986"/>
            <a:ext cx="4749553" cy="330540"/>
          </a:xfrm>
          <a:prstGeom prst="rect">
            <a:avLst/>
          </a:prstGeom>
        </p:spPr>
        <p:txBody>
          <a:bodyPr vert="horz" lIns="91440" tIns="45720" rIns="91440" bIns="45720" rtlCol="0">
            <a:noAutofit/>
          </a:bodyPr>
          <a:lstStyle>
            <a:defPPr>
              <a:defRPr lang="sr-Latn-RS"/>
            </a:defPPr>
            <a:lvl1pPr indent="0" algn="just">
              <a:lnSpc>
                <a:spcPct val="200000"/>
              </a:lnSpc>
              <a:spcBef>
                <a:spcPts val="1000"/>
              </a:spcBef>
              <a:buFont typeface="Arial" panose="020B0604020202020204" pitchFamily="34" charset="0"/>
              <a:buNone/>
              <a:defRPr sz="900" i="1">
                <a:latin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r"/>
            <a:r>
              <a:rPr lang="hr-HR" sz="1050" dirty="0"/>
              <a:t>Dražen </a:t>
            </a:r>
            <a:r>
              <a:rPr lang="hr-HR" sz="1050" dirty="0" err="1"/>
              <a:t>Boić</a:t>
            </a:r>
            <a:r>
              <a:rPr lang="hr-HR" sz="1050" dirty="0"/>
              <a:t>, direktor poduzeća </a:t>
            </a:r>
            <a:r>
              <a:rPr lang="hr-HR" sz="1050" dirty="0" err="1"/>
              <a:t>Arhinatura</a:t>
            </a:r>
            <a:r>
              <a:rPr lang="hr-HR" sz="1050" dirty="0"/>
              <a:t> d.o.o.</a:t>
            </a:r>
          </a:p>
        </p:txBody>
      </p:sp>
      <p:pic>
        <p:nvPicPr>
          <p:cNvPr id="6" name="Slika 5">
            <a:extLst>
              <a:ext uri="{FF2B5EF4-FFF2-40B4-BE49-F238E27FC236}">
                <a16:creationId xmlns:a16="http://schemas.microsoft.com/office/drawing/2014/main" id="{E1685CD0-860C-48E9-A37E-8443A4D26CD5}"/>
              </a:ext>
            </a:extLst>
          </p:cNvPr>
          <p:cNvPicPr/>
          <p:nvPr/>
        </p:nvPicPr>
        <p:blipFill>
          <a:blip r:embed="rId3"/>
          <a:stretch>
            <a:fillRect/>
          </a:stretch>
        </p:blipFill>
        <p:spPr>
          <a:xfrm>
            <a:off x="8201478" y="584890"/>
            <a:ext cx="3262648" cy="6027940"/>
          </a:xfrm>
          <a:prstGeom prst="rect">
            <a:avLst/>
          </a:prstGeom>
        </p:spPr>
      </p:pic>
      <p:sp>
        <p:nvSpPr>
          <p:cNvPr id="7" name="Rezervirano mjesto sadržaja 4">
            <a:extLst>
              <a:ext uri="{FF2B5EF4-FFF2-40B4-BE49-F238E27FC236}">
                <a16:creationId xmlns:a16="http://schemas.microsoft.com/office/drawing/2014/main" id="{22FF4E80-287F-4648-8134-1AC4C1136701}"/>
              </a:ext>
            </a:extLst>
          </p:cNvPr>
          <p:cNvSpPr txBox="1">
            <a:spLocks/>
          </p:cNvSpPr>
          <p:nvPr/>
        </p:nvSpPr>
        <p:spPr>
          <a:xfrm>
            <a:off x="727874" y="1624018"/>
            <a:ext cx="6960188" cy="3853238"/>
          </a:xfrm>
          <a:prstGeom prst="rect">
            <a:avLst/>
          </a:prstGeom>
        </p:spPr>
        <p:txBody>
          <a:bodyPr vert="horz" lIns="91440" tIns="45720" rIns="91440" bIns="45720" rtlCol="0">
            <a:noAutofit/>
          </a:bodyPr>
          <a:lstStyle>
            <a:lvl1pPr indent="0" algn="just">
              <a:lnSpc>
                <a:spcPct val="200000"/>
              </a:lnSpc>
              <a:spcBef>
                <a:spcPts val="1000"/>
              </a:spcBef>
              <a:buFont typeface="Arial" panose="020B0604020202020204" pitchFamily="34" charset="0"/>
              <a:buNone/>
              <a:defRPr sz="1100" i="1">
                <a:latin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hr-HR" sz="1200" dirty="0"/>
              <a:t>Bespovratna sredstva iskoristili smo za nabavu programskih rješenja (software) i računalne opreme (hardware), potrebnih za unapređenje našeg poslovanja – arhitektonskog projektiranja i koordinacije projektiranja u graditeljstvu. Ključna je nabava  BIM (Building </a:t>
            </a:r>
            <a:r>
              <a:rPr lang="hr-HR" sz="1200" dirty="0" err="1"/>
              <a:t>Information</a:t>
            </a:r>
            <a:r>
              <a:rPr lang="hr-HR" sz="1200" dirty="0"/>
              <a:t> </a:t>
            </a:r>
            <a:r>
              <a:rPr lang="hr-HR" sz="1200" dirty="0" err="1"/>
              <a:t>Modeling</a:t>
            </a:r>
            <a:r>
              <a:rPr lang="hr-HR" sz="1200" dirty="0"/>
              <a:t>) sustava, programskog alata za trodimenzionalno projektiranje s bazom podataka, nužnog za unaprjeđenje poslovnih procesa poduzeća i prilagodbu na složene zahtjeve tržišta.  Ostvarivanjem prava na subvenciju za ciljana ulaganja, ubrzali smo i olakšali prelazak na nove tehnologije čime smo stvorili preduvjete za unapređenje našeg poslovanja i spremnost na zahtjeve tržišta koji su pred nama. Očekivani pozitivni rezultati projekta su doprinos efikasnijem i kvalitetnijem poslovanju poduzeća, što će doprinijeti ostvarenju ciljeva proširenja poslovanja, zadržavanja postojećih i otvaranja novih radnih mjesta, povećanja prihoda, a u konačnici zadovoljstva naših klijenata i naših zaposlenika. </a:t>
            </a:r>
          </a:p>
        </p:txBody>
      </p:sp>
    </p:spTree>
    <p:extLst>
      <p:ext uri="{BB962C8B-B14F-4D97-AF65-F5344CB8AC3E}">
        <p14:creationId xmlns:p14="http://schemas.microsoft.com/office/powerpoint/2010/main" val="1247198279"/>
      </p:ext>
    </p:extLst>
  </p:cSld>
  <p:clrMapOvr>
    <a:masterClrMapping/>
  </p:clrMapOvr>
  <mc:AlternateContent xmlns:mc="http://schemas.openxmlformats.org/markup-compatibility/2006">
    <mc:Choice xmlns:p14="http://schemas.microsoft.com/office/powerpoint/2010/main" Requires="p14">
      <p:transition spd="slow" p14:dur="4000" advTm="7575">
        <p14:vortex dir="r"/>
        <p:sndAc>
          <p:endSnd/>
        </p:sndAc>
      </p:transition>
    </mc:Choice>
    <mc:Fallback>
      <p:transition spd="slow" advTm="7575">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9037618-6A8C-4D24-8B2D-6F18844B1DB6}"/>
              </a:ext>
            </a:extLst>
          </p:cNvPr>
          <p:cNvSpPr>
            <a:spLocks noGrp="1"/>
          </p:cNvSpPr>
          <p:nvPr>
            <p:ph type="title"/>
          </p:nvPr>
        </p:nvSpPr>
        <p:spPr/>
        <p:txBody>
          <a:bodyPr/>
          <a:lstStyle/>
          <a:p>
            <a:endParaRPr lang="hr-HR"/>
          </a:p>
        </p:txBody>
      </p:sp>
      <p:sp>
        <p:nvSpPr>
          <p:cNvPr id="3" name="Rezervirano mjesto sadržaja 2">
            <a:extLst>
              <a:ext uri="{FF2B5EF4-FFF2-40B4-BE49-F238E27FC236}">
                <a16:creationId xmlns:a16="http://schemas.microsoft.com/office/drawing/2014/main" id="{62DEFD27-9BAF-4D18-A3D3-1E59F164B476}"/>
              </a:ext>
            </a:extLst>
          </p:cNvPr>
          <p:cNvSpPr>
            <a:spLocks noGrp="1"/>
          </p:cNvSpPr>
          <p:nvPr>
            <p:ph idx="1"/>
          </p:nvPr>
        </p:nvSpPr>
        <p:spPr/>
        <p:txBody>
          <a:bodyPr vert="horz" lIns="91440" tIns="45720" rIns="91440" bIns="45720" rtlCol="0">
            <a:normAutofit/>
          </a:bodyPr>
          <a:lstStyle/>
          <a:p>
            <a:pPr marL="0" indent="0" algn="just">
              <a:lnSpc>
                <a:spcPct val="200000"/>
              </a:lnSpc>
              <a:buNone/>
            </a:pPr>
            <a:r>
              <a:rPr lang="hr-HR" sz="2400" b="1" i="1" dirty="0">
                <a:latin typeface="Calibri" panose="020F0502020204030204" pitchFamily="34" charset="0"/>
                <a:cs typeface="Times New Roman" panose="02020603050405020304" pitchFamily="18" charset="0"/>
              </a:rPr>
              <a:t>Izjava korisnika: </a:t>
            </a:r>
          </a:p>
          <a:p>
            <a:pPr marL="0" indent="0" algn="just">
              <a:lnSpc>
                <a:spcPct val="200000"/>
              </a:lnSpc>
              <a:buNone/>
            </a:pPr>
            <a:r>
              <a:rPr lang="hr-HR" sz="1600" i="1" dirty="0">
                <a:latin typeface="Calibri" panose="020F0502020204030204" pitchFamily="34" charset="0"/>
                <a:cs typeface="Times New Roman" panose="02020603050405020304" pitchFamily="18" charset="0"/>
              </a:rPr>
              <a:t>„U tijeku smo provedbe našeg IKT projekta, kupnja opreme i softvera olakšat će nam proizvodnju. Znatno lakše ćemo pratiti cjelokupan proces proizvodnje, a iznimno je važno što će to rezultirati povećanjem produktivnosti. „</a:t>
            </a:r>
          </a:p>
          <a:p>
            <a:pPr marL="0" indent="0" algn="just">
              <a:lnSpc>
                <a:spcPct val="200000"/>
              </a:lnSpc>
              <a:buNone/>
            </a:pPr>
            <a:endParaRPr lang="hr-HR" sz="1600" i="1" dirty="0">
              <a:latin typeface="Calibri" panose="020F0502020204030204" pitchFamily="34" charset="0"/>
              <a:cs typeface="Times New Roman" panose="02020603050405020304" pitchFamily="18" charset="0"/>
            </a:endParaRPr>
          </a:p>
          <a:p>
            <a:pPr marL="0" indent="0" algn="just">
              <a:lnSpc>
                <a:spcPct val="200000"/>
              </a:lnSpc>
              <a:buNone/>
            </a:pPr>
            <a:r>
              <a:rPr lang="hr-HR" sz="1600" i="1" dirty="0">
                <a:latin typeface="Calibri" panose="020F0502020204030204" pitchFamily="34" charset="0"/>
                <a:cs typeface="Times New Roman" panose="02020603050405020304" pitchFamily="18" charset="0"/>
              </a:rPr>
              <a:t>	Dragutin Varga, direktor</a:t>
            </a:r>
          </a:p>
        </p:txBody>
      </p:sp>
      <p:pic>
        <p:nvPicPr>
          <p:cNvPr id="5" name="Slika 4">
            <a:extLst>
              <a:ext uri="{FF2B5EF4-FFF2-40B4-BE49-F238E27FC236}">
                <a16:creationId xmlns:a16="http://schemas.microsoft.com/office/drawing/2014/main" id="{805B9681-8774-423B-9DBE-0B3F2D3C7C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5513" y="5028396"/>
            <a:ext cx="3711262" cy="952583"/>
          </a:xfrm>
          <a:prstGeom prst="rect">
            <a:avLst/>
          </a:prstGeom>
        </p:spPr>
      </p:pic>
    </p:spTree>
    <p:custDataLst>
      <p:tags r:id="rId1"/>
    </p:custDataLst>
    <p:extLst>
      <p:ext uri="{BB962C8B-B14F-4D97-AF65-F5344CB8AC3E}">
        <p14:creationId xmlns:p14="http://schemas.microsoft.com/office/powerpoint/2010/main" val="45629998"/>
      </p:ext>
    </p:extLst>
  </p:cSld>
  <p:clrMapOvr>
    <a:masterClrMapping/>
  </p:clrMapOvr>
  <mc:AlternateContent xmlns:mc="http://schemas.openxmlformats.org/markup-compatibility/2006">
    <mc:Choice xmlns:p14="http://schemas.microsoft.com/office/powerpoint/2010/main" Requires="p14">
      <p:transition spd="slow" p14:dur="4000" advTm="8060">
        <p14:vortex dir="r"/>
        <p:sndAc>
          <p:endSnd/>
        </p:sndAc>
      </p:transition>
    </mc:Choice>
    <mc:Fallback>
      <p:transition spd="slow" advTm="8060">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FA0DD65-6136-47AC-9AE6-4CC6C1868991}"/>
              </a:ext>
            </a:extLst>
          </p:cNvPr>
          <p:cNvSpPr>
            <a:spLocks noGrp="1"/>
          </p:cNvSpPr>
          <p:nvPr>
            <p:ph type="title"/>
          </p:nvPr>
        </p:nvSpPr>
        <p:spPr>
          <a:xfrm>
            <a:off x="644376" y="529454"/>
            <a:ext cx="8442176" cy="1264847"/>
          </a:xfrm>
        </p:spPr>
        <p:txBody>
          <a:bodyPr>
            <a:normAutofit/>
          </a:bodyPr>
          <a:lstStyle/>
          <a:p>
            <a:pPr algn="ctr"/>
            <a:r>
              <a:rPr lang="hr-H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natječaj „E-impuls”</a:t>
            </a:r>
            <a:endParaRPr lang="hr-HR" sz="5400" b="1" dirty="0">
              <a:effectLst>
                <a:outerShdw blurRad="38100" dist="38100" dir="2700000" algn="tl">
                  <a:srgbClr val="000000">
                    <a:alpha val="43137"/>
                  </a:srgbClr>
                </a:outerShdw>
              </a:effectLst>
            </a:endParaRPr>
          </a:p>
        </p:txBody>
      </p:sp>
      <p:graphicFrame>
        <p:nvGraphicFramePr>
          <p:cNvPr id="4" name="Rezervirano mjesto sadržaja 3">
            <a:extLst>
              <a:ext uri="{FF2B5EF4-FFF2-40B4-BE49-F238E27FC236}">
                <a16:creationId xmlns:a16="http://schemas.microsoft.com/office/drawing/2014/main" id="{F7657F47-7AFC-4E99-939D-4E2CEF7BD2F0}"/>
              </a:ext>
            </a:extLst>
          </p:cNvPr>
          <p:cNvGraphicFramePr>
            <a:graphicFrameLocks noGrp="1"/>
          </p:cNvGraphicFramePr>
          <p:nvPr>
            <p:ph idx="1"/>
            <p:extLst>
              <p:ext uri="{D42A27DB-BD31-4B8C-83A1-F6EECF244321}">
                <p14:modId xmlns:p14="http://schemas.microsoft.com/office/powerpoint/2010/main" val="2934847635"/>
              </p:ext>
            </p:extLst>
          </p:nvPr>
        </p:nvGraphicFramePr>
        <p:xfrm>
          <a:off x="644376" y="1891956"/>
          <a:ext cx="9906329" cy="4219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Slika 2">
            <a:extLst>
              <a:ext uri="{FF2B5EF4-FFF2-40B4-BE49-F238E27FC236}">
                <a16:creationId xmlns:a16="http://schemas.microsoft.com/office/drawing/2014/main" id="{D5A9C177-7918-4620-9927-84420B9BAE88}"/>
              </a:ext>
            </a:extLst>
          </p:cNvPr>
          <p:cNvPicPr>
            <a:picLocks noChangeAspect="1"/>
          </p:cNvPicPr>
          <p:nvPr/>
        </p:nvPicPr>
        <p:blipFill>
          <a:blip r:embed="rId7"/>
          <a:stretch>
            <a:fillRect/>
          </a:stretch>
        </p:blipFill>
        <p:spPr>
          <a:xfrm rot="21282805">
            <a:off x="7033695" y="867922"/>
            <a:ext cx="2675264" cy="976800"/>
          </a:xfrm>
          <a:prstGeom prst="rect">
            <a:avLst/>
          </a:prstGeom>
        </p:spPr>
      </p:pic>
    </p:spTree>
    <p:extLst>
      <p:ext uri="{BB962C8B-B14F-4D97-AF65-F5344CB8AC3E}">
        <p14:creationId xmlns:p14="http://schemas.microsoft.com/office/powerpoint/2010/main" val="4004832279"/>
      </p:ext>
    </p:extLst>
  </p:cSld>
  <p:clrMapOvr>
    <a:masterClrMapping/>
  </p:clrMapOvr>
  <mc:AlternateContent xmlns:mc="http://schemas.openxmlformats.org/markup-compatibility/2006">
    <mc:Choice xmlns:p14="http://schemas.microsoft.com/office/powerpoint/2010/main" Requires="p14">
      <p:transition spd="slow" p14:dur="4000" advTm="6800">
        <p14:vortex dir="r"/>
        <p:sndAc>
          <p:endSnd/>
        </p:sndAc>
      </p:transition>
    </mc:Choice>
    <mc:Fallback>
      <p:transition spd="slow" advTm="6800">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heel(1)">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D40A9E9-C8EA-4760-B8DE-D6CD5FA27305}"/>
              </a:ext>
            </a:extLst>
          </p:cNvPr>
          <p:cNvSpPr>
            <a:spLocks noGrp="1"/>
          </p:cNvSpPr>
          <p:nvPr>
            <p:ph type="title"/>
          </p:nvPr>
        </p:nvSpPr>
        <p:spPr/>
        <p:txBody>
          <a:bodyPr/>
          <a:lstStyle/>
          <a:p>
            <a:r>
              <a:rPr lang="hr-HR" i="1" dirty="0"/>
              <a:t>Izjava korisnika: </a:t>
            </a:r>
            <a:br>
              <a:rPr lang="hr-HR" i="1" dirty="0"/>
            </a:br>
            <a:endParaRPr lang="hr-HR" dirty="0"/>
          </a:p>
        </p:txBody>
      </p:sp>
      <p:sp>
        <p:nvSpPr>
          <p:cNvPr id="3" name="Rezervirano mjesto sadržaja 2">
            <a:extLst>
              <a:ext uri="{FF2B5EF4-FFF2-40B4-BE49-F238E27FC236}">
                <a16:creationId xmlns:a16="http://schemas.microsoft.com/office/drawing/2014/main" id="{E3F09C15-345D-48CB-9BFC-1167CBFAAA10}"/>
              </a:ext>
            </a:extLst>
          </p:cNvPr>
          <p:cNvSpPr>
            <a:spLocks noGrp="1"/>
          </p:cNvSpPr>
          <p:nvPr>
            <p:ph idx="1"/>
          </p:nvPr>
        </p:nvSpPr>
        <p:spPr>
          <a:xfrm>
            <a:off x="385439" y="1905524"/>
            <a:ext cx="7027416" cy="4723876"/>
          </a:xfrm>
        </p:spPr>
        <p:txBody>
          <a:bodyPr vert="horz" lIns="91440" tIns="45720" rIns="91440" bIns="45720" rtlCol="0">
            <a:noAutofit/>
          </a:bodyPr>
          <a:lstStyle/>
          <a:p>
            <a:pPr marL="0" indent="0" algn="just">
              <a:lnSpc>
                <a:spcPct val="200000"/>
              </a:lnSpc>
              <a:buNone/>
            </a:pPr>
            <a:r>
              <a:rPr lang="hr-HR" sz="1200" i="1" dirty="0">
                <a:latin typeface="Calibri" panose="020F0502020204030204" pitchFamily="34" charset="0"/>
                <a:cs typeface="Times New Roman" panose="02020603050405020304" pitchFamily="18" charset="0"/>
              </a:rPr>
              <a:t>„Sudjelovali smo u projektu „Unapređenjem poslovanja do jačanja konkurentnosti na tržištu”, koji je financiran iz Europskih i strukturnih fondova u financijskom razdoblju 2014.-2020. god. Sudjelovanjem u gore imenovanom projektu dodijeljena su nam bespovratna sredstva kojima smo financirali hidraulični stroj za savijanje lima. Nabavkom istog došlo je do velikog poboljšanja proizvodnje u smislu povećanja proizvodnih kapaciteta što rezultira jačanjem konkurentnosti na tržištu i samim time povećanjem dobivenih projektnih rezultata. Također su smanjeni troškovi energije, manja je količina otpada, povećana je radna snaga. Krajnji rezultat je vidljiv u povećanju prihoda.</a:t>
            </a:r>
          </a:p>
          <a:p>
            <a:pPr marL="0" indent="0" algn="just">
              <a:lnSpc>
                <a:spcPct val="200000"/>
              </a:lnSpc>
              <a:buNone/>
            </a:pPr>
            <a:r>
              <a:rPr lang="hr-HR" sz="1200" i="1" dirty="0">
                <a:latin typeface="Calibri" panose="020F0502020204030204" pitchFamily="34" charset="0"/>
                <a:cs typeface="Times New Roman" panose="02020603050405020304" pitchFamily="18" charset="0"/>
              </a:rPr>
              <a:t>U obavljanju poslova upravljanja i administracije projekta koristili smo usluge Projektnog ureda za EU fondove Poslovne zone Ivanec d.o.o. što je pridonijelo pozitivnom rezultatu sudjelovanja u projektu. „</a:t>
            </a:r>
          </a:p>
          <a:p>
            <a:pPr marL="0" indent="0" algn="r">
              <a:lnSpc>
                <a:spcPct val="200000"/>
              </a:lnSpc>
              <a:buNone/>
            </a:pPr>
            <a:r>
              <a:rPr lang="hr-HR" sz="1200" i="1" dirty="0">
                <a:latin typeface="Calibri" panose="020F0502020204030204" pitchFamily="34" charset="0"/>
                <a:cs typeface="Times New Roman" panose="02020603050405020304" pitchFamily="18" charset="0"/>
              </a:rPr>
              <a:t>Božidar </a:t>
            </a:r>
            <a:r>
              <a:rPr lang="hr-HR" sz="1200" i="1" dirty="0" err="1">
                <a:latin typeface="Calibri" panose="020F0502020204030204" pitchFamily="34" charset="0"/>
                <a:cs typeface="Times New Roman" panose="02020603050405020304" pitchFamily="18" charset="0"/>
              </a:rPr>
              <a:t>Gužvinec</a:t>
            </a:r>
            <a:r>
              <a:rPr lang="hr-HR" sz="1200" i="1" dirty="0">
                <a:latin typeface="Calibri" panose="020F0502020204030204" pitchFamily="34" charset="0"/>
                <a:cs typeface="Times New Roman" panose="02020603050405020304" pitchFamily="18" charset="0"/>
              </a:rPr>
              <a:t>, </a:t>
            </a:r>
          </a:p>
          <a:p>
            <a:pPr marL="0" indent="0" algn="r">
              <a:lnSpc>
                <a:spcPct val="200000"/>
              </a:lnSpc>
              <a:buNone/>
            </a:pPr>
            <a:r>
              <a:rPr lang="hr-HR" sz="1200" i="1" dirty="0">
                <a:latin typeface="Calibri" panose="020F0502020204030204" pitchFamily="34" charset="0"/>
                <a:cs typeface="Times New Roman" panose="02020603050405020304" pitchFamily="18" charset="0"/>
              </a:rPr>
              <a:t>vlasnik obrta </a:t>
            </a:r>
            <a:r>
              <a:rPr lang="hr-HR" sz="1200" i="1" dirty="0" err="1">
                <a:latin typeface="Calibri" panose="020F0502020204030204" pitchFamily="34" charset="0"/>
                <a:cs typeface="Times New Roman" panose="02020603050405020304" pitchFamily="18" charset="0"/>
              </a:rPr>
              <a:t>Izolaterski</a:t>
            </a:r>
            <a:r>
              <a:rPr lang="hr-HR" sz="1200" i="1" dirty="0">
                <a:latin typeface="Calibri" panose="020F0502020204030204" pitchFamily="34" charset="0"/>
                <a:cs typeface="Times New Roman" panose="02020603050405020304" pitchFamily="18" charset="0"/>
              </a:rPr>
              <a:t> i limarski obrt Božidar </a:t>
            </a:r>
            <a:r>
              <a:rPr lang="hr-HR" sz="1200" i="1" dirty="0" err="1">
                <a:latin typeface="Calibri" panose="020F0502020204030204" pitchFamily="34" charset="0"/>
                <a:cs typeface="Times New Roman" panose="02020603050405020304" pitchFamily="18" charset="0"/>
              </a:rPr>
              <a:t>Gužvinec</a:t>
            </a:r>
            <a:endParaRPr lang="hr-HR" sz="1200" i="1" dirty="0">
              <a:latin typeface="Calibri" panose="020F0502020204030204" pitchFamily="34" charset="0"/>
              <a:cs typeface="Times New Roman" panose="02020603050405020304" pitchFamily="18" charset="0"/>
            </a:endParaRPr>
          </a:p>
          <a:p>
            <a:pPr marL="0" indent="0" algn="just">
              <a:lnSpc>
                <a:spcPct val="200000"/>
              </a:lnSpc>
              <a:buNone/>
            </a:pPr>
            <a:endParaRPr lang="hr-HR" sz="1200" i="1" dirty="0">
              <a:latin typeface="Calibri" panose="020F0502020204030204" pitchFamily="34" charset="0"/>
              <a:cs typeface="Times New Roman" panose="02020603050405020304" pitchFamily="18" charset="0"/>
            </a:endParaRPr>
          </a:p>
        </p:txBody>
      </p:sp>
      <p:pic>
        <p:nvPicPr>
          <p:cNvPr id="4" name="Slika 3">
            <a:extLst>
              <a:ext uri="{FF2B5EF4-FFF2-40B4-BE49-F238E27FC236}">
                <a16:creationId xmlns:a16="http://schemas.microsoft.com/office/drawing/2014/main" id="{6A122BAF-9EAD-4A4F-93D2-C15F986AA70A}"/>
              </a:ext>
            </a:extLst>
          </p:cNvPr>
          <p:cNvPicPr>
            <a:picLocks noChangeAspect="1"/>
          </p:cNvPicPr>
          <p:nvPr/>
        </p:nvPicPr>
        <p:blipFill>
          <a:blip r:embed="rId2"/>
          <a:stretch>
            <a:fillRect/>
          </a:stretch>
        </p:blipFill>
        <p:spPr>
          <a:xfrm>
            <a:off x="7690534" y="1991867"/>
            <a:ext cx="4388044" cy="2874265"/>
          </a:xfrm>
          <a:prstGeom prst="rect">
            <a:avLst/>
          </a:prstGeom>
        </p:spPr>
      </p:pic>
    </p:spTree>
    <p:extLst>
      <p:ext uri="{BB962C8B-B14F-4D97-AF65-F5344CB8AC3E}">
        <p14:creationId xmlns:p14="http://schemas.microsoft.com/office/powerpoint/2010/main" val="2664258780"/>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heel(1)">
                                      <p:cBhvr>
                                        <p:cTn id="3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E4F5508-6E47-4D78-8D27-13A315C91192}"/>
              </a:ext>
            </a:extLst>
          </p:cNvPr>
          <p:cNvSpPr>
            <a:spLocks noGrp="1"/>
          </p:cNvSpPr>
          <p:nvPr>
            <p:ph type="title"/>
          </p:nvPr>
        </p:nvSpPr>
        <p:spPr>
          <a:xfrm>
            <a:off x="838199" y="365125"/>
            <a:ext cx="11173287" cy="1325563"/>
          </a:xfrm>
        </p:spPr>
        <p:txBody>
          <a:bodyPr>
            <a:normAutofit/>
          </a:bodyPr>
          <a:lstStyle/>
          <a:p>
            <a:pPr algn="ctr"/>
            <a:r>
              <a:rPr lang="hr-HR" sz="2400" i="1" dirty="0"/>
              <a:t>Izjava drugih korisnika E-impuls natječaja </a:t>
            </a:r>
          </a:p>
        </p:txBody>
      </p:sp>
      <p:sp>
        <p:nvSpPr>
          <p:cNvPr id="3" name="Rezervirano mjesto sadržaja 2">
            <a:extLst>
              <a:ext uri="{FF2B5EF4-FFF2-40B4-BE49-F238E27FC236}">
                <a16:creationId xmlns:a16="http://schemas.microsoft.com/office/drawing/2014/main" id="{0C10951B-5498-4095-86BA-C0018C1BB5AE}"/>
              </a:ext>
            </a:extLst>
          </p:cNvPr>
          <p:cNvSpPr>
            <a:spLocks noGrp="1"/>
          </p:cNvSpPr>
          <p:nvPr>
            <p:ph idx="1"/>
          </p:nvPr>
        </p:nvSpPr>
        <p:spPr>
          <a:xfrm>
            <a:off x="5877016" y="1825624"/>
            <a:ext cx="5799872" cy="4803775"/>
          </a:xfrm>
        </p:spPr>
        <p:txBody>
          <a:bodyPr vert="horz" lIns="91440" tIns="45720" rIns="91440" bIns="45720" rtlCol="0">
            <a:normAutofit/>
          </a:bodyPr>
          <a:lstStyle/>
          <a:p>
            <a:pPr marL="0" indent="0" algn="just">
              <a:lnSpc>
                <a:spcPct val="200000"/>
              </a:lnSpc>
              <a:buNone/>
            </a:pPr>
            <a:r>
              <a:rPr lang="hr-HR" sz="2400" b="1" i="1" dirty="0">
                <a:latin typeface="Calibri" panose="020F0502020204030204" pitchFamily="34" charset="0"/>
                <a:cs typeface="Times New Roman" panose="02020603050405020304" pitchFamily="18" charset="0"/>
              </a:rPr>
              <a:t>IBS d.o.o.</a:t>
            </a:r>
          </a:p>
          <a:p>
            <a:pPr marL="0" indent="0" algn="just">
              <a:lnSpc>
                <a:spcPct val="200000"/>
              </a:lnSpc>
              <a:buNone/>
            </a:pPr>
            <a:r>
              <a:rPr lang="hr-HR" sz="1600" i="1" dirty="0">
                <a:latin typeface="Calibri" panose="020F0502020204030204" pitchFamily="34" charset="0"/>
                <a:cs typeface="Times New Roman" panose="02020603050405020304" pitchFamily="18" charset="0"/>
              </a:rPr>
              <a:t>„Provedbom projekta značajno smo povećali naše proizvodne kapacitete, nabavili smo alate koji su nam zaista bili potrebni te sada zahvaljujući bespovratnim sredstvima imam svoj cjelokupni proizvodni segment. Iskustva su nam više nego pozitivna te se nadamo i nekom novom projektu u budućnosti.”</a:t>
            </a:r>
          </a:p>
          <a:p>
            <a:pPr marL="0" indent="0" algn="just">
              <a:lnSpc>
                <a:spcPct val="200000"/>
              </a:lnSpc>
              <a:buNone/>
            </a:pPr>
            <a:r>
              <a:rPr lang="hr-HR" sz="1600" i="1" dirty="0">
                <a:latin typeface="Calibri" panose="020F0502020204030204" pitchFamily="34" charset="0"/>
                <a:cs typeface="Times New Roman" panose="02020603050405020304" pitchFamily="18" charset="0"/>
              </a:rPr>
              <a:t>				Siniša Banek, direktor</a:t>
            </a:r>
          </a:p>
        </p:txBody>
      </p:sp>
      <p:pic>
        <p:nvPicPr>
          <p:cNvPr id="4" name="Slika 3">
            <a:extLst>
              <a:ext uri="{FF2B5EF4-FFF2-40B4-BE49-F238E27FC236}">
                <a16:creationId xmlns:a16="http://schemas.microsoft.com/office/drawing/2014/main" id="{A61C66D1-78AF-4182-99C8-E1542F09C7FC}"/>
              </a:ext>
            </a:extLst>
          </p:cNvPr>
          <p:cNvPicPr>
            <a:picLocks noChangeAspect="1"/>
          </p:cNvPicPr>
          <p:nvPr/>
        </p:nvPicPr>
        <p:blipFill>
          <a:blip r:embed="rId2"/>
          <a:stretch>
            <a:fillRect/>
          </a:stretch>
        </p:blipFill>
        <p:spPr>
          <a:xfrm>
            <a:off x="1999648" y="1539415"/>
            <a:ext cx="2005758" cy="890093"/>
          </a:xfrm>
          <a:prstGeom prst="rect">
            <a:avLst/>
          </a:prstGeom>
        </p:spPr>
      </p:pic>
      <p:pic>
        <p:nvPicPr>
          <p:cNvPr id="5" name="Slika 4">
            <a:extLst>
              <a:ext uri="{FF2B5EF4-FFF2-40B4-BE49-F238E27FC236}">
                <a16:creationId xmlns:a16="http://schemas.microsoft.com/office/drawing/2014/main" id="{7624D3E9-0523-4FDD-AB78-E37EB06980EF}"/>
              </a:ext>
            </a:extLst>
          </p:cNvPr>
          <p:cNvPicPr>
            <a:picLocks noChangeAspect="1"/>
          </p:cNvPicPr>
          <p:nvPr/>
        </p:nvPicPr>
        <p:blipFill>
          <a:blip r:embed="rId3"/>
          <a:stretch>
            <a:fillRect/>
          </a:stretch>
        </p:blipFill>
        <p:spPr>
          <a:xfrm>
            <a:off x="838199" y="2770396"/>
            <a:ext cx="4645682" cy="2669730"/>
          </a:xfrm>
          <a:prstGeom prst="rect">
            <a:avLst/>
          </a:prstGeom>
        </p:spPr>
      </p:pic>
    </p:spTree>
    <p:extLst>
      <p:ext uri="{BB962C8B-B14F-4D97-AF65-F5344CB8AC3E}">
        <p14:creationId xmlns:p14="http://schemas.microsoft.com/office/powerpoint/2010/main" val="2643243299"/>
      </p:ext>
    </p:extLst>
  </p:cSld>
  <p:clrMapOvr>
    <a:masterClrMapping/>
  </p:clrMapOvr>
  <mc:AlternateContent xmlns:mc="http://schemas.openxmlformats.org/markup-compatibility/2006">
    <mc:Choice xmlns:p14="http://schemas.microsoft.com/office/powerpoint/2010/main" Requires="p14">
      <p:transition spd="slow" p14:dur="4000" advTm="5300">
        <p14:vortex dir="r"/>
        <p:sndAc>
          <p:endSnd/>
        </p:sndAc>
      </p:transition>
    </mc:Choice>
    <mc:Fallback>
      <p:transition spd="slow" advTm="5300">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additive="base">
                                        <p:cTn id="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calcmode="lin" valueType="num">
                                      <p:cBhvr additive="base">
                                        <p:cTn id="2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additive="base">
                                        <p:cTn id="3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CC6EBEB-0F0A-4B8C-8609-EEB8E4DEB25E}"/>
              </a:ext>
            </a:extLst>
          </p:cNvPr>
          <p:cNvSpPr>
            <a:spLocks noGrp="1"/>
          </p:cNvSpPr>
          <p:nvPr>
            <p:ph type="title"/>
          </p:nvPr>
        </p:nvSpPr>
        <p:spPr>
          <a:xfrm>
            <a:off x="1148918" y="649210"/>
            <a:ext cx="10515600" cy="1325563"/>
          </a:xfrm>
        </p:spPr>
        <p:txBody>
          <a:bodyPr>
            <a:noAutofit/>
          </a:bodyPr>
          <a:lstStyle/>
          <a:p>
            <a:pPr algn="ctr"/>
            <a:r>
              <a:rPr lang="hr-HR" sz="2800" b="1" dirty="0">
                <a:effectLst>
                  <a:outerShdw blurRad="38100" dist="38100" dir="2700000" algn="tl">
                    <a:srgbClr val="000000">
                      <a:alpha val="43137"/>
                    </a:srgbClr>
                  </a:outerShdw>
                </a:effectLst>
              </a:rPr>
              <a:t>Izjava korisnika natječaja „Kompetentnost i razvoj MSP“:</a:t>
            </a:r>
            <a:br>
              <a:rPr lang="hr-HR" sz="2800" b="1" dirty="0">
                <a:effectLst>
                  <a:outerShdw blurRad="38100" dist="38100" dir="2700000" algn="tl">
                    <a:srgbClr val="000000">
                      <a:alpha val="43137"/>
                    </a:srgbClr>
                  </a:outerShdw>
                </a:effectLst>
              </a:rPr>
            </a:br>
            <a:endParaRPr lang="hr-HR" sz="2800" b="1" dirty="0">
              <a:effectLst>
                <a:outerShdw blurRad="38100" dist="38100" dir="2700000" algn="tl">
                  <a:srgbClr val="000000">
                    <a:alpha val="43137"/>
                  </a:srgbClr>
                </a:outerShdw>
              </a:effectLst>
            </a:endParaRPr>
          </a:p>
        </p:txBody>
      </p:sp>
      <p:sp>
        <p:nvSpPr>
          <p:cNvPr id="3" name="Rezervirano mjesto sadržaja 2">
            <a:extLst>
              <a:ext uri="{FF2B5EF4-FFF2-40B4-BE49-F238E27FC236}">
                <a16:creationId xmlns:a16="http://schemas.microsoft.com/office/drawing/2014/main" id="{E546B163-2793-44C0-9D4B-175154C7A2FE}"/>
              </a:ext>
            </a:extLst>
          </p:cNvPr>
          <p:cNvSpPr>
            <a:spLocks noGrp="1"/>
          </p:cNvSpPr>
          <p:nvPr>
            <p:ph idx="1"/>
          </p:nvPr>
        </p:nvSpPr>
        <p:spPr>
          <a:xfrm>
            <a:off x="1532503" y="3089430"/>
            <a:ext cx="8842324" cy="3680910"/>
          </a:xfrm>
        </p:spPr>
        <p:txBody>
          <a:bodyPr vert="horz" lIns="91440" tIns="45720" rIns="91440" bIns="45720" rtlCol="0">
            <a:normAutofit/>
          </a:bodyPr>
          <a:lstStyle/>
          <a:p>
            <a:pPr marL="0" indent="0" algn="just">
              <a:lnSpc>
                <a:spcPct val="200000"/>
              </a:lnSpc>
              <a:buNone/>
            </a:pPr>
            <a:r>
              <a:rPr lang="hr-HR" sz="1600" i="1" dirty="0">
                <a:latin typeface="Calibri" panose="020F0502020204030204" pitchFamily="34" charset="0"/>
                <a:cs typeface="Times New Roman" panose="02020603050405020304" pitchFamily="18" charset="0"/>
              </a:rPr>
              <a:t>„Sredstva smo koristili za nabavu nove opreme i strojeva. Korist od dobivenih bespovratnih sredstava  za poduzeće je bilo u povećanju proizvodnih kapaciteta, unapređenju proizvodnih procesa i povećanju konkurentnosti poduzeća. Rezultati i ciljevi koji su postignuti uz pomoć EU fondova su povećanje prihoda od prodaje, povećanje izvoza te porast zapošljavanja.„ </a:t>
            </a:r>
          </a:p>
          <a:p>
            <a:pPr lvl="1"/>
            <a:endParaRPr lang="hr-HR" dirty="0"/>
          </a:p>
          <a:p>
            <a:pPr lvl="8"/>
            <a:r>
              <a:rPr lang="hr-HR" sz="1600" i="1" dirty="0">
                <a:latin typeface="Calibri" panose="020F0502020204030204" pitchFamily="34" charset="0"/>
                <a:cs typeface="Times New Roman" panose="02020603050405020304" pitchFamily="18" charset="0"/>
              </a:rPr>
              <a:t>Krešimir </a:t>
            </a:r>
            <a:r>
              <a:rPr lang="hr-HR" sz="1600" i="1" dirty="0" err="1">
                <a:latin typeface="Calibri" panose="020F0502020204030204" pitchFamily="34" charset="0"/>
                <a:cs typeface="Times New Roman" panose="02020603050405020304" pitchFamily="18" charset="0"/>
              </a:rPr>
              <a:t>Canjuga</a:t>
            </a:r>
            <a:r>
              <a:rPr lang="hr-HR" sz="1600" i="1" dirty="0">
                <a:latin typeface="Calibri" panose="020F0502020204030204" pitchFamily="34" charset="0"/>
                <a:cs typeface="Times New Roman" panose="02020603050405020304" pitchFamily="18" charset="0"/>
              </a:rPr>
              <a:t>, direktor poduzeća </a:t>
            </a:r>
            <a:r>
              <a:rPr lang="hr-HR" sz="1600" i="1" dirty="0" err="1">
                <a:latin typeface="Calibri" panose="020F0502020204030204" pitchFamily="34" charset="0"/>
                <a:cs typeface="Times New Roman" panose="02020603050405020304" pitchFamily="18" charset="0"/>
              </a:rPr>
              <a:t>Hydromat</a:t>
            </a:r>
            <a:r>
              <a:rPr lang="hr-HR" sz="1600" i="1" dirty="0">
                <a:latin typeface="Calibri" panose="020F0502020204030204" pitchFamily="34" charset="0"/>
                <a:cs typeface="Times New Roman" panose="02020603050405020304" pitchFamily="18" charset="0"/>
              </a:rPr>
              <a:t> d.o.o.</a:t>
            </a:r>
          </a:p>
          <a:p>
            <a:pPr marL="0" indent="0" algn="just">
              <a:lnSpc>
                <a:spcPct val="200000"/>
              </a:lnSpc>
              <a:buNone/>
            </a:pPr>
            <a:endParaRPr lang="hr-HR" sz="1600" i="1" dirty="0">
              <a:latin typeface="Calibri" panose="020F0502020204030204" pitchFamily="34" charset="0"/>
              <a:cs typeface="Times New Roman" panose="02020603050405020304" pitchFamily="18" charset="0"/>
            </a:endParaRPr>
          </a:p>
        </p:txBody>
      </p:sp>
      <p:pic>
        <p:nvPicPr>
          <p:cNvPr id="4" name="Slika 3">
            <a:extLst>
              <a:ext uri="{FF2B5EF4-FFF2-40B4-BE49-F238E27FC236}">
                <a16:creationId xmlns:a16="http://schemas.microsoft.com/office/drawing/2014/main" id="{55445319-2A9B-4580-B1C3-1E2611CA5363}"/>
              </a:ext>
            </a:extLst>
          </p:cNvPr>
          <p:cNvPicPr>
            <a:picLocks noChangeAspect="1"/>
          </p:cNvPicPr>
          <p:nvPr/>
        </p:nvPicPr>
        <p:blipFill>
          <a:blip r:embed="rId2"/>
          <a:stretch>
            <a:fillRect/>
          </a:stretch>
        </p:blipFill>
        <p:spPr>
          <a:xfrm>
            <a:off x="3330597" y="2045795"/>
            <a:ext cx="5787646" cy="972613"/>
          </a:xfrm>
          <a:prstGeom prst="rect">
            <a:avLst/>
          </a:prstGeom>
        </p:spPr>
      </p:pic>
    </p:spTree>
    <p:extLst>
      <p:ext uri="{BB962C8B-B14F-4D97-AF65-F5344CB8AC3E}">
        <p14:creationId xmlns:p14="http://schemas.microsoft.com/office/powerpoint/2010/main" val="3234072466"/>
      </p:ext>
    </p:extLst>
  </p:cSld>
  <p:clrMapOvr>
    <a:masterClrMapping/>
  </p:clrMapOvr>
  <mc:AlternateContent xmlns:mc="http://schemas.openxmlformats.org/markup-compatibility/2006">
    <mc:Choice xmlns:p14="http://schemas.microsoft.com/office/powerpoint/2010/main" Requires="p14">
      <p:transition spd="slow" p14:dur="4000" advTm="8806">
        <p14:vortex dir="r"/>
        <p:sndAc>
          <p:endSnd/>
        </p:sndAc>
      </p:transition>
    </mc:Choice>
    <mc:Fallback>
      <p:transition spd="slow" advTm="8806">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heel(1)">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slov 1">
            <a:extLst>
              <a:ext uri="{FF2B5EF4-FFF2-40B4-BE49-F238E27FC236}">
                <a16:creationId xmlns:a16="http://schemas.microsoft.com/office/drawing/2014/main" id="{7B363A39-E5EF-4991-AC0E-DB6C9613F0EA}"/>
              </a:ext>
            </a:extLst>
          </p:cNvPr>
          <p:cNvSpPr>
            <a:spLocks noGrp="1"/>
          </p:cNvSpPr>
          <p:nvPr>
            <p:ph type="title"/>
          </p:nvPr>
        </p:nvSpPr>
        <p:spPr>
          <a:xfrm>
            <a:off x="0" y="399652"/>
            <a:ext cx="10515600" cy="1325563"/>
          </a:xfrm>
        </p:spPr>
        <p:txBody>
          <a:bodyPr/>
          <a:lstStyle/>
          <a:p>
            <a:pPr algn="ct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natječaj „</a:t>
            </a:r>
            <a:r>
              <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Nabava komunalnih vozila za odvojeno prikupljanje otpada”</a:t>
            </a:r>
          </a:p>
        </p:txBody>
      </p:sp>
      <p:graphicFrame>
        <p:nvGraphicFramePr>
          <p:cNvPr id="7" name="Rezervirano mjesto sadržaja 3">
            <a:extLst>
              <a:ext uri="{FF2B5EF4-FFF2-40B4-BE49-F238E27FC236}">
                <a16:creationId xmlns:a16="http://schemas.microsoft.com/office/drawing/2014/main" id="{6DD81CF5-EA25-4B2E-A673-82CC791B9E6B}"/>
              </a:ext>
            </a:extLst>
          </p:cNvPr>
          <p:cNvGraphicFramePr>
            <a:graphicFrameLocks noGrp="1"/>
          </p:cNvGraphicFramePr>
          <p:nvPr>
            <p:ph idx="1"/>
          </p:nvPr>
        </p:nvGraphicFramePr>
        <p:xfrm>
          <a:off x="509724" y="1825625"/>
          <a:ext cx="1104012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Slika 8" descr="Kvalitetne komunalne usluge, Ivanec | IVKOM D.D. - xaZM">
            <a:extLst>
              <a:ext uri="{FF2B5EF4-FFF2-40B4-BE49-F238E27FC236}">
                <a16:creationId xmlns:a16="http://schemas.microsoft.com/office/drawing/2014/main" id="{EE1E49CD-9D29-4BD5-89C7-3A8AF6E370C5}"/>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rot="21287126">
            <a:off x="9187647" y="531415"/>
            <a:ext cx="2362200" cy="1193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02326206"/>
      </p:ext>
    </p:extLst>
  </p:cSld>
  <p:clrMapOvr>
    <a:masterClrMapping/>
  </p:clrMapOvr>
  <mc:AlternateContent xmlns:mc="http://schemas.openxmlformats.org/markup-compatibility/2006">
    <mc:Choice xmlns:p14="http://schemas.microsoft.com/office/powerpoint/2010/main" Requires="p14">
      <p:transition spd="slow" p14:dur="4000" advTm="6003">
        <p14:vortex dir="r"/>
        <p:sndAc>
          <p:endSnd/>
        </p:sndAc>
      </p:transition>
    </mc:Choice>
    <mc:Fallback>
      <p:transition spd="slow" advTm="600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7"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E5294A8-C255-4FA0-8D13-A8A2A6DB00CB}"/>
              </a:ext>
            </a:extLst>
          </p:cNvPr>
          <p:cNvSpPr>
            <a:spLocks noGrp="1"/>
          </p:cNvSpPr>
          <p:nvPr>
            <p:ph type="title"/>
          </p:nvPr>
        </p:nvSpPr>
        <p:spPr/>
        <p:txBody>
          <a:bodyPr>
            <a:normAutofit/>
          </a:bodyPr>
          <a:lstStyle/>
          <a:p>
            <a:r>
              <a:rPr lang="hr-HR" sz="2400" b="1" i="1" dirty="0">
                <a:effectLst/>
                <a:latin typeface="Calibri" panose="020F0502020204030204" pitchFamily="34" charset="0"/>
                <a:ea typeface="Calibri" panose="020F0502020204030204" pitchFamily="34" charset="0"/>
                <a:cs typeface="Times New Roman" panose="02020603050405020304" pitchFamily="18" charset="0"/>
              </a:rPr>
              <a:t>Izjava korisnika: </a:t>
            </a:r>
            <a:endParaRPr lang="hr-HR" sz="5400" dirty="0"/>
          </a:p>
        </p:txBody>
      </p:sp>
      <p:sp>
        <p:nvSpPr>
          <p:cNvPr id="3" name="Rezervirano mjesto sadržaja 2">
            <a:extLst>
              <a:ext uri="{FF2B5EF4-FFF2-40B4-BE49-F238E27FC236}">
                <a16:creationId xmlns:a16="http://schemas.microsoft.com/office/drawing/2014/main" id="{186B0AAD-0459-4822-B3E7-7737A48EF3A7}"/>
              </a:ext>
            </a:extLst>
          </p:cNvPr>
          <p:cNvSpPr>
            <a:spLocks noGrp="1"/>
          </p:cNvSpPr>
          <p:nvPr>
            <p:ph idx="1"/>
          </p:nvPr>
        </p:nvSpPr>
        <p:spPr/>
        <p:txBody>
          <a:bodyPr>
            <a:normAutofit/>
          </a:bodyPr>
          <a:lstStyle/>
          <a:p>
            <a:pPr algn="just"/>
            <a:endParaRPr lang="hr-HR" sz="1600" i="1" dirty="0"/>
          </a:p>
          <a:p>
            <a:pPr algn="just"/>
            <a:endParaRPr lang="hr-HR" sz="1600" i="1" dirty="0"/>
          </a:p>
          <a:p>
            <a:pPr algn="just"/>
            <a:endParaRPr lang="hr-HR" sz="1600" i="1" dirty="0"/>
          </a:p>
          <a:p>
            <a:pPr algn="just">
              <a:lnSpc>
                <a:spcPct val="150000"/>
              </a:lnSpc>
            </a:pPr>
            <a:r>
              <a:rPr lang="hr-HR" sz="1600" i="1" dirty="0"/>
              <a:t>„Bespovratna EU sredstva omogućit će nam kupnju dva nova specijalna vozila za prikupljanje odvojenog otpada (papira, plastike, stakla, biorazgradivog otpada, ...) čime će se znatno smanjiti količine otpada koje se odlažu na odlagalište otpada. Smanjiti ćemo troškove goriva i troškove održavanja starih kamiona, povećati stopu odvajanja otpada te na taj način smanjiti štetni utjecaj na okoliš. Uz pomoć EU fondova i odobrenih bespovratnih sredstava zadržati ćemo pozitivno poslovanje, bez dodatnog troška za krajnje korisnike usluga povećanjem cijena, kvaliteta usluge će biti veća i dostupnija na čitavom području pružanja usluga, radnicima ćemo omogućiti sigurniji rad, a poslovanje će nam biti efikasnije.“  </a:t>
            </a:r>
          </a:p>
          <a:p>
            <a:endParaRPr lang="hr-HR" sz="1600" i="1" dirty="0"/>
          </a:p>
          <a:p>
            <a:pPr marL="3657600" lvl="8" indent="0">
              <a:buNone/>
            </a:pPr>
            <a:r>
              <a:rPr lang="hr-HR" sz="1600" b="1" dirty="0"/>
              <a:t>Edo </a:t>
            </a:r>
            <a:r>
              <a:rPr lang="hr-HR" sz="1600" b="1" dirty="0" err="1"/>
              <a:t>Rajh</a:t>
            </a:r>
            <a:r>
              <a:rPr lang="hr-HR" sz="1600" b="1" dirty="0"/>
              <a:t>, direktor poduzeća IVKOM d.d. </a:t>
            </a:r>
          </a:p>
          <a:p>
            <a:endParaRPr lang="hr-HR" sz="2400" dirty="0"/>
          </a:p>
        </p:txBody>
      </p:sp>
      <p:pic>
        <p:nvPicPr>
          <p:cNvPr id="4" name="Slika 3" descr="Kvalitetne komunalne usluge, Ivanec | IVKOM D.D. - xaZM">
            <a:extLst>
              <a:ext uri="{FF2B5EF4-FFF2-40B4-BE49-F238E27FC236}">
                <a16:creationId xmlns:a16="http://schemas.microsoft.com/office/drawing/2014/main" id="{E46D0BD5-70C5-4EAF-9AB2-DE2C2B3651B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rot="21188134">
            <a:off x="4528393" y="1161256"/>
            <a:ext cx="2362200" cy="1193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05419239"/>
      </p:ext>
    </p:extLst>
  </p:cSld>
  <p:clrMapOvr>
    <a:masterClrMapping/>
  </p:clrMapOvr>
  <mc:AlternateContent xmlns:mc="http://schemas.openxmlformats.org/markup-compatibility/2006">
    <mc:Choice xmlns:p14="http://schemas.microsoft.com/office/powerpoint/2010/main" Requires="p14">
      <p:transition spd="slow" p14:dur="4000" advTm="6836">
        <p14:vortex dir="r"/>
        <p:sndAc>
          <p:endSnd/>
        </p:sndAc>
      </p:transition>
    </mc:Choice>
    <mc:Fallback>
      <p:transition spd="slow" advTm="6836">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slov 1">
            <a:extLst>
              <a:ext uri="{FF2B5EF4-FFF2-40B4-BE49-F238E27FC236}">
                <a16:creationId xmlns:a16="http://schemas.microsoft.com/office/drawing/2014/main" id="{7B363A39-E5EF-4991-AC0E-DB6C9613F0EA}"/>
              </a:ext>
            </a:extLst>
          </p:cNvPr>
          <p:cNvSpPr>
            <a:spLocks noGrp="1"/>
          </p:cNvSpPr>
          <p:nvPr>
            <p:ph type="title"/>
          </p:nvPr>
        </p:nvSpPr>
        <p:spPr>
          <a:xfrm>
            <a:off x="859535" y="349306"/>
            <a:ext cx="8193025" cy="1333190"/>
          </a:xfrm>
        </p:spPr>
        <p:txBody>
          <a:bodyPr/>
          <a:lstStyle/>
          <a:p>
            <a:pPr algn="ct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natječaj „7.2.1. Ulaganje u građenje javnih sustava za vodoopskrbu, odvodnju i pročišćivanje otpadnih voda”</a:t>
            </a:r>
            <a:endPar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endParaRPr>
          </a:p>
        </p:txBody>
      </p:sp>
      <p:graphicFrame>
        <p:nvGraphicFramePr>
          <p:cNvPr id="7" name="Rezervirano mjesto sadržaja 3">
            <a:extLst>
              <a:ext uri="{FF2B5EF4-FFF2-40B4-BE49-F238E27FC236}">
                <a16:creationId xmlns:a16="http://schemas.microsoft.com/office/drawing/2014/main" id="{6DD81CF5-EA25-4B2E-A673-82CC791B9E6B}"/>
              </a:ext>
            </a:extLst>
          </p:cNvPr>
          <p:cNvGraphicFramePr>
            <a:graphicFrameLocks noGrp="1"/>
          </p:cNvGraphicFramePr>
          <p:nvPr>
            <p:ph idx="1"/>
          </p:nvPr>
        </p:nvGraphicFramePr>
        <p:xfrm>
          <a:off x="509724" y="1825625"/>
          <a:ext cx="1104012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30" name="Picture 6" descr="Vodoopskrba naselja Ivanec | IVKOM-VODE D.O.O. - xcrOZ5">
            <a:extLst>
              <a:ext uri="{FF2B5EF4-FFF2-40B4-BE49-F238E27FC236}">
                <a16:creationId xmlns:a16="http://schemas.microsoft.com/office/drawing/2014/main" id="{FAE2E8F2-33DF-4EBF-BFF0-91944A2B67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31046" y="301371"/>
            <a:ext cx="2324100" cy="1381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6321371"/>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30"/>
                                        </p:tgtEl>
                                        <p:attrNameLst>
                                          <p:attrName>style.visibility</p:attrName>
                                        </p:attrNameLst>
                                      </p:cBhvr>
                                      <p:to>
                                        <p:strVal val="visible"/>
                                      </p:to>
                                    </p:set>
                                    <p:anim calcmode="lin" valueType="num">
                                      <p:cBhvr additive="base">
                                        <p:cTn id="11" dur="500" fill="hold"/>
                                        <p:tgtEl>
                                          <p:spTgt spid="1030"/>
                                        </p:tgtEl>
                                        <p:attrNameLst>
                                          <p:attrName>ppt_x</p:attrName>
                                        </p:attrNameLst>
                                      </p:cBhvr>
                                      <p:tavLst>
                                        <p:tav tm="0">
                                          <p:val>
                                            <p:strVal val="#ppt_x"/>
                                          </p:val>
                                        </p:tav>
                                        <p:tav tm="100000">
                                          <p:val>
                                            <p:strVal val="#ppt_x"/>
                                          </p:val>
                                        </p:tav>
                                      </p:tavLst>
                                    </p:anim>
                                    <p:anim calcmode="lin" valueType="num">
                                      <p:cBhvr additive="base">
                                        <p:cTn id="12"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7"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FA0DD65-6136-47AC-9AE6-4CC6C1868991}"/>
              </a:ext>
            </a:extLst>
          </p:cNvPr>
          <p:cNvSpPr>
            <a:spLocks noGrp="1"/>
          </p:cNvSpPr>
          <p:nvPr>
            <p:ph type="title"/>
          </p:nvPr>
        </p:nvSpPr>
        <p:spPr>
          <a:xfrm>
            <a:off x="319596" y="371084"/>
            <a:ext cx="11363418" cy="1325563"/>
          </a:xfrm>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PRIMJER DOBRE PRAKSE – </a:t>
            </a:r>
            <a:br>
              <a:rPr lang="hr-H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r>
              <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natječaj „Uspostava postrojenja za obradu/recikliranje građevnog i/ili krupnog</a:t>
            </a:r>
            <a:br>
              <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br>
            <a:r>
              <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(glomaznog) komunalnog otpada”</a:t>
            </a:r>
            <a:br>
              <a:rPr kumimoji="0" lang="hr-HR" sz="1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br>
            <a:endParaRPr lang="hr-HR" sz="1800" b="1"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endParaRPr>
          </a:p>
        </p:txBody>
      </p:sp>
      <p:graphicFrame>
        <p:nvGraphicFramePr>
          <p:cNvPr id="4" name="Rezervirano mjesto sadržaja 3">
            <a:extLst>
              <a:ext uri="{FF2B5EF4-FFF2-40B4-BE49-F238E27FC236}">
                <a16:creationId xmlns:a16="http://schemas.microsoft.com/office/drawing/2014/main" id="{F7657F47-7AFC-4E99-939D-4E2CEF7BD2F0}"/>
              </a:ext>
            </a:extLst>
          </p:cNvPr>
          <p:cNvGraphicFramePr>
            <a:graphicFrameLocks noGrp="1"/>
          </p:cNvGraphicFramePr>
          <p:nvPr>
            <p:ph idx="1"/>
          </p:nvPr>
        </p:nvGraphicFramePr>
        <p:xfrm>
          <a:off x="922538" y="2015231"/>
          <a:ext cx="10346924" cy="4469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Slika 6" descr="Kvalitetne komunalne usluge, Ivanec | IVKOM D.D. - xaZM">
            <a:extLst>
              <a:ext uri="{FF2B5EF4-FFF2-40B4-BE49-F238E27FC236}">
                <a16:creationId xmlns:a16="http://schemas.microsoft.com/office/drawing/2014/main" id="{AB8E3D73-C090-4614-BCB1-B6903A21055E}"/>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8495189" y="1605613"/>
            <a:ext cx="2362200" cy="1193800"/>
          </a:xfrm>
          <a:prstGeom prst="rect">
            <a:avLst/>
          </a:prstGeom>
          <a:noFill/>
          <a:ln>
            <a:noFill/>
          </a:ln>
        </p:spPr>
      </p:pic>
    </p:spTree>
    <p:extLst>
      <p:ext uri="{BB962C8B-B14F-4D97-AF65-F5344CB8AC3E}">
        <p14:creationId xmlns:p14="http://schemas.microsoft.com/office/powerpoint/2010/main" val="1704486454"/>
      </p:ext>
    </p:extLst>
  </p:cSld>
  <p:clrMapOvr>
    <a:masterClrMapping/>
  </p:clrMapOvr>
  <mc:AlternateContent xmlns:mc="http://schemas.openxmlformats.org/markup-compatibility/2006" xmlns:p14="http://schemas.microsoft.com/office/powerpoint/2010/main">
    <mc:Choice Requires="p14">
      <p:transition spd="slow" p14:dur="4000" advTm="7333">
        <p14:vortex dir="r"/>
        <p:sndAc>
          <p:endSnd/>
        </p:sndAc>
      </p:transition>
    </mc:Choice>
    <mc:Fallback xmlns="">
      <p:transition spd="slow" advTm="733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C4F3CAD9-B92E-47C8-B2B4-F8912145BBD7}"/>
              </a:ext>
            </a:extLst>
          </p:cNvPr>
          <p:cNvSpPr>
            <a:spLocks noGrp="1"/>
          </p:cNvSpPr>
          <p:nvPr>
            <p:ph type="title"/>
          </p:nvPr>
        </p:nvSpPr>
        <p:spPr>
          <a:xfrm>
            <a:off x="838200" y="365125"/>
            <a:ext cx="6925056" cy="1325563"/>
          </a:xfrm>
        </p:spPr>
        <p:txBody>
          <a:bodyPr>
            <a:normAutofit/>
          </a:bodyPr>
          <a:lstStyle/>
          <a:p>
            <a:r>
              <a:rPr lang="hr-HR" sz="2400" b="1" dirty="0">
                <a:effectLst/>
                <a:latin typeface="Calibri" panose="020F0502020204030204" pitchFamily="34" charset="0"/>
                <a:ea typeface="Calibri" panose="020F0502020204030204" pitchFamily="34" charset="0"/>
                <a:cs typeface="Times New Roman" panose="02020603050405020304" pitchFamily="18" charset="0"/>
              </a:rPr>
              <a:t>Prijavljeni projekti OPG  za razdoblje 2016. - 2020. godina</a:t>
            </a:r>
            <a:endParaRPr lang="hr-HR" sz="5400" dirty="0"/>
          </a:p>
        </p:txBody>
      </p:sp>
      <p:sp>
        <p:nvSpPr>
          <p:cNvPr id="3" name="Rezervirano mjesto sadržaja 2">
            <a:extLst>
              <a:ext uri="{FF2B5EF4-FFF2-40B4-BE49-F238E27FC236}">
                <a16:creationId xmlns:a16="http://schemas.microsoft.com/office/drawing/2014/main" id="{BA3EC870-81B7-4984-A0AB-A3117A5400A9}"/>
              </a:ext>
            </a:extLst>
          </p:cNvPr>
          <p:cNvSpPr>
            <a:spLocks noGrp="1"/>
          </p:cNvSpPr>
          <p:nvPr>
            <p:ph idx="1"/>
          </p:nvPr>
        </p:nvSpPr>
        <p:spPr>
          <a:xfrm>
            <a:off x="607380" y="1772359"/>
            <a:ext cx="6352713" cy="4351338"/>
          </a:xfrm>
        </p:spPr>
        <p:txBody>
          <a:bodyPr>
            <a:normAutofit/>
          </a:bodyPr>
          <a:lstStyle/>
          <a:p>
            <a:pPr algn="just"/>
            <a:r>
              <a:rPr lang="hr-HR" sz="1600" b="1" dirty="0"/>
              <a:t>Ukupan broj prijavljenih projekata za OPG-ove:</a:t>
            </a:r>
            <a:r>
              <a:rPr lang="hr-HR" sz="1600" dirty="0"/>
              <a:t> 10</a:t>
            </a:r>
          </a:p>
          <a:p>
            <a:pPr algn="just"/>
            <a:r>
              <a:rPr lang="hr-HR" sz="1600" b="1" dirty="0"/>
              <a:t>Ukupna vrijednost svih prijavljenih projekata za OPG-ove:</a:t>
            </a:r>
            <a:r>
              <a:rPr lang="hr-HR" sz="1600" dirty="0"/>
              <a:t> 3.577.311,70 kn</a:t>
            </a:r>
          </a:p>
          <a:p>
            <a:pPr algn="just"/>
            <a:r>
              <a:rPr lang="hr-HR" sz="1600" b="1" dirty="0"/>
              <a:t>Čekaju se rezultati za 3 projekta ukupne vrijednosti: </a:t>
            </a:r>
            <a:r>
              <a:rPr lang="hr-HR" sz="1600" dirty="0"/>
              <a:t>1.388.619.91 kn</a:t>
            </a:r>
          </a:p>
          <a:p>
            <a:pPr algn="just"/>
            <a:r>
              <a:rPr lang="hr-HR" sz="1600" b="1" dirty="0"/>
              <a:t>Dosad dobiveno bespovratnih sredstava:</a:t>
            </a:r>
            <a:r>
              <a:rPr lang="hr-HR" sz="1600" dirty="0"/>
              <a:t> 704.425,00 kn</a:t>
            </a:r>
          </a:p>
          <a:p>
            <a:pPr algn="just"/>
            <a:r>
              <a:rPr lang="hr-HR" sz="1600" b="1" dirty="0"/>
              <a:t>Prijavljene mjere: </a:t>
            </a:r>
            <a:r>
              <a:rPr lang="hr-HR" sz="1600" dirty="0"/>
              <a:t>Konkurentnost turističkog gospodarstva, 6.1.1. Potpora mladim poljoprivrednicima, 6.2.1. Potpora ulaganju u pokretanje nepoljoprivrednih djelatnosti u ruralnim područjima, 6.3.1. Potpora razvoju malih poljoprivrednih gospodarstava, 4.1.1  -Rekonstruiranje, modernizacija i povećanje konkurentnosti poljoprivrednih gospodarstava</a:t>
            </a:r>
          </a:p>
          <a:p>
            <a:pPr algn="just"/>
            <a:r>
              <a:rPr lang="hr-HR" sz="1600" b="1" dirty="0"/>
              <a:t>Dosad postignuti rezultati projekata: </a:t>
            </a:r>
            <a:r>
              <a:rPr lang="hr-HR" sz="1600" dirty="0"/>
              <a:t>opremljena kušaonica vina, nabavljena poljoprivredna mehanizacija i traktor, kupljene rasplodne krmače, rekonstruirana i opremljena ruralna kuća za odmor s ponudom smještaja i gastro ponudom domaće hrane</a:t>
            </a:r>
          </a:p>
          <a:p>
            <a:pPr algn="just"/>
            <a:endParaRPr lang="hr-HR" sz="1600" dirty="0"/>
          </a:p>
        </p:txBody>
      </p:sp>
      <p:pic>
        <p:nvPicPr>
          <p:cNvPr id="6" name="Slika 5">
            <a:extLst>
              <a:ext uri="{FF2B5EF4-FFF2-40B4-BE49-F238E27FC236}">
                <a16:creationId xmlns:a16="http://schemas.microsoft.com/office/drawing/2014/main" id="{F274741B-37F7-401C-8AEF-614C2EBC5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00469">
            <a:off x="8154924" y="786111"/>
            <a:ext cx="2667000" cy="723900"/>
          </a:xfrm>
          <a:prstGeom prst="rect">
            <a:avLst/>
          </a:prstGeom>
        </p:spPr>
      </p:pic>
      <p:pic>
        <p:nvPicPr>
          <p:cNvPr id="8" name="Slika 7">
            <a:extLst>
              <a:ext uri="{FF2B5EF4-FFF2-40B4-BE49-F238E27FC236}">
                <a16:creationId xmlns:a16="http://schemas.microsoft.com/office/drawing/2014/main" id="{84B47CAA-B044-4D09-BFAF-6E62144412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1812" y="2153412"/>
            <a:ext cx="2625642" cy="17526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Slika 9">
            <a:extLst>
              <a:ext uri="{FF2B5EF4-FFF2-40B4-BE49-F238E27FC236}">
                <a16:creationId xmlns:a16="http://schemas.microsoft.com/office/drawing/2014/main" id="{3B2672FD-9CA4-48E0-8A81-E6D25D9CD0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0768" y="4300712"/>
            <a:ext cx="2625642" cy="17526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ustDataLst>
      <p:tags r:id="rId1"/>
    </p:custDataLst>
    <p:extLst>
      <p:ext uri="{BB962C8B-B14F-4D97-AF65-F5344CB8AC3E}">
        <p14:creationId xmlns:p14="http://schemas.microsoft.com/office/powerpoint/2010/main" val="1365833005"/>
      </p:ext>
    </p:extLst>
  </p:cSld>
  <p:clrMapOvr>
    <a:masterClrMapping/>
  </p:clrMapOvr>
  <mc:AlternateContent xmlns:mc="http://schemas.openxmlformats.org/markup-compatibility/2006">
    <mc:Choice xmlns:p14="http://schemas.microsoft.com/office/powerpoint/2010/main" Requires="p14">
      <p:transition spd="slow" p14:dur="4000" advTm="15194">
        <p14:vortex dir="r"/>
        <p:sndAc>
          <p:endSnd/>
        </p:sndAc>
      </p:transition>
    </mc:Choice>
    <mc:Fallback>
      <p:transition spd="slow" advTm="15194">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heel(1)">
                                      <p:cBhvr>
                                        <p:cTn id="21" dur="20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A8486E6-3BA4-4AEB-8C40-BBE3CAA0E070}"/>
              </a:ext>
            </a:extLst>
          </p:cNvPr>
          <p:cNvSpPr>
            <a:spLocks noGrp="1"/>
          </p:cNvSpPr>
          <p:nvPr>
            <p:ph type="title"/>
          </p:nvPr>
        </p:nvSpPr>
        <p:spPr/>
        <p:txBody>
          <a:bodyPr>
            <a:normAutofit/>
          </a:bodyPr>
          <a:lstStyle/>
          <a:p>
            <a:r>
              <a:rPr lang="hr-HR" sz="2000" b="1" dirty="0">
                <a:effectLst/>
                <a:latin typeface="Calibri" panose="020F0502020204030204" pitchFamily="34" charset="0"/>
                <a:ea typeface="Calibri" panose="020F0502020204030204" pitchFamily="34" charset="0"/>
                <a:cs typeface="Times New Roman" panose="02020603050405020304" pitchFamily="18" charset="0"/>
              </a:rPr>
              <a:t>Primjer dobre prakse OPG </a:t>
            </a:r>
            <a:r>
              <a:rPr lang="hr-HR" sz="2000" b="1" dirty="0" err="1">
                <a:effectLst/>
                <a:latin typeface="Calibri" panose="020F0502020204030204" pitchFamily="34" charset="0"/>
                <a:ea typeface="Calibri" panose="020F0502020204030204" pitchFamily="34" charset="0"/>
                <a:cs typeface="Times New Roman" panose="02020603050405020304" pitchFamily="18" charset="0"/>
              </a:rPr>
              <a:t>Sanković</a:t>
            </a:r>
            <a:r>
              <a:rPr lang="hr-HR" sz="2000" b="1" dirty="0">
                <a:effectLst/>
                <a:latin typeface="Calibri" panose="020F0502020204030204" pitchFamily="34" charset="0"/>
                <a:ea typeface="Calibri" panose="020F0502020204030204" pitchFamily="34" charset="0"/>
                <a:cs typeface="Times New Roman" panose="02020603050405020304" pitchFamily="18" charset="0"/>
              </a:rPr>
              <a:t> Dražen</a:t>
            </a:r>
            <a:endParaRPr lang="hr-HR" sz="4800" dirty="0"/>
          </a:p>
        </p:txBody>
      </p:sp>
      <p:sp>
        <p:nvSpPr>
          <p:cNvPr id="3" name="Rezervirano mjesto sadržaja 2">
            <a:extLst>
              <a:ext uri="{FF2B5EF4-FFF2-40B4-BE49-F238E27FC236}">
                <a16:creationId xmlns:a16="http://schemas.microsoft.com/office/drawing/2014/main" id="{48988297-C27F-44DE-8FBD-4EA68E5633C4}"/>
              </a:ext>
            </a:extLst>
          </p:cNvPr>
          <p:cNvSpPr>
            <a:spLocks noGrp="1"/>
          </p:cNvSpPr>
          <p:nvPr>
            <p:ph idx="1"/>
          </p:nvPr>
        </p:nvSpPr>
        <p:spPr>
          <a:xfrm>
            <a:off x="838199" y="1825625"/>
            <a:ext cx="10764915" cy="4667250"/>
          </a:xfrm>
        </p:spPr>
        <p:txBody>
          <a:bodyPr>
            <a:noAutofit/>
          </a:bodyPr>
          <a:lstStyle/>
          <a:p>
            <a:r>
              <a:rPr lang="hr-HR" sz="1800" b="1" dirty="0"/>
              <a:t>Naziv natječaja: </a:t>
            </a:r>
            <a:r>
              <a:rPr lang="hr-HR" sz="1800" dirty="0"/>
              <a:t>6.2.1. Potpora ulaganju u pokretanje nepoljoprivrednih djelatnosti u ruralnim područjima</a:t>
            </a:r>
          </a:p>
          <a:p>
            <a:r>
              <a:rPr lang="hr-HR" sz="1800" b="1" dirty="0"/>
              <a:t>Naziv prijavitelja</a:t>
            </a:r>
            <a:r>
              <a:rPr lang="hr-HR" sz="1800" dirty="0"/>
              <a:t>: OPG </a:t>
            </a:r>
            <a:r>
              <a:rPr lang="hr-HR" sz="1800" dirty="0" err="1"/>
              <a:t>Sanković</a:t>
            </a:r>
            <a:r>
              <a:rPr lang="hr-HR" sz="1800" dirty="0"/>
              <a:t> Dražen</a:t>
            </a:r>
          </a:p>
          <a:p>
            <a:r>
              <a:rPr lang="hr-HR" sz="1800" b="1" dirty="0"/>
              <a:t>Sektor ulaganja:</a:t>
            </a:r>
            <a:r>
              <a:rPr lang="hr-HR" sz="1800" dirty="0"/>
              <a:t> sektor turizma u ruralnom području</a:t>
            </a:r>
          </a:p>
          <a:p>
            <a:r>
              <a:rPr lang="hr-HR" sz="1800" b="1" dirty="0"/>
              <a:t>Djelatnost prijavitelja:</a:t>
            </a:r>
            <a:r>
              <a:rPr lang="hr-HR" sz="1800" dirty="0"/>
              <a:t> uzgoj ovaca i uzgoj hrane za životinje</a:t>
            </a:r>
          </a:p>
          <a:p>
            <a:r>
              <a:rPr lang="hr-HR" sz="1800" b="1" dirty="0"/>
              <a:t>Ukupan iznos projekta:</a:t>
            </a:r>
            <a:r>
              <a:rPr lang="hr-HR" sz="1800" dirty="0"/>
              <a:t> 387.857,09 kuna</a:t>
            </a:r>
          </a:p>
          <a:p>
            <a:r>
              <a:rPr lang="hr-HR" sz="1800" b="1" dirty="0"/>
              <a:t>Iznos prihvatljivih troškova:</a:t>
            </a:r>
            <a:r>
              <a:rPr lang="hr-HR" sz="1800" dirty="0"/>
              <a:t> 372.000,00 kuna</a:t>
            </a:r>
          </a:p>
          <a:p>
            <a:r>
              <a:rPr lang="hr-HR" sz="1800" b="1" dirty="0"/>
              <a:t>Aktivnosti koje se provode u projektu: </a:t>
            </a:r>
            <a:r>
              <a:rPr lang="hr-HR" sz="1800" dirty="0"/>
              <a:t>rekonstrukcija ruralne kuće za odmor koja obuhvaća izvođenje građevinskih, elektro, vodoinstalaterskih, </a:t>
            </a:r>
            <a:r>
              <a:rPr lang="hr-HR" sz="1800" dirty="0" err="1"/>
              <a:t>podopokrivačkih</a:t>
            </a:r>
            <a:r>
              <a:rPr lang="hr-HR" sz="1800" dirty="0"/>
              <a:t>, keramičarskih, završnih te </a:t>
            </a:r>
            <a:r>
              <a:rPr lang="hr-HR" sz="1800" dirty="0" err="1"/>
              <a:t>fasaderskih</a:t>
            </a:r>
            <a:r>
              <a:rPr lang="hr-HR" sz="1800" dirty="0"/>
              <a:t> radova te unutarnje opremanje predmetnog objekta sa svim potrebnim namještajem (kreveti, noćni ormarići, ormari, komode, trosjed, fotelje i sl.) kako bi se osigurali dostatni smještajni kapaciteti</a:t>
            </a:r>
          </a:p>
          <a:p>
            <a:r>
              <a:rPr lang="hr-HR" sz="1800" b="1" dirty="0"/>
              <a:t>Očekivani rezultati provedbe projekta</a:t>
            </a:r>
            <a:r>
              <a:rPr lang="hr-HR" sz="1800" dirty="0"/>
              <a:t>: rekonstruirana i opremljena ruralna kuća za odmor s ponudom smještaja i gastro ponudom domaće hrane te pokrenuta diversificirana djelatnost u sektoru turizma u ruralnom području </a:t>
            </a:r>
          </a:p>
          <a:p>
            <a:endParaRPr lang="hr-HR" sz="1800" dirty="0"/>
          </a:p>
          <a:p>
            <a:endParaRPr lang="hr-HR" sz="1800" dirty="0"/>
          </a:p>
        </p:txBody>
      </p:sp>
    </p:spTree>
    <p:custDataLst>
      <p:tags r:id="rId1"/>
    </p:custDataLst>
    <p:extLst>
      <p:ext uri="{BB962C8B-B14F-4D97-AF65-F5344CB8AC3E}">
        <p14:creationId xmlns:p14="http://schemas.microsoft.com/office/powerpoint/2010/main" val="2960158769"/>
      </p:ext>
    </p:extLst>
  </p:cSld>
  <p:clrMapOvr>
    <a:masterClrMapping/>
  </p:clrMapOvr>
  <mc:AlternateContent xmlns:mc="http://schemas.openxmlformats.org/markup-compatibility/2006">
    <mc:Choice xmlns:p14="http://schemas.microsoft.com/office/powerpoint/2010/main" Requires="p14">
      <p:transition spd="slow" p14:dur="4000" advTm="12036">
        <p14:vortex dir="r"/>
        <p:sndAc>
          <p:endSnd/>
        </p:sndAc>
      </p:transition>
    </mc:Choice>
    <mc:Fallback>
      <p:transition spd="slow" advTm="12036">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DA7398C-AB02-4170-85C3-BF4778F9BBA8}"/>
              </a:ext>
            </a:extLst>
          </p:cNvPr>
          <p:cNvSpPr>
            <a:spLocks noGrp="1"/>
          </p:cNvSpPr>
          <p:nvPr>
            <p:ph type="title"/>
          </p:nvPr>
        </p:nvSpPr>
        <p:spPr/>
        <p:txBody>
          <a:bodyPr>
            <a:normAutofit/>
          </a:bodyPr>
          <a:lstStyle/>
          <a:p>
            <a:r>
              <a:rPr lang="hr-HR" sz="3200" dirty="0"/>
              <a:t>Izjave korisnika</a:t>
            </a:r>
          </a:p>
        </p:txBody>
      </p:sp>
      <p:sp>
        <p:nvSpPr>
          <p:cNvPr id="3" name="Rezervirano mjesto sadržaja 2">
            <a:extLst>
              <a:ext uri="{FF2B5EF4-FFF2-40B4-BE49-F238E27FC236}">
                <a16:creationId xmlns:a16="http://schemas.microsoft.com/office/drawing/2014/main" id="{A29F11D7-A891-48EE-B8E5-0337A7F1B487}"/>
              </a:ext>
            </a:extLst>
          </p:cNvPr>
          <p:cNvSpPr>
            <a:spLocks noGrp="1"/>
          </p:cNvSpPr>
          <p:nvPr>
            <p:ph idx="1"/>
          </p:nvPr>
        </p:nvSpPr>
        <p:spPr>
          <a:xfrm>
            <a:off x="650579" y="1448303"/>
            <a:ext cx="5257800" cy="4161732"/>
          </a:xfrm>
        </p:spPr>
        <p:txBody>
          <a:bodyPr vert="horz" lIns="91440" tIns="45720" rIns="91440" bIns="45720" rtlCol="0">
            <a:normAutofit fontScale="92500" lnSpcReduction="10000"/>
          </a:bodyPr>
          <a:lstStyle/>
          <a:p>
            <a:pPr marL="0" indent="0" algn="just">
              <a:lnSpc>
                <a:spcPct val="200000"/>
              </a:lnSpc>
              <a:buNone/>
            </a:pPr>
            <a:r>
              <a:rPr lang="hr-HR" sz="1400" i="1" dirty="0">
                <a:latin typeface="Calibri" panose="020F0502020204030204" pitchFamily="34" charset="0"/>
                <a:cs typeface="Times New Roman" panose="02020603050405020304" pitchFamily="18" charset="0"/>
              </a:rPr>
              <a:t>„Sredstva dobivena iz mjere 6.2.1. ću iskoristiti za rekonstrukciju i završetak objekta koji mi je do sad bio neiskorišten površine oko 200 metara kvadratnih. Taj objekt ću staviti u funkciju ruralne kuće za odmor i iznajmljivati. Koristi od dobivanja EU sredstava bit će višestruke, a to su: zapošljavanje jednog člana OPG-a, dodatna zarada od iznajmljivanja ruralne kuće za odmor te prodaja gostima vlastitih proizvoda koje proizvodi OPG. Radovi na samom objektu još traju i planiram 2021. završiti sa svim radovima, namjestiti taj objekt te ishoditi sve dozvole za ruralnu kuću za odmor i pokrenuti diversificiranu turističku djelatnost.”</a:t>
            </a:r>
          </a:p>
          <a:p>
            <a:pPr marL="0" indent="0" algn="just">
              <a:lnSpc>
                <a:spcPct val="200000"/>
              </a:lnSpc>
              <a:buNone/>
            </a:pPr>
            <a:r>
              <a:rPr lang="hr-HR" sz="1400" i="1" dirty="0">
                <a:latin typeface="Calibri" panose="020F0502020204030204" pitchFamily="34" charset="0"/>
                <a:cs typeface="Times New Roman" panose="02020603050405020304" pitchFamily="18" charset="0"/>
              </a:rPr>
              <a:t>	                                 Dražen </a:t>
            </a:r>
            <a:r>
              <a:rPr lang="hr-HR" sz="1400" i="1" dirty="0" err="1">
                <a:latin typeface="Calibri" panose="020F0502020204030204" pitchFamily="34" charset="0"/>
                <a:cs typeface="Times New Roman" panose="02020603050405020304" pitchFamily="18" charset="0"/>
              </a:rPr>
              <a:t>Sanković</a:t>
            </a:r>
            <a:r>
              <a:rPr lang="hr-HR" sz="1400" i="1" dirty="0">
                <a:latin typeface="Calibri" panose="020F0502020204030204" pitchFamily="34" charset="0"/>
                <a:cs typeface="Times New Roman" panose="02020603050405020304" pitchFamily="18" charset="0"/>
              </a:rPr>
              <a:t>, OPG </a:t>
            </a:r>
            <a:r>
              <a:rPr lang="hr-HR" sz="1400" i="1" dirty="0" err="1">
                <a:latin typeface="Calibri" panose="020F0502020204030204" pitchFamily="34" charset="0"/>
                <a:cs typeface="Times New Roman" panose="02020603050405020304" pitchFamily="18" charset="0"/>
              </a:rPr>
              <a:t>Sanković</a:t>
            </a:r>
            <a:r>
              <a:rPr lang="hr-HR" sz="1400" i="1" dirty="0">
                <a:latin typeface="Calibri" panose="020F0502020204030204" pitchFamily="34" charset="0"/>
                <a:cs typeface="Times New Roman" panose="02020603050405020304" pitchFamily="18" charset="0"/>
              </a:rPr>
              <a:t> Dražen</a:t>
            </a:r>
          </a:p>
          <a:p>
            <a:pPr marL="0" indent="0" algn="just">
              <a:lnSpc>
                <a:spcPct val="200000"/>
              </a:lnSpc>
              <a:buNone/>
            </a:pPr>
            <a:endParaRPr lang="hr-HR" sz="1400" i="1" dirty="0">
              <a:latin typeface="Calibri" panose="020F0502020204030204" pitchFamily="34" charset="0"/>
              <a:cs typeface="Times New Roman" panose="02020603050405020304" pitchFamily="18" charset="0"/>
            </a:endParaRPr>
          </a:p>
        </p:txBody>
      </p:sp>
      <p:sp>
        <p:nvSpPr>
          <p:cNvPr id="5" name="Rezervirano mjesto sadržaja 2">
            <a:extLst>
              <a:ext uri="{FF2B5EF4-FFF2-40B4-BE49-F238E27FC236}">
                <a16:creationId xmlns:a16="http://schemas.microsoft.com/office/drawing/2014/main" id="{E798B2F4-6C4D-4E3F-9AE2-FD1F8621D918}"/>
              </a:ext>
            </a:extLst>
          </p:cNvPr>
          <p:cNvSpPr txBox="1">
            <a:spLocks/>
          </p:cNvSpPr>
          <p:nvPr/>
        </p:nvSpPr>
        <p:spPr>
          <a:xfrm>
            <a:off x="6283623" y="1366007"/>
            <a:ext cx="5177197" cy="4728278"/>
          </a:xfrm>
          <a:prstGeom prst="rect">
            <a:avLst/>
          </a:prstGeom>
        </p:spPr>
        <p:txBody>
          <a:bodyPr vert="horz" lIns="91440" tIns="45720" rIns="91440" bIns="45720" rtlCol="0">
            <a:noAutofit/>
          </a:bodyPr>
          <a:lstStyle>
            <a:lvl1pPr indent="0" algn="just">
              <a:lnSpc>
                <a:spcPct val="200000"/>
              </a:lnSpc>
              <a:spcBef>
                <a:spcPts val="1000"/>
              </a:spcBef>
              <a:buFont typeface="Arial" panose="020B0604020202020204" pitchFamily="34" charset="0"/>
              <a:buNone/>
              <a:defRPr sz="1400" i="1">
                <a:latin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hr-HR" sz="1300" dirty="0"/>
              <a:t>„Dobivena sredstva iskorištena su za nabavu traktora i poljoprivredne mehanizacije. Nabavljenim traktorom i mehanizacijom uvelike mi je olakšano i ubrzano obavljanje većine poljoprivrednih djelatnosti s obzirom da naš OPG iz godine u godinu polako raste, kao i broj poljoprivrednih čestica koje obrađujemo. A postojeća mehanizacija ni približno mi više nije zadovoljavala sve naše potrebe pa je obrada zemlje postajala, sve više, mučenje. Prije nabavke ove mehanizacije već smo nekoliko godina ozbiljno razmišljali o napuštanju poljoprivredne djelatnosti, a sad ne samo da nastavljamo i da dalje povećavamo broj obradivih površina, već je i naš najmlađi sin počeo pokazivati sve veći interes za poljoprivredu pa je čak i upisao poljoprivrednu školu, tako da po prvi put nakon više godina mislim da naš OPG ima budućnost.”</a:t>
            </a:r>
          </a:p>
          <a:p>
            <a:r>
              <a:rPr lang="hr-HR" sz="1300" dirty="0"/>
              <a:t>		           Vjekoslav </a:t>
            </a:r>
            <a:r>
              <a:rPr lang="hr-HR" sz="1300" dirty="0" err="1"/>
              <a:t>Ptiček</a:t>
            </a:r>
            <a:r>
              <a:rPr lang="hr-HR" sz="1300" dirty="0"/>
              <a:t>, OPG </a:t>
            </a:r>
            <a:r>
              <a:rPr lang="hr-HR" sz="1300" dirty="0" err="1"/>
              <a:t>Ptiček</a:t>
            </a:r>
            <a:r>
              <a:rPr lang="hr-HR" sz="1300" dirty="0"/>
              <a:t> Vjekoslav</a:t>
            </a:r>
          </a:p>
          <a:p>
            <a:endParaRPr lang="hr-HR" sz="1300" dirty="0"/>
          </a:p>
        </p:txBody>
      </p:sp>
    </p:spTree>
    <p:extLst>
      <p:ext uri="{BB962C8B-B14F-4D97-AF65-F5344CB8AC3E}">
        <p14:creationId xmlns:p14="http://schemas.microsoft.com/office/powerpoint/2010/main" val="3724363076"/>
      </p:ext>
    </p:extLst>
  </p:cSld>
  <p:clrMapOvr>
    <a:masterClrMapping/>
  </p:clrMapOvr>
  <mc:AlternateContent xmlns:mc="http://schemas.openxmlformats.org/markup-compatibility/2006">
    <mc:Choice xmlns:p14="http://schemas.microsoft.com/office/powerpoint/2010/main" Requires="p14">
      <p:transition spd="slow" p14:dur="4000" advTm="10700">
        <p14:vortex dir="r"/>
        <p:sndAc>
          <p:endSnd/>
        </p:sndAc>
      </p:transition>
    </mc:Choice>
    <mc:Fallback>
      <p:transition spd="slow" advTm="10700">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zervirano mjesto sadržaja 2">
            <a:extLst>
              <a:ext uri="{FF2B5EF4-FFF2-40B4-BE49-F238E27FC236}">
                <a16:creationId xmlns:a16="http://schemas.microsoft.com/office/drawing/2014/main" id="{C00700FB-7E7C-4E6B-87F1-028239BBE436}"/>
              </a:ext>
            </a:extLst>
          </p:cNvPr>
          <p:cNvSpPr txBox="1">
            <a:spLocks/>
          </p:cNvSpPr>
          <p:nvPr/>
        </p:nvSpPr>
        <p:spPr>
          <a:xfrm>
            <a:off x="1272097" y="1736343"/>
            <a:ext cx="4823903" cy="4383281"/>
          </a:xfrm>
          <a:prstGeom prst="rect">
            <a:avLst/>
          </a:prstGeom>
        </p:spPr>
        <p:txBody>
          <a:bodyPr vert="horz" lIns="91440" tIns="45720" rIns="91440" bIns="45720" rtlCol="0">
            <a:normAutofit fontScale="85000" lnSpcReduction="20000"/>
          </a:bodyPr>
          <a:lstStyle>
            <a:lvl1pPr indent="0" algn="just">
              <a:lnSpc>
                <a:spcPct val="200000"/>
              </a:lnSpc>
              <a:spcBef>
                <a:spcPts val="1000"/>
              </a:spcBef>
              <a:buFont typeface="Arial" panose="020B0604020202020204" pitchFamily="34" charset="0"/>
              <a:buNone/>
              <a:defRPr sz="1600" i="1">
                <a:latin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hr-HR" dirty="0"/>
              <a:t>„Sredstva dobivena iz mjere 6.3.1. Potpora za razvoj malih poljoprivrednih gospodarstava iskoristila sam za nabavu rabljenog traktora, novog </a:t>
            </a:r>
            <a:r>
              <a:rPr lang="hr-HR" dirty="0" err="1"/>
              <a:t>malčera</a:t>
            </a:r>
            <a:r>
              <a:rPr lang="hr-HR" dirty="0"/>
              <a:t> i nove freze te za nabavu </a:t>
            </a:r>
            <a:r>
              <a:rPr lang="hr-HR" dirty="0" err="1"/>
              <a:t>nazimica</a:t>
            </a:r>
            <a:r>
              <a:rPr lang="hr-HR" dirty="0"/>
              <a:t>. Traktor i oprema omogućili su mi unapređenje i širenje OPG-a olakšavajući mi svakodnevne poslove obrade poljoprivrednog zemljišta i proizvodnje hrane za životinje. Kupnja </a:t>
            </a:r>
            <a:r>
              <a:rPr lang="hr-HR" dirty="0" err="1"/>
              <a:t>nazimica</a:t>
            </a:r>
            <a:r>
              <a:rPr lang="hr-HR" dirty="0"/>
              <a:t> omogućila mi je proizvodnju veće količine odojaka i porast prihoda od prodaje.„</a:t>
            </a:r>
          </a:p>
          <a:p>
            <a:r>
              <a:rPr lang="hr-HR" dirty="0"/>
              <a:t>			Brankica </a:t>
            </a:r>
            <a:r>
              <a:rPr lang="hr-HR" dirty="0" err="1"/>
              <a:t>Martinčević</a:t>
            </a:r>
            <a:r>
              <a:rPr lang="hr-HR" dirty="0"/>
              <a:t>, </a:t>
            </a:r>
          </a:p>
          <a:p>
            <a:r>
              <a:rPr lang="hr-HR" dirty="0"/>
              <a:t>		           OPG </a:t>
            </a:r>
            <a:r>
              <a:rPr lang="hr-HR" dirty="0" err="1"/>
              <a:t>Martinčević</a:t>
            </a:r>
            <a:r>
              <a:rPr lang="hr-HR" dirty="0"/>
              <a:t> Brankica</a:t>
            </a:r>
          </a:p>
          <a:p>
            <a:endParaRPr lang="hr-HR" dirty="0"/>
          </a:p>
        </p:txBody>
      </p:sp>
      <p:pic>
        <p:nvPicPr>
          <p:cNvPr id="6" name="Slika 5">
            <a:extLst>
              <a:ext uri="{FF2B5EF4-FFF2-40B4-BE49-F238E27FC236}">
                <a16:creationId xmlns:a16="http://schemas.microsoft.com/office/drawing/2014/main" id="{98BD90FA-8CF0-44A4-9CC6-5E4FED1A02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8113" y="1139745"/>
            <a:ext cx="3170703" cy="860619"/>
          </a:xfrm>
          <a:prstGeom prst="rect">
            <a:avLst/>
          </a:prstGeom>
        </p:spPr>
      </p:pic>
      <p:pic>
        <p:nvPicPr>
          <p:cNvPr id="8" name="Slika 7">
            <a:extLst>
              <a:ext uri="{FF2B5EF4-FFF2-40B4-BE49-F238E27FC236}">
                <a16:creationId xmlns:a16="http://schemas.microsoft.com/office/drawing/2014/main" id="{F42F89AD-673A-4576-963F-F5630C3AD9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8620" y="2473870"/>
            <a:ext cx="2625642" cy="17526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Slika 8">
            <a:extLst>
              <a:ext uri="{FF2B5EF4-FFF2-40B4-BE49-F238E27FC236}">
                <a16:creationId xmlns:a16="http://schemas.microsoft.com/office/drawing/2014/main" id="{3F6BA2E6-FA28-4297-9E52-6993ED05A0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8620" y="4699992"/>
            <a:ext cx="2625642" cy="17526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ustDataLst>
      <p:tags r:id="rId1"/>
    </p:custDataLst>
    <p:extLst>
      <p:ext uri="{BB962C8B-B14F-4D97-AF65-F5344CB8AC3E}">
        <p14:creationId xmlns:p14="http://schemas.microsoft.com/office/powerpoint/2010/main" val="1388725320"/>
      </p:ext>
    </p:extLst>
  </p:cSld>
  <p:clrMapOvr>
    <a:masterClrMapping/>
  </p:clrMapOvr>
  <mc:AlternateContent xmlns:mc="http://schemas.openxmlformats.org/markup-compatibility/2006">
    <mc:Choice xmlns:p14="http://schemas.microsoft.com/office/powerpoint/2010/main" Requires="p14">
      <p:transition spd="slow" p14:dur="4000" advTm="7836">
        <p14:vortex dir="r"/>
        <p:sndAc>
          <p:endSnd/>
        </p:sndAc>
      </p:transition>
    </mc:Choice>
    <mc:Fallback>
      <p:transition spd="slow" advTm="7836">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4635A7BB-10A5-4953-A3E6-70070DFAF578}"/>
              </a:ext>
            </a:extLst>
          </p:cNvPr>
          <p:cNvSpPr>
            <a:spLocks noGrp="1"/>
          </p:cNvSpPr>
          <p:nvPr>
            <p:ph type="title"/>
          </p:nvPr>
        </p:nvSpPr>
        <p:spPr/>
        <p:txBody>
          <a:bodyPr>
            <a:normAutofit/>
          </a:bodyPr>
          <a:lstStyle/>
          <a:p>
            <a:r>
              <a:rPr lang="hr-HR" sz="2800" b="1" dirty="0">
                <a:effectLst/>
                <a:latin typeface="Calibri" panose="020F0502020204030204" pitchFamily="34" charset="0"/>
                <a:ea typeface="Calibri" panose="020F0502020204030204" pitchFamily="34" charset="0"/>
                <a:cs typeface="Times New Roman" panose="02020603050405020304" pitchFamily="18" charset="0"/>
              </a:rPr>
              <a:t>UDRUGE CIVILNOG DRUŠTVA</a:t>
            </a:r>
            <a:endParaRPr lang="hr-HR" sz="6000" b="1" dirty="0"/>
          </a:p>
        </p:txBody>
      </p:sp>
      <p:sp>
        <p:nvSpPr>
          <p:cNvPr id="3" name="Rezervirano mjesto sadržaja 2">
            <a:extLst>
              <a:ext uri="{FF2B5EF4-FFF2-40B4-BE49-F238E27FC236}">
                <a16:creationId xmlns:a16="http://schemas.microsoft.com/office/drawing/2014/main" id="{54B99A7E-5A9E-4225-8367-27A77A2B89A6}"/>
              </a:ext>
            </a:extLst>
          </p:cNvPr>
          <p:cNvSpPr>
            <a:spLocks noGrp="1"/>
          </p:cNvSpPr>
          <p:nvPr>
            <p:ph idx="1"/>
          </p:nvPr>
        </p:nvSpPr>
        <p:spPr>
          <a:xfrm>
            <a:off x="1199935" y="1853056"/>
            <a:ext cx="6316433" cy="3157855"/>
          </a:xfrm>
        </p:spPr>
        <p:txBody>
          <a:bodyPr/>
          <a:lstStyle/>
          <a:p>
            <a:pPr lvl="0">
              <a:lnSpc>
                <a:spcPct val="107000"/>
              </a:lnSpc>
            </a:pPr>
            <a:r>
              <a:rPr lang="hr-HR" sz="1800" dirty="0">
                <a:effectLst/>
                <a:latin typeface="Calibri" panose="020F0502020204030204" pitchFamily="34" charset="0"/>
                <a:ea typeface="Calibri" panose="020F0502020204030204" pitchFamily="34" charset="0"/>
                <a:cs typeface="Times New Roman" panose="02020603050405020304" pitchFamily="18" charset="0"/>
              </a:rPr>
              <a:t>Od osnivanja Projektnog ureda izrađeno 88 projekata za udruge </a:t>
            </a:r>
          </a:p>
          <a:p>
            <a:pPr lvl="0">
              <a:lnSpc>
                <a:spcPct val="107000"/>
              </a:lnSpc>
            </a:pPr>
            <a:r>
              <a:rPr lang="hr-HR" sz="1800" dirty="0">
                <a:effectLst/>
                <a:latin typeface="Calibri" panose="020F0502020204030204" pitchFamily="34" charset="0"/>
                <a:ea typeface="Calibri" panose="020F0502020204030204" pitchFamily="34" charset="0"/>
                <a:cs typeface="Times New Roman" panose="02020603050405020304" pitchFamily="18" charset="0"/>
              </a:rPr>
              <a:t>Financiranje: Europski poljoprivredni fond za ruralni razvoj, Erasmus+ program, nacionalna sredstva (zaklade, ministarstva, kompanije, JL(P)RS)</a:t>
            </a:r>
          </a:p>
          <a:p>
            <a:pPr lvl="0">
              <a:lnSpc>
                <a:spcPct val="107000"/>
              </a:lnSpc>
            </a:pPr>
            <a:r>
              <a:rPr lang="hr-HR" sz="1800" dirty="0">
                <a:effectLst/>
                <a:latin typeface="Calibri" panose="020F0502020204030204" pitchFamily="34" charset="0"/>
                <a:ea typeface="Calibri" panose="020F0502020204030204" pitchFamily="34" charset="0"/>
                <a:cs typeface="Times New Roman" panose="02020603050405020304" pitchFamily="18" charset="0"/>
              </a:rPr>
              <a:t>Ukupna vrijednost svih prijavljenih projekta: 5,3 milijuna kuna</a:t>
            </a:r>
          </a:p>
          <a:p>
            <a:pPr lvl="0">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Odobreno je </a:t>
            </a:r>
            <a:r>
              <a:rPr lang="hr-HR" sz="1800" dirty="0">
                <a:latin typeface="Calibri" panose="020F0502020204030204" pitchFamily="34" charset="0"/>
                <a:ea typeface="Calibri" panose="020F0502020204030204" pitchFamily="34" charset="0"/>
                <a:cs typeface="Times New Roman" panose="02020603050405020304" pitchFamily="18" charset="0"/>
              </a:rPr>
              <a:t>42</a:t>
            </a:r>
            <a:r>
              <a:rPr lang="hr-HR" sz="1800" dirty="0">
                <a:effectLst/>
                <a:latin typeface="Calibri" panose="020F0502020204030204" pitchFamily="34" charset="0"/>
                <a:ea typeface="Calibri" panose="020F0502020204030204" pitchFamily="34" charset="0"/>
                <a:cs typeface="Times New Roman" panose="02020603050405020304" pitchFamily="18" charset="0"/>
              </a:rPr>
              <a:t> projekta</a:t>
            </a:r>
          </a:p>
          <a:p>
            <a:endParaRPr lang="hr-HR" dirty="0"/>
          </a:p>
        </p:txBody>
      </p:sp>
      <p:pic>
        <p:nvPicPr>
          <p:cNvPr id="2050" name="Picture 2" descr="Dodijeljena financijska sredstva udrugama i organizacijama civilnog društva  | Općina Goričan">
            <a:extLst>
              <a:ext uri="{FF2B5EF4-FFF2-40B4-BE49-F238E27FC236}">
                <a16:creationId xmlns:a16="http://schemas.microsoft.com/office/drawing/2014/main" id="{2E2E15DF-6123-4319-90A7-C5A9F7556D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447" y="4421374"/>
            <a:ext cx="2883408" cy="21625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Slika 4">
            <a:extLst>
              <a:ext uri="{FF2B5EF4-FFF2-40B4-BE49-F238E27FC236}">
                <a16:creationId xmlns:a16="http://schemas.microsoft.com/office/drawing/2014/main" id="{824D1836-8594-4A79-88FD-1D4A5B016D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1584" y="3004054"/>
            <a:ext cx="3430920" cy="229032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ustDataLst>
      <p:tags r:id="rId1"/>
    </p:custDataLst>
    <p:extLst>
      <p:ext uri="{BB962C8B-B14F-4D97-AF65-F5344CB8AC3E}">
        <p14:creationId xmlns:p14="http://schemas.microsoft.com/office/powerpoint/2010/main" val="1939909541"/>
      </p:ext>
    </p:extLst>
  </p:cSld>
  <p:clrMapOvr>
    <a:masterClrMapping/>
  </p:clrMapOvr>
  <mc:AlternateContent xmlns:mc="http://schemas.openxmlformats.org/markup-compatibility/2006">
    <mc:Choice xmlns:p14="http://schemas.microsoft.com/office/powerpoint/2010/main" Requires="p14">
      <p:transition spd="slow" p14:dur="4000" advTm="4643">
        <p14:vortex dir="r"/>
        <p:sndAc>
          <p:endSnd/>
        </p:sndAc>
      </p:transition>
    </mc:Choice>
    <mc:Fallback>
      <p:transition spd="slow" advTm="4643">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 calcmode="lin" valueType="num">
                                      <p:cBhvr additive="base">
                                        <p:cTn id="18" dur="500" fill="hold"/>
                                        <p:tgtEl>
                                          <p:spTgt spid="2050"/>
                                        </p:tgtEl>
                                        <p:attrNameLst>
                                          <p:attrName>ppt_x</p:attrName>
                                        </p:attrNameLst>
                                      </p:cBhvr>
                                      <p:tavLst>
                                        <p:tav tm="0">
                                          <p:val>
                                            <p:strVal val="#ppt_x"/>
                                          </p:val>
                                        </p:tav>
                                        <p:tav tm="100000">
                                          <p:val>
                                            <p:strVal val="#ppt_x"/>
                                          </p:val>
                                        </p:tav>
                                      </p:tavLst>
                                    </p:anim>
                                    <p:anim calcmode="lin" valueType="num">
                                      <p:cBhvr additive="base">
                                        <p:cTn id="19"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additive="base">
                                        <p:cTn id="2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additive="base">
                                        <p:cTn id="3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additive="base">
                                        <p:cTn id="3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additive="base">
                                        <p:cTn id="4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D1AFE94-A1CC-4D36-94B6-F6748AA043C3}"/>
              </a:ext>
            </a:extLst>
          </p:cNvPr>
          <p:cNvSpPr>
            <a:spLocks noGrp="1"/>
          </p:cNvSpPr>
          <p:nvPr>
            <p:ph type="title"/>
          </p:nvPr>
        </p:nvSpPr>
        <p:spPr/>
        <p:txBody>
          <a:bodyPr/>
          <a:lstStyle/>
          <a:p>
            <a:r>
              <a:rPr lang="hr-HR" sz="4400" dirty="0">
                <a:effectLst/>
                <a:latin typeface="Calibri" panose="020F0502020204030204" pitchFamily="34" charset="0"/>
                <a:ea typeface="Calibri" panose="020F0502020204030204" pitchFamily="34" charset="0"/>
                <a:cs typeface="Times New Roman" panose="02020603050405020304" pitchFamily="18" charset="0"/>
              </a:rPr>
              <a:t>PRIMJER DOBRE PRAKSE</a:t>
            </a:r>
            <a:endParaRPr lang="hr-HR" dirty="0"/>
          </a:p>
        </p:txBody>
      </p:sp>
      <p:sp>
        <p:nvSpPr>
          <p:cNvPr id="3" name="Rezervirano mjesto sadržaja 2">
            <a:extLst>
              <a:ext uri="{FF2B5EF4-FFF2-40B4-BE49-F238E27FC236}">
                <a16:creationId xmlns:a16="http://schemas.microsoft.com/office/drawing/2014/main" id="{EF2B1FED-60E8-4713-9214-195D086E3F7A}"/>
              </a:ext>
            </a:extLst>
          </p:cNvPr>
          <p:cNvSpPr>
            <a:spLocks noGrp="1"/>
          </p:cNvSpPr>
          <p:nvPr>
            <p:ph idx="1"/>
          </p:nvPr>
        </p:nvSpPr>
        <p:spPr>
          <a:xfrm>
            <a:off x="838200" y="1825625"/>
            <a:ext cx="5041392" cy="4794631"/>
          </a:xfrm>
        </p:spPr>
        <p:txBody>
          <a:bodyPr>
            <a:normAutofit fontScale="92500"/>
          </a:bodyPr>
          <a:lstStyle/>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Korisnik: Udruga udomitelja „Nada“ Ivanec</a:t>
            </a:r>
          </a:p>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Poziv: Erasmus+ program </a:t>
            </a:r>
          </a:p>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Naziv projekta: </a:t>
            </a:r>
            <a:r>
              <a:rPr lang="hr-HR" sz="1800" dirty="0" err="1">
                <a:effectLst/>
                <a:latin typeface="Calibri" panose="020F0502020204030204" pitchFamily="34" charset="0"/>
                <a:ea typeface="Calibri" panose="020F0502020204030204" pitchFamily="34" charset="0"/>
                <a:cs typeface="Times New Roman" panose="02020603050405020304" pitchFamily="18" charset="0"/>
              </a:rPr>
              <a:t>Violence</a:t>
            </a:r>
            <a:r>
              <a:rPr lang="hr-HR" sz="1800" dirty="0">
                <a:effectLst/>
                <a:latin typeface="Calibri" panose="020F0502020204030204" pitchFamily="34" charset="0"/>
                <a:ea typeface="Calibri" panose="020F0502020204030204" pitchFamily="34" charset="0"/>
                <a:cs typeface="Times New Roman" panose="02020603050405020304" pitchFamily="18" charset="0"/>
              </a:rPr>
              <a:t> </a:t>
            </a:r>
            <a:r>
              <a:rPr lang="hr-HR" sz="1800" dirty="0" err="1">
                <a:effectLst/>
                <a:latin typeface="Calibri" panose="020F0502020204030204" pitchFamily="34" charset="0"/>
                <a:ea typeface="Calibri" panose="020F0502020204030204" pitchFamily="34" charset="0"/>
                <a:cs typeface="Times New Roman" panose="02020603050405020304" pitchFamily="18" charset="0"/>
              </a:rPr>
              <a:t>not</a:t>
            </a:r>
            <a:r>
              <a:rPr lang="hr-HR" sz="1800" dirty="0">
                <a:effectLst/>
                <a:latin typeface="Calibri" panose="020F0502020204030204" pitchFamily="34" charset="0"/>
                <a:ea typeface="Calibri" panose="020F0502020204030204" pitchFamily="34" charset="0"/>
                <a:cs typeface="Times New Roman" panose="02020603050405020304" pitchFamily="18" charset="0"/>
              </a:rPr>
              <a:t> </a:t>
            </a:r>
            <a:r>
              <a:rPr lang="hr-HR" sz="1800" dirty="0" err="1">
                <a:effectLst/>
                <a:latin typeface="Calibri" panose="020F0502020204030204" pitchFamily="34" charset="0"/>
                <a:ea typeface="Calibri" panose="020F0502020204030204" pitchFamily="34" charset="0"/>
                <a:cs typeface="Times New Roman" panose="02020603050405020304" pitchFamily="18" charset="0"/>
              </a:rPr>
              <a:t>wanted</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Svrha projekta: razmjena mladih iz Hrvatske, Bosne i Hercegovine i Slovenije s ciljem informiranja i senzibiliziranja mladih o nasilju. U projekt razmjene uključeni su mladi u dobi od 14 do 25 godina, uključujući i mlade s manje mogućnosti, mlade iz alternativne skrbi, mlade s teškoćama u razvoju te mlade s poremećajima u ponašanju.</a:t>
            </a:r>
          </a:p>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Vrijednost projekta: </a:t>
            </a:r>
            <a:r>
              <a:rPr lang="hr-HR" sz="1800" b="1" dirty="0">
                <a:effectLst/>
                <a:latin typeface="Calibri" panose="020F0502020204030204" pitchFamily="34" charset="0"/>
                <a:ea typeface="Calibri" panose="020F0502020204030204" pitchFamily="34" charset="0"/>
                <a:cs typeface="Times New Roman" panose="02020603050405020304" pitchFamily="18" charset="0"/>
              </a:rPr>
              <a:t>218.891,96 kuna</a:t>
            </a:r>
          </a:p>
          <a:p>
            <a:pPr>
              <a:lnSpc>
                <a:spcPct val="107000"/>
              </a:lnSpc>
              <a:spcAft>
                <a:spcPts val="800"/>
              </a:spcAft>
            </a:pPr>
            <a:r>
              <a:rPr lang="hr-HR" sz="1800" dirty="0">
                <a:effectLst/>
                <a:latin typeface="Calibri" panose="020F0502020204030204" pitchFamily="34" charset="0"/>
                <a:ea typeface="Calibri" panose="020F0502020204030204" pitchFamily="34" charset="0"/>
                <a:cs typeface="Times New Roman" panose="02020603050405020304" pitchFamily="18" charset="0"/>
              </a:rPr>
              <a:t>Razdoblje provedbe: </a:t>
            </a:r>
            <a:r>
              <a:rPr lang="hr-HR" sz="1800" b="1" dirty="0">
                <a:effectLst/>
                <a:latin typeface="Calibri" panose="020F0502020204030204" pitchFamily="34" charset="0"/>
                <a:ea typeface="Calibri" panose="020F0502020204030204" pitchFamily="34" charset="0"/>
                <a:cs typeface="Times New Roman" panose="02020603050405020304" pitchFamily="18" charset="0"/>
              </a:rPr>
              <a:t>kolovoz 2019.</a:t>
            </a:r>
          </a:p>
          <a:p>
            <a:endParaRPr lang="hr-HR" dirty="0"/>
          </a:p>
        </p:txBody>
      </p:sp>
      <p:pic>
        <p:nvPicPr>
          <p:cNvPr id="1026" name="Picture 2" descr="Udruga udomitelja Nada | Naslovnica">
            <a:extLst>
              <a:ext uri="{FF2B5EF4-FFF2-40B4-BE49-F238E27FC236}">
                <a16:creationId xmlns:a16="http://schemas.microsoft.com/office/drawing/2014/main" id="{8661303D-4BEC-40BB-8C45-34C9CD6637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72662">
            <a:off x="7669732" y="364643"/>
            <a:ext cx="2533639" cy="2166777"/>
          </a:xfrm>
          <a:prstGeom prst="rect">
            <a:avLst/>
          </a:prstGeom>
          <a:noFill/>
          <a:extLst>
            <a:ext uri="{909E8E84-426E-40DD-AFC4-6F175D3DCCD1}">
              <a14:hiddenFill xmlns:a14="http://schemas.microsoft.com/office/drawing/2010/main">
                <a:solidFill>
                  <a:srgbClr val="FFFFFF"/>
                </a:solidFill>
              </a14:hiddenFill>
            </a:ext>
          </a:extLst>
        </p:spPr>
      </p:pic>
      <p:sp>
        <p:nvSpPr>
          <p:cNvPr id="6" name="TekstniOkvir 5">
            <a:extLst>
              <a:ext uri="{FF2B5EF4-FFF2-40B4-BE49-F238E27FC236}">
                <a16:creationId xmlns:a16="http://schemas.microsoft.com/office/drawing/2014/main" id="{C2D9D42D-A731-4E33-9230-62B2E6D43943}"/>
              </a:ext>
            </a:extLst>
          </p:cNvPr>
          <p:cNvSpPr txBox="1"/>
          <p:nvPr/>
        </p:nvSpPr>
        <p:spPr>
          <a:xfrm>
            <a:off x="5879592" y="2414015"/>
            <a:ext cx="4832604" cy="3886201"/>
          </a:xfrm>
          <a:prstGeom prst="rect">
            <a:avLst/>
          </a:prstGeom>
        </p:spPr>
        <p:txBody>
          <a:bodyPr vert="horz" lIns="91440" tIns="45720" rIns="91440" bIns="45720" rtlCol="0">
            <a:normAutofit/>
          </a:bodyPr>
          <a:lstStyle>
            <a:defPPr>
              <a:defRPr lang="sr-Latn-RS"/>
            </a:defPPr>
            <a:lvl1pPr indent="0" algn="just">
              <a:lnSpc>
                <a:spcPct val="200000"/>
              </a:lnSpc>
              <a:spcBef>
                <a:spcPts val="1000"/>
              </a:spcBef>
              <a:buFont typeface="Arial" panose="020B0604020202020204" pitchFamily="34" charset="0"/>
              <a:buNone/>
              <a:defRPr sz="1600" i="1">
                <a:latin typeface="Calibri" panose="020F0502020204030204" pitchFamily="34" charset="0"/>
                <a:cs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hr-HR" sz="1200" dirty="0"/>
              <a:t>„Program Erasmus provodimo od 2017. godine. Aktivnosti u sklopu svih projekta usmjerene su k osvještavanju i educiranju djece i mladih o problemima koji prate suvremeno društvo, a vezani su uz pitanje migrantske krize, promociju tolerancije i nediskriminacije. Kroz provedbu ovakvih projekta stvaramo mlade generacije koje imaju razvijen osjećaj empatije, prihvaćaju različitost, tolerantni su i stvaraju bolje europsko društvo u samoj njegovoj srži.”</a:t>
            </a:r>
          </a:p>
          <a:p>
            <a:r>
              <a:rPr lang="hr-HR" sz="1200" dirty="0"/>
              <a:t>		Mladenka Ravenski, predsjednica Udruge 				udomitelja „Nada“ Ivanec.</a:t>
            </a:r>
          </a:p>
        </p:txBody>
      </p:sp>
    </p:spTree>
    <p:custDataLst>
      <p:tags r:id="rId1"/>
    </p:custDataLst>
    <p:extLst>
      <p:ext uri="{BB962C8B-B14F-4D97-AF65-F5344CB8AC3E}">
        <p14:creationId xmlns:p14="http://schemas.microsoft.com/office/powerpoint/2010/main" val="2891534730"/>
      </p:ext>
    </p:extLst>
  </p:cSld>
  <p:clrMapOvr>
    <a:masterClrMapping/>
  </p:clrMapOvr>
  <mc:AlternateContent xmlns:mc="http://schemas.openxmlformats.org/markup-compatibility/2006">
    <mc:Choice xmlns:p14="http://schemas.microsoft.com/office/powerpoint/2010/main" Requires="p14">
      <p:transition spd="slow" p14:dur="4000" advTm="11387">
        <p14:vortex dir="r"/>
        <p:sndAc>
          <p:endSnd/>
        </p:sndAc>
      </p:transition>
    </mc:Choice>
    <mc:Fallback>
      <p:transition spd="slow" advTm="11387">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29CE1A81-4251-4C60-81B1-C68972BE4118}"/>
              </a:ext>
            </a:extLst>
          </p:cNvPr>
          <p:cNvSpPr>
            <a:spLocks noGrp="1"/>
          </p:cNvSpPr>
          <p:nvPr>
            <p:ph type="title"/>
          </p:nvPr>
        </p:nvSpPr>
        <p:spPr>
          <a:xfrm>
            <a:off x="829322" y="92645"/>
            <a:ext cx="5029939" cy="1372171"/>
          </a:xfrm>
        </p:spPr>
        <p:txBody>
          <a:bodyPr>
            <a:normAutofit/>
          </a:bodyPr>
          <a:lstStyle/>
          <a:p>
            <a:r>
              <a:rPr lang="hr-HR" sz="3600" dirty="0"/>
              <a:t>Hrvatsko planinarsko društvo Ivančica Ivanec</a:t>
            </a:r>
          </a:p>
        </p:txBody>
      </p:sp>
      <p:sp>
        <p:nvSpPr>
          <p:cNvPr id="3" name="Rezervirano mjesto sadržaja 2">
            <a:extLst>
              <a:ext uri="{FF2B5EF4-FFF2-40B4-BE49-F238E27FC236}">
                <a16:creationId xmlns:a16="http://schemas.microsoft.com/office/drawing/2014/main" id="{14FBC47F-36A9-4FAA-8CE8-E0460A8BCD33}"/>
              </a:ext>
            </a:extLst>
          </p:cNvPr>
          <p:cNvSpPr>
            <a:spLocks noGrp="1"/>
          </p:cNvSpPr>
          <p:nvPr>
            <p:ph idx="1"/>
          </p:nvPr>
        </p:nvSpPr>
        <p:spPr>
          <a:xfrm>
            <a:off x="5413047" y="1620745"/>
            <a:ext cx="6267636" cy="4414106"/>
          </a:xfrm>
        </p:spPr>
        <p:txBody>
          <a:bodyPr vert="horz" lIns="91440" tIns="45720" rIns="91440" bIns="45720" rtlCol="0">
            <a:normAutofit fontScale="92500" lnSpcReduction="10000"/>
          </a:bodyPr>
          <a:lstStyle/>
          <a:p>
            <a:pPr marL="0" indent="0" algn="just">
              <a:lnSpc>
                <a:spcPct val="200000"/>
              </a:lnSpc>
              <a:buNone/>
            </a:pPr>
            <a:r>
              <a:rPr lang="hr-HR" sz="1600" i="1" dirty="0">
                <a:latin typeface="Calibri" panose="020F0502020204030204" pitchFamily="34" charset="0"/>
                <a:cs typeface="Times New Roman" panose="02020603050405020304" pitchFamily="18" charset="0"/>
              </a:rPr>
              <a:t>„Projekt obnove piramide na Ivančici za nas je više od samog građevinskog ulaganja. Naime, spojili smo prirodni potencijale ivanečkog kraja - planinu Ivančicu s njegovim s njegovim višestoljetnim materijalnim simbolom – piramidom na samom vrhu. Drago nam je što je u očuvanje simbole ivanečkog planinarstva uložen europski novac, a upravo kroz uspješno prijavljen i proveden projekt Hrvatskog planinarskog društva „Ivančica“ Ivanec.”</a:t>
            </a:r>
          </a:p>
          <a:p>
            <a:pPr marL="0" indent="0" algn="just">
              <a:lnSpc>
                <a:spcPct val="200000"/>
              </a:lnSpc>
              <a:buNone/>
            </a:pPr>
            <a:endParaRPr lang="hr-HR" sz="1600" i="1" dirty="0">
              <a:latin typeface="Calibri" panose="020F0502020204030204" pitchFamily="34" charset="0"/>
              <a:cs typeface="Times New Roman" panose="02020603050405020304" pitchFamily="18" charset="0"/>
            </a:endParaRPr>
          </a:p>
          <a:p>
            <a:pPr marL="0" indent="0">
              <a:lnSpc>
                <a:spcPct val="200000"/>
              </a:lnSpc>
              <a:buNone/>
            </a:pPr>
            <a:r>
              <a:rPr lang="hr-HR" sz="1600" i="1" dirty="0">
                <a:latin typeface="Calibri" panose="020F0502020204030204" pitchFamily="34" charset="0"/>
                <a:cs typeface="Times New Roman" panose="02020603050405020304" pitchFamily="18" charset="0"/>
              </a:rPr>
              <a:t>				Borislav </a:t>
            </a:r>
            <a:r>
              <a:rPr lang="hr-HR" sz="1600" i="1" dirty="0" err="1">
                <a:latin typeface="Calibri" panose="020F0502020204030204" pitchFamily="34" charset="0"/>
                <a:cs typeface="Times New Roman" panose="02020603050405020304" pitchFamily="18" charset="0"/>
              </a:rPr>
              <a:t>Kušen</a:t>
            </a:r>
            <a:r>
              <a:rPr lang="hr-HR" sz="1600" i="1" dirty="0">
                <a:latin typeface="Calibri" panose="020F0502020204030204" pitchFamily="34" charset="0"/>
                <a:cs typeface="Times New Roman" panose="02020603050405020304" pitchFamily="18" charset="0"/>
              </a:rPr>
              <a:t>, </a:t>
            </a:r>
            <a:br>
              <a:rPr lang="hr-HR" sz="1600" i="1" dirty="0">
                <a:latin typeface="Calibri" panose="020F0502020204030204" pitchFamily="34" charset="0"/>
                <a:cs typeface="Times New Roman" panose="02020603050405020304" pitchFamily="18" charset="0"/>
              </a:rPr>
            </a:br>
            <a:r>
              <a:rPr lang="hr-HR" sz="1600" i="1" dirty="0">
                <a:latin typeface="Calibri" panose="020F0502020204030204" pitchFamily="34" charset="0"/>
                <a:cs typeface="Times New Roman" panose="02020603050405020304" pitchFamily="18" charset="0"/>
              </a:rPr>
              <a:t> 			predsjednik HPD-a Ivančica Ivanec</a:t>
            </a:r>
          </a:p>
          <a:p>
            <a:pPr marL="0" indent="0" algn="just">
              <a:lnSpc>
                <a:spcPct val="200000"/>
              </a:lnSpc>
              <a:buNone/>
            </a:pPr>
            <a:endParaRPr lang="hr-HR" sz="1600" i="1" dirty="0">
              <a:latin typeface="Calibri" panose="020F0502020204030204" pitchFamily="34" charset="0"/>
              <a:cs typeface="Times New Roman" panose="02020603050405020304" pitchFamily="18" charset="0"/>
            </a:endParaRPr>
          </a:p>
        </p:txBody>
      </p:sp>
      <p:pic>
        <p:nvPicPr>
          <p:cNvPr id="7" name="Slika 6">
            <a:extLst>
              <a:ext uri="{FF2B5EF4-FFF2-40B4-BE49-F238E27FC236}">
                <a16:creationId xmlns:a16="http://schemas.microsoft.com/office/drawing/2014/main" id="{61DA1734-B85E-4817-8EF6-B042CDF69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9322" y="1620745"/>
            <a:ext cx="3511489" cy="51446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extLst>
      <p:ext uri="{BB962C8B-B14F-4D97-AF65-F5344CB8AC3E}">
        <p14:creationId xmlns:p14="http://schemas.microsoft.com/office/powerpoint/2010/main" val="2839721012"/>
      </p:ext>
    </p:extLst>
  </p:cSld>
  <p:clrMapOvr>
    <a:masterClrMapping/>
  </p:clrMapOvr>
  <mc:AlternateContent xmlns:mc="http://schemas.openxmlformats.org/markup-compatibility/2006">
    <mc:Choice xmlns:p14="http://schemas.microsoft.com/office/powerpoint/2010/main" Requires="p14">
      <p:transition spd="slow" p14:dur="4000" advTm="8002">
        <p14:vortex dir="r"/>
        <p:sndAc>
          <p:endSnd/>
        </p:sndAc>
      </p:transition>
    </mc:Choice>
    <mc:Fallback>
      <p:transition spd="slow" advTm="800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DB95431F-62D6-478B-B459-3000DCF1EB1B}"/>
              </a:ext>
            </a:extLst>
          </p:cNvPr>
          <p:cNvSpPr>
            <a:spLocks noGrp="1"/>
          </p:cNvSpPr>
          <p:nvPr>
            <p:ph type="title"/>
          </p:nvPr>
        </p:nvSpPr>
        <p:spPr/>
        <p:txBody>
          <a:bodyPr>
            <a:normAutofit/>
          </a:bodyPr>
          <a:lstStyle/>
          <a:p>
            <a:pPr algn="ctr"/>
            <a:r>
              <a:rPr lang="hr-HR" sz="3200" b="1" dirty="0">
                <a:effectLst/>
                <a:latin typeface="Calibri" panose="020F0502020204030204" pitchFamily="34" charset="0"/>
                <a:ea typeface="Calibri" panose="020F0502020204030204" pitchFamily="34" charset="0"/>
                <a:cs typeface="Calibri" panose="020F0502020204030204" pitchFamily="34" charset="0"/>
              </a:rPr>
              <a:t>INICIJATIVE ZA GRAĐANE</a:t>
            </a:r>
            <a:endParaRPr lang="hr-HR" sz="6600" dirty="0"/>
          </a:p>
        </p:txBody>
      </p:sp>
      <p:sp>
        <p:nvSpPr>
          <p:cNvPr id="3" name="Rezervirano mjesto sadržaja 2">
            <a:extLst>
              <a:ext uri="{FF2B5EF4-FFF2-40B4-BE49-F238E27FC236}">
                <a16:creationId xmlns:a16="http://schemas.microsoft.com/office/drawing/2014/main" id="{9BE2E294-4AA9-426B-838A-756236D1B603}"/>
              </a:ext>
            </a:extLst>
          </p:cNvPr>
          <p:cNvSpPr>
            <a:spLocks noGrp="1"/>
          </p:cNvSpPr>
          <p:nvPr>
            <p:ph idx="1"/>
          </p:nvPr>
        </p:nvSpPr>
        <p:spPr>
          <a:xfrm>
            <a:off x="618744" y="1470596"/>
            <a:ext cx="6294120" cy="5241100"/>
          </a:xfrm>
        </p:spPr>
        <p:txBody>
          <a:bodyPr>
            <a:normAutofit/>
          </a:bodyPr>
          <a:lstStyle/>
          <a:p>
            <a:pPr lvl="0">
              <a:lnSpc>
                <a:spcPct val="107000"/>
              </a:lnSpc>
            </a:pPr>
            <a:r>
              <a:rPr lang="hr-HR" sz="1600" dirty="0">
                <a:effectLst/>
                <a:latin typeface="Calibri" panose="020F0502020204030204" pitchFamily="34" charset="0"/>
                <a:ea typeface="Calibri" panose="020F0502020204030204" pitchFamily="34" charset="0"/>
                <a:cs typeface="Calibri" panose="020F0502020204030204" pitchFamily="34" charset="0"/>
              </a:rPr>
              <a:t>Javne tribine o održivom gospodarenju otpadom za sve građane </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hr-HR" sz="1600" dirty="0">
                <a:effectLst/>
                <a:latin typeface="Calibri" panose="020F0502020204030204" pitchFamily="34" charset="0"/>
                <a:ea typeface="Calibri" panose="020F0502020204030204" pitchFamily="34" charset="0"/>
                <a:cs typeface="Calibri" panose="020F0502020204030204" pitchFamily="34" charset="0"/>
              </a:rPr>
              <a:t>Izrada brošura, letaka i plakata o održivom gospodarenju otpadom za sve građane</a:t>
            </a:r>
          </a:p>
          <a:p>
            <a:pPr marL="0" lvl="0" indent="0">
              <a:lnSpc>
                <a:spcPct val="107000"/>
              </a:lnSpc>
              <a:buNone/>
            </a:pPr>
            <a:endParaRPr lang="hr-HR" sz="16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hr-HR" sz="1600" dirty="0">
              <a:effectLst/>
              <a:latin typeface="Calibri" panose="020F0502020204030204" pitchFamily="34" charset="0"/>
              <a:ea typeface="Calibri" panose="020F0502020204030204" pitchFamily="34" charset="0"/>
              <a:cs typeface="Calibri" panose="020F0502020204030204" pitchFamily="34" charset="0"/>
            </a:endParaRPr>
          </a:p>
          <a:p>
            <a:pPr lvl="0">
              <a:lnSpc>
                <a:spcPct val="107000"/>
              </a:lnSpc>
            </a:pPr>
            <a:r>
              <a:rPr lang="hr-HR" sz="1600" dirty="0">
                <a:effectLst/>
                <a:latin typeface="Calibri" panose="020F0502020204030204" pitchFamily="34" charset="0"/>
                <a:ea typeface="Calibri" panose="020F0502020204030204" pitchFamily="34" charset="0"/>
                <a:cs typeface="Calibri" panose="020F0502020204030204" pitchFamily="34" charset="0"/>
              </a:rPr>
              <a:t>Aktivnosti iz projekta Grada Ivanca: „Provedba programa </a:t>
            </a:r>
            <a:r>
              <a:rPr lang="hr-HR" sz="1600" dirty="0" err="1">
                <a:effectLst/>
                <a:latin typeface="Calibri" panose="020F0502020204030204" pitchFamily="34" charset="0"/>
                <a:ea typeface="Calibri" panose="020F0502020204030204" pitchFamily="34" charset="0"/>
                <a:cs typeface="Calibri" panose="020F0502020204030204" pitchFamily="34" charset="0"/>
              </a:rPr>
              <a:t>izobrazno</a:t>
            </a:r>
            <a:r>
              <a:rPr lang="hr-HR" sz="1600" dirty="0">
                <a:effectLst/>
                <a:latin typeface="Calibri" panose="020F0502020204030204" pitchFamily="34" charset="0"/>
                <a:ea typeface="Calibri" panose="020F0502020204030204" pitchFamily="34" charset="0"/>
                <a:cs typeface="Calibri" panose="020F0502020204030204" pitchFamily="34" charset="0"/>
              </a:rPr>
              <a:t> – informativnih aktivnosti o održivom gospodarenju otpadom za područje grada Ivanca“</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r-HR" sz="1600" b="1" dirty="0">
                <a:effectLst/>
                <a:latin typeface="Calibri" panose="020F0502020204030204" pitchFamily="34" charset="0"/>
                <a:ea typeface="Calibri" panose="020F0502020204030204" pitchFamily="34" charset="0"/>
                <a:cs typeface="Calibri" panose="020F0502020204030204" pitchFamily="34" charset="0"/>
              </a:rPr>
              <a:t>OBILJEŽAVANJE EUROPSKOG TJEDNA ODRŽIVOG RAZVOJA 2020.</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r-HR" sz="1600" dirty="0">
                <a:effectLst/>
                <a:latin typeface="Calibri" panose="020F0502020204030204" pitchFamily="34" charset="0"/>
                <a:ea typeface="Calibri" panose="020F0502020204030204" pitchFamily="34" charset="0"/>
                <a:cs typeface="Calibri" panose="020F0502020204030204" pitchFamily="34" charset="0"/>
              </a:rPr>
              <a:t>Nositelj aktivnosti: Grad Ivanec i Poslovna zona Ivanec d.o.o.</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r-HR" sz="1600" b="1" dirty="0">
                <a:effectLst/>
                <a:latin typeface="Calibri" panose="020F0502020204030204" pitchFamily="34" charset="0"/>
                <a:ea typeface="Calibri" panose="020F0502020204030204" pitchFamily="34" charset="0"/>
                <a:cs typeface="Calibri" panose="020F0502020204030204" pitchFamily="34" charset="0"/>
              </a:rPr>
              <a:t>Provedene aktivnosti: Izrađen informativno – edukativni materijal za sve građane, poduzetnike, škole.</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r-HR" sz="1600" b="1" dirty="0">
                <a:effectLst/>
                <a:latin typeface="Calibri" panose="020F0502020204030204" pitchFamily="34" charset="0"/>
                <a:ea typeface="Calibri" panose="020F0502020204030204" pitchFamily="34" charset="0"/>
                <a:cs typeface="Calibri" panose="020F0502020204030204" pitchFamily="34" charset="0"/>
              </a:rPr>
              <a:t>CENTRALNA AKTIVNOST: Podjela sadnica klonirane višestoljetne ivanečke lipe građanima – podijeljeno 140 stabalca lipe. </a:t>
            </a:r>
            <a:endParaRPr lang="hr-HR"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hr-HR" dirty="0"/>
          </a:p>
        </p:txBody>
      </p:sp>
      <p:pic>
        <p:nvPicPr>
          <p:cNvPr id="1026" name="Picture 2">
            <a:extLst>
              <a:ext uri="{FF2B5EF4-FFF2-40B4-BE49-F238E27FC236}">
                <a16:creationId xmlns:a16="http://schemas.microsoft.com/office/drawing/2014/main" id="{084D82CE-6FC4-41C5-ABEC-B00F3CD17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91046">
            <a:off x="7179309" y="2417225"/>
            <a:ext cx="4562430" cy="31290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Strelica: prema dolje 3">
            <a:extLst>
              <a:ext uri="{FF2B5EF4-FFF2-40B4-BE49-F238E27FC236}">
                <a16:creationId xmlns:a16="http://schemas.microsoft.com/office/drawing/2014/main" id="{066E55B9-2E83-416C-BF83-3D5549587CF9}"/>
              </a:ext>
            </a:extLst>
          </p:cNvPr>
          <p:cNvSpPr/>
          <p:nvPr/>
        </p:nvSpPr>
        <p:spPr>
          <a:xfrm>
            <a:off x="3200400" y="2295144"/>
            <a:ext cx="704088" cy="969264"/>
          </a:xfrm>
          <a:prstGeom prst="downArrow">
            <a:avLst>
              <a:gd name="adj1" fmla="val 50000"/>
              <a:gd name="adj2" fmla="val 454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r-HR"/>
          </a:p>
        </p:txBody>
      </p:sp>
    </p:spTree>
    <p:extLst>
      <p:ext uri="{BB962C8B-B14F-4D97-AF65-F5344CB8AC3E}">
        <p14:creationId xmlns:p14="http://schemas.microsoft.com/office/powerpoint/2010/main" val="3166763973"/>
      </p:ext>
    </p:extLst>
  </p:cSld>
  <p:clrMapOvr>
    <a:masterClrMapping/>
  </p:clrMapOvr>
  <mc:AlternateContent xmlns:mc="http://schemas.openxmlformats.org/markup-compatibility/2006">
    <mc:Choice xmlns:p14="http://schemas.microsoft.com/office/powerpoint/2010/main" Requires="p14">
      <p:transition spd="slow" p14:dur="4000" advTm="8691">
        <p14:vortex dir="r"/>
        <p:sndAc>
          <p:endSnd/>
        </p:sndAc>
      </p:transition>
    </mc:Choice>
    <mc:Fallback>
      <p:transition spd="slow" advTm="8691">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heel(1)">
                                      <p:cBhvr>
                                        <p:cTn id="13" dur="20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additive="base">
                                        <p:cTn id="4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additive="base">
                                        <p:cTn id="54"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758B679-A1CC-4A05-91A6-AEDD4F74D42F}"/>
              </a:ext>
            </a:extLst>
          </p:cNvPr>
          <p:cNvSpPr>
            <a:spLocks noGrp="1"/>
          </p:cNvSpPr>
          <p:nvPr>
            <p:ph type="title"/>
          </p:nvPr>
        </p:nvSpPr>
        <p:spPr/>
        <p:txBody>
          <a:bodyPr>
            <a:normAutofit/>
          </a:bodyPr>
          <a:lstStyle/>
          <a:p>
            <a:pPr algn="ctr"/>
            <a:r>
              <a:rPr lang="hr-HR" sz="4800" b="1" dirty="0"/>
              <a:t>Zaključak</a:t>
            </a:r>
          </a:p>
        </p:txBody>
      </p:sp>
      <p:sp>
        <p:nvSpPr>
          <p:cNvPr id="3" name="Rezervirano mjesto sadržaja 2">
            <a:extLst>
              <a:ext uri="{FF2B5EF4-FFF2-40B4-BE49-F238E27FC236}">
                <a16:creationId xmlns:a16="http://schemas.microsoft.com/office/drawing/2014/main" id="{E2F299D4-A863-404B-A966-3CB40109C358}"/>
              </a:ext>
            </a:extLst>
          </p:cNvPr>
          <p:cNvSpPr>
            <a:spLocks noGrp="1"/>
          </p:cNvSpPr>
          <p:nvPr>
            <p:ph idx="1"/>
          </p:nvPr>
        </p:nvSpPr>
        <p:spPr/>
        <p:txBody>
          <a:bodyPr>
            <a:normAutofit/>
          </a:bodyPr>
          <a:lstStyle/>
          <a:p>
            <a:pPr algn="just">
              <a:lnSpc>
                <a:spcPct val="107000"/>
              </a:lnSpc>
              <a:spcAft>
                <a:spcPts val="800"/>
              </a:spcAft>
            </a:pPr>
            <a:r>
              <a:rPr lang="hr-H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Kao što je vidljivo iz navedenih primjera, članstvo u Europskoj uniji i mogućnost korištenja njezinih izvora financiranja, Hrvatskoj i njezinim građanima donijeli su mnoge benefite. Pokazalo se koliko je važno na vrijeme prepoznati svoje potrebe i razvojne mogućnosti te ih povezati s dostupnim izvorima financiranja. </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hr-H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Velike mogućnosti na raspolaganju će biti i u nadolazećoj financijskoj perspektivi 2021. – 2027. Kao i kada govorimo o perspektivi koja je trenutno na snazi, Grad Ivanec i Poslovna zona Ivanec d.o.o. će aktivno i pravovremeno pripremati i provoditi projekte i svoje domene, dok će ostalim potencijalnim prijaviteljima i kandidatima osigurati redovitu dostupnost informacija, znanja i savjetodavnih usluga potrebnih za kvalitetno definiranje projektnih prijedloga, a zatim i njihovu implementaciju. </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hr-HR"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Uz poseban naglasak na pozitivan doprinos pitanjima zaštite okoliša i klimatskih izazova te digitalizacije i informatizacije, očekuje se da će projekti koji se provode doprinijeti daljnjem gospodarskom i socijalnom boljitku, odnosno ujednačavanju razvoja pojedinih dijelova Hrvatske, ali i europskih regija u cjelini. </a:t>
            </a:r>
            <a:endParaRPr lang="hr-H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hr-HR" dirty="0"/>
          </a:p>
        </p:txBody>
      </p:sp>
    </p:spTree>
    <p:extLst>
      <p:ext uri="{BB962C8B-B14F-4D97-AF65-F5344CB8AC3E}">
        <p14:creationId xmlns:p14="http://schemas.microsoft.com/office/powerpoint/2010/main" val="3469531063"/>
      </p:ext>
    </p:extLst>
  </p:cSld>
  <p:clrMapOvr>
    <a:masterClrMapping/>
  </p:clrMapOvr>
  <mc:AlternateContent xmlns:mc="http://schemas.openxmlformats.org/markup-compatibility/2006">
    <mc:Choice xmlns:p14="http://schemas.microsoft.com/office/powerpoint/2010/main" Requires="p14">
      <p:transition spd="slow" p14:dur="4000" advTm="10696">
        <p14:vortex dir="r"/>
        <p:sndAc>
          <p:endSnd/>
        </p:sndAc>
      </p:transition>
    </mc:Choice>
    <mc:Fallback>
      <p:transition spd="slow" advTm="10696">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heel(1)">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2AD7135-F296-409C-953A-017A41DE1BE7}"/>
              </a:ext>
            </a:extLst>
          </p:cNvPr>
          <p:cNvSpPr>
            <a:spLocks noGrp="1"/>
          </p:cNvSpPr>
          <p:nvPr>
            <p:ph type="title"/>
          </p:nvPr>
        </p:nvSpPr>
        <p:spPr/>
        <p:txBody>
          <a:bodyPr/>
          <a:lstStyle/>
          <a:p>
            <a:endParaRPr lang="hr-HR"/>
          </a:p>
        </p:txBody>
      </p:sp>
      <p:pic>
        <p:nvPicPr>
          <p:cNvPr id="5" name="Rezervirano mjesto sadržaja 4">
            <a:extLst>
              <a:ext uri="{FF2B5EF4-FFF2-40B4-BE49-F238E27FC236}">
                <a16:creationId xmlns:a16="http://schemas.microsoft.com/office/drawing/2014/main" id="{C365451F-FFE7-4CE2-8F01-5E1F9077BE2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75192" y="674952"/>
            <a:ext cx="10241616" cy="55080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ustDataLst>
      <p:tags r:id="rId1"/>
    </p:custDataLst>
    <p:extLst>
      <p:ext uri="{BB962C8B-B14F-4D97-AF65-F5344CB8AC3E}">
        <p14:creationId xmlns:p14="http://schemas.microsoft.com/office/powerpoint/2010/main" val="3568717314"/>
      </p:ext>
    </p:extLst>
  </p:cSld>
  <p:clrMapOvr>
    <a:masterClrMapping/>
  </p:clrMapOvr>
  <mc:AlternateContent xmlns:mc="http://schemas.openxmlformats.org/markup-compatibility/2006">
    <mc:Choice xmlns:p14="http://schemas.microsoft.com/office/powerpoint/2010/main" Requires="p14">
      <p:transition spd="slow" p14:dur="4000" advTm="2">
        <p14:vortex dir="r"/>
        <p:sndAc>
          <p:endSnd/>
        </p:sndAc>
      </p:transition>
    </mc:Choice>
    <mc:Fallback>
      <p:transition spd="slow" advTm="2">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2.3|1.8|0.9"/>
</p:tagLst>
</file>

<file path=ppt/tags/tag2.xml><?xml version="1.0" encoding="utf-8"?>
<p:tagLst xmlns:a="http://schemas.openxmlformats.org/drawingml/2006/main" xmlns:r="http://schemas.openxmlformats.org/officeDocument/2006/relationships" xmlns:p="http://schemas.openxmlformats.org/presentationml/2006/main">
  <p:tag name="TIMING" val="|1.1|2.3"/>
</p:tagLst>
</file>

<file path=ppt/tags/tag3.xml><?xml version="1.0" encoding="utf-8"?>
<p:tagLst xmlns:a="http://schemas.openxmlformats.org/drawingml/2006/main" xmlns:r="http://schemas.openxmlformats.org/officeDocument/2006/relationships" xmlns:p="http://schemas.openxmlformats.org/presentationml/2006/main">
  <p:tag name="TIMING" val="|0.4"/>
</p:tagLst>
</file>

<file path=ppt/tags/tag4.xml><?xml version="1.0" encoding="utf-8"?>
<p:tagLst xmlns:a="http://schemas.openxmlformats.org/drawingml/2006/main" xmlns:r="http://schemas.openxmlformats.org/officeDocument/2006/relationships" xmlns:p="http://schemas.openxmlformats.org/presentationml/2006/main">
  <p:tag name="TIMING" val="|0.2"/>
</p:tagLst>
</file>

<file path=ppt/tags/tag5.xml><?xml version="1.0" encoding="utf-8"?>
<p:tagLst xmlns:a="http://schemas.openxmlformats.org/drawingml/2006/main" xmlns:r="http://schemas.openxmlformats.org/officeDocument/2006/relationships" xmlns:p="http://schemas.openxmlformats.org/presentationml/2006/main">
  <p:tag name="TIMING" val="|0.3|0.8|1|1.5|2|1.9|2|2|1.9|2|1.9"/>
</p:tagLst>
</file>

<file path=ppt/tags/tag6.xml><?xml version="1.0" encoding="utf-8"?>
<p:tagLst xmlns:a="http://schemas.openxmlformats.org/drawingml/2006/main" xmlns:r="http://schemas.openxmlformats.org/officeDocument/2006/relationships" xmlns:p="http://schemas.openxmlformats.org/presentationml/2006/main">
  <p:tag name="TIMING" val="|0.7|1.1|1|1|1.2|1.1"/>
</p:tagLst>
</file>

<file path=ppt/tags/tag7.xml><?xml version="1.0" encoding="utf-8"?>
<p:tagLst xmlns:a="http://schemas.openxmlformats.org/drawingml/2006/main" xmlns:r="http://schemas.openxmlformats.org/officeDocument/2006/relationships" xmlns:p="http://schemas.openxmlformats.org/presentationml/2006/main">
  <p:tag name="TIMING" val="|0.7|0.9|1|1.3|2.5"/>
</p:tagLst>
</file>

<file path=ppt/tags/tag8.xml><?xml version="1.0" encoding="utf-8"?>
<p:tagLst xmlns:a="http://schemas.openxmlformats.org/drawingml/2006/main" xmlns:r="http://schemas.openxmlformats.org/officeDocument/2006/relationships" xmlns:p="http://schemas.openxmlformats.org/presentationml/2006/main">
  <p:tag name="TIMING" val="|1.3"/>
</p:tagLst>
</file>

<file path=ppt/tags/tag9.xml><?xml version="1.0" encoding="utf-8"?>
<p:tagLst xmlns:a="http://schemas.openxmlformats.org/drawingml/2006/main" xmlns:r="http://schemas.openxmlformats.org/officeDocument/2006/relationships" xmlns:p="http://schemas.openxmlformats.org/presentationml/2006/main">
  <p:tag name="TIMING" val="|0.6|1.8|1.1|1.1|1.3"/>
</p:tagLst>
</file>

<file path=ppt/tags/tag10.xml><?xml version="1.0" encoding="utf-8"?>
<p:tagLst xmlns:a="http://schemas.openxmlformats.org/drawingml/2006/main" xmlns:r="http://schemas.openxmlformats.org/officeDocument/2006/relationships" xmlns:p="http://schemas.openxmlformats.org/presentationml/2006/main">
  <p:tag name="TIMING" val="|0.2|1.3|1.2|2.1|2.3|1.7|1.9|1.3"/>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0.7|1|2|1.6|0.8|1.5"/>
</p:tagLst>
</file>

<file path=ppt/tags/tag13.xml><?xml version="1.0" encoding="utf-8"?>
<p:tagLst xmlns:a="http://schemas.openxmlformats.org/drawingml/2006/main" xmlns:r="http://schemas.openxmlformats.org/officeDocument/2006/relationships" xmlns:p="http://schemas.openxmlformats.org/presentationml/2006/main">
  <p:tag name="TIMING" val="|0.5|1.4|8.2"/>
</p:tagLst>
</file>

<file path=ppt/tags/tag14.xml><?xml version="1.0" encoding="utf-8"?>
<p:tagLst xmlns:a="http://schemas.openxmlformats.org/drawingml/2006/main" xmlns:r="http://schemas.openxmlformats.org/officeDocument/2006/relationships" xmlns:p="http://schemas.openxmlformats.org/presentationml/2006/main">
  <p:tag name="TIMING" val="|0.1|0.7|0.6"/>
</p:tagLst>
</file>

<file path=ppt/tags/tag15.xml><?xml version="1.0" encoding="utf-8"?>
<p:tagLst xmlns:a="http://schemas.openxmlformats.org/drawingml/2006/main" xmlns:r="http://schemas.openxmlformats.org/officeDocument/2006/relationships" xmlns:p="http://schemas.openxmlformats.org/presentationml/2006/main">
  <p:tag name="TIMING" val="|0.7|1|2.3|1.6|4.1|4.3|3.6"/>
</p:tagLst>
</file>

<file path=ppt/tags/tag16.xml><?xml version="1.0" encoding="utf-8"?>
<p:tagLst xmlns:a="http://schemas.openxmlformats.org/drawingml/2006/main" xmlns:r="http://schemas.openxmlformats.org/officeDocument/2006/relationships" xmlns:p="http://schemas.openxmlformats.org/presentationml/2006/main">
  <p:tag name="TIMING" val="|1.2"/>
</p:tagLst>
</file>

<file path=ppt/tags/tag17.xml><?xml version="1.0" encoding="utf-8"?>
<p:tagLst xmlns:a="http://schemas.openxmlformats.org/drawingml/2006/main" xmlns:r="http://schemas.openxmlformats.org/officeDocument/2006/relationships" xmlns:p="http://schemas.openxmlformats.org/presentationml/2006/main">
  <p:tag name="TIMING" val="|1.5|0.8|1.4|1.1"/>
</p:tagLst>
</file>

<file path=ppt/tags/tag18.xml><?xml version="1.0" encoding="utf-8"?>
<p:tagLst xmlns:a="http://schemas.openxmlformats.org/drawingml/2006/main" xmlns:r="http://schemas.openxmlformats.org/officeDocument/2006/relationships" xmlns:p="http://schemas.openxmlformats.org/presentationml/2006/main">
  <p:tag name="TIMING" val="|0.5|0.9|0.8|0.7|0.8|0.9|0.9|0.9|1.1|1.2"/>
</p:tagLst>
</file>

<file path=ppt/tags/tag19.xml><?xml version="1.0" encoding="utf-8"?>
<p:tagLst xmlns:a="http://schemas.openxmlformats.org/drawingml/2006/main" xmlns:r="http://schemas.openxmlformats.org/officeDocument/2006/relationships" xmlns:p="http://schemas.openxmlformats.org/presentationml/2006/main">
  <p:tag name="TIMING" val="|0.7|0.8|0.7|0.8|0.9|0.6|0.9|0.8|1.3|3"/>
</p:tagLst>
</file>

<file path=ppt/tags/tag20.xml><?xml version="1.0" encoding="utf-8"?>
<p:tagLst xmlns:a="http://schemas.openxmlformats.org/drawingml/2006/main" xmlns:r="http://schemas.openxmlformats.org/officeDocument/2006/relationships" xmlns:p="http://schemas.openxmlformats.org/presentationml/2006/main">
  <p:tag name="TIMING" val="|0.7|0.6|0.7|0.7"/>
</p:tagLst>
</file>

<file path=ppt/tags/tag21.xml><?xml version="1.0" encoding="utf-8"?>
<p:tagLst xmlns:a="http://schemas.openxmlformats.org/drawingml/2006/main" xmlns:r="http://schemas.openxmlformats.org/officeDocument/2006/relationships" xmlns:p="http://schemas.openxmlformats.org/presentationml/2006/main">
  <p:tag name="TIMING" val="|0.3|0.8|0.8|0.8|0.8"/>
</p:tagLst>
</file>

<file path=ppt/tags/tag22.xml><?xml version="1.0" encoding="utf-8"?>
<p:tagLst xmlns:a="http://schemas.openxmlformats.org/drawingml/2006/main" xmlns:r="http://schemas.openxmlformats.org/officeDocument/2006/relationships" xmlns:p="http://schemas.openxmlformats.org/presentationml/2006/main">
  <p:tag name="TIMING" val="|0.3|0.4|0.4|0.8|0.8|0.5|0.5|0.4"/>
</p:tagLst>
</file>

<file path=ppt/tags/tag23.xml><?xml version="1.0" encoding="utf-8"?>
<p:tagLst xmlns:a="http://schemas.openxmlformats.org/drawingml/2006/main" xmlns:r="http://schemas.openxmlformats.org/officeDocument/2006/relationships" xmlns:p="http://schemas.openxmlformats.org/presentationml/2006/main">
  <p:tag name="TIMING" val="|0.2|0.9"/>
</p:tagLst>
</file>

<file path=ppt/tags/tag24.xml><?xml version="1.0" encoding="utf-8"?>
<p:tagLst xmlns:a="http://schemas.openxmlformats.org/drawingml/2006/main" xmlns:r="http://schemas.openxmlformats.org/officeDocument/2006/relationships" xmlns:p="http://schemas.openxmlformats.org/presentationml/2006/main">
  <p:tag name="TIMING" val="|0.4|3.4"/>
</p:tagLst>
</file>

<file path=ppt/theme/theme1.xml><?xml version="1.0" encoding="utf-8"?>
<a:theme xmlns:a="http://schemas.openxmlformats.org/drawingml/2006/main" name="2_Tema sustav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sustav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1258</TotalTime>
  <Words>4812</Words>
  <Application>Microsoft Office PowerPoint</Application>
  <PresentationFormat>Široki zaslon</PresentationFormat>
  <Paragraphs>290</Paragraphs>
  <Slides>41</Slides>
  <Notes>0</Notes>
  <HiddenSlides>0</HiddenSlides>
  <MMClips>1</MMClips>
  <ScaleCrop>false</ScaleCrop>
  <HeadingPairs>
    <vt:vector size="6" baseType="variant">
      <vt:variant>
        <vt:lpstr>Korišteni fontovi</vt:lpstr>
      </vt:variant>
      <vt:variant>
        <vt:i4>10</vt:i4>
      </vt:variant>
      <vt:variant>
        <vt:lpstr>Tema</vt:lpstr>
      </vt:variant>
      <vt:variant>
        <vt:i4>1</vt:i4>
      </vt:variant>
      <vt:variant>
        <vt:lpstr>Naslovi slajdova</vt:lpstr>
      </vt:variant>
      <vt:variant>
        <vt:i4>41</vt:i4>
      </vt:variant>
    </vt:vector>
  </HeadingPairs>
  <TitlesOfParts>
    <vt:vector size="52" baseType="lpstr">
      <vt:lpstr>Arial</vt:lpstr>
      <vt:lpstr>BenchNine</vt:lpstr>
      <vt:lpstr>Calibri</vt:lpstr>
      <vt:lpstr>Calibri Light</vt:lpstr>
      <vt:lpstr>Calibri,Italic</vt:lpstr>
      <vt:lpstr>Courier New</vt:lpstr>
      <vt:lpstr>Roboto Slab</vt:lpstr>
      <vt:lpstr>Symbol</vt:lpstr>
      <vt:lpstr>Times New Roman</vt:lpstr>
      <vt:lpstr>Wingdings</vt:lpstr>
      <vt:lpstr>2_Tema sustava Office</vt:lpstr>
      <vt:lpstr>Virtualni dani otvorenih vrata EU projekata 2020.  </vt:lpstr>
      <vt:lpstr>Uvod</vt:lpstr>
      <vt:lpstr>Izjava Gradonačelnika Grada Ivanca</vt:lpstr>
      <vt:lpstr>PowerPoint prezentacija</vt:lpstr>
      <vt:lpstr>Istaknuti projekti Grada Ivanca</vt:lpstr>
      <vt:lpstr>7.2.2. Ulaganja u građenje nerazvrstanih cesta</vt:lpstr>
      <vt:lpstr>Gradske ustanove: Dječji vrtić Ivančice Ivanec </vt:lpstr>
      <vt:lpstr>PRIMJER DOBRE PRAKSE –  natječaj „WiFi4EU” </vt:lpstr>
      <vt:lpstr>Poslovna zona Ivanec d.o.o.</vt:lpstr>
      <vt:lpstr>Pružanje visokokvalitetnih usluga za MSP putem poduzetničkog centra - Poslovne Zone Ivanec d.o.o.</vt:lpstr>
      <vt:lpstr>Pružanje visokokvalitetnih usluga za MSP putem poduzetničkog centra - Poslovne Zone Ivanec d.o.o.</vt:lpstr>
      <vt:lpstr>PowerPoint prezentacija</vt:lpstr>
      <vt:lpstr>PowerPoint prezentacija</vt:lpstr>
      <vt:lpstr>Poslovna zona Ivanec d.o.o. aktivno sudjeluje u provedbi projekta HAMAG BICRO-a vrijednog 7 milijuna kuna </vt:lpstr>
      <vt:lpstr>PowerPoint prezentacija</vt:lpstr>
      <vt:lpstr>Regionalni dani EU fondova – Poslovna zona Ivanec d.o.o. kao partner</vt:lpstr>
      <vt:lpstr>PROJEKTNI URED ZA EU FONDOVE</vt:lpstr>
      <vt:lpstr>Projektni ured za EU fondove danas</vt:lpstr>
      <vt:lpstr>PODUZETNICI </vt:lpstr>
      <vt:lpstr>PRIMJER DOBRE PRAKSE –  natječaj „Poboljšanje konkurentnosti i učinkovitosti MSP-a kroz informacijske i komunikacijske tehnologije (IKT) – 2”</vt:lpstr>
      <vt:lpstr>PowerPoint prezentacija</vt:lpstr>
      <vt:lpstr>Izjava drugih korisnika  IKT-2 natječaja:  </vt:lpstr>
      <vt:lpstr>PowerPoint prezentacija</vt:lpstr>
      <vt:lpstr>PRIMJER DOBRE PRAKSE –  natječaj „E-impuls”</vt:lpstr>
      <vt:lpstr>Izjava korisnika:  </vt:lpstr>
      <vt:lpstr>Izjava drugih korisnika E-impuls natječaja </vt:lpstr>
      <vt:lpstr>Izjava korisnika natječaja „Kompetentnost i razvoj MSP“: </vt:lpstr>
      <vt:lpstr>PRIMJER DOBRE PRAKSE –  natječaj „Nabava komunalnih vozila za odvojeno prikupljanje otpada”</vt:lpstr>
      <vt:lpstr>Izjava korisnika: </vt:lpstr>
      <vt:lpstr>PRIMJER DOBRE PRAKSE –  natječaj „7.2.1. Ulaganje u građenje javnih sustava za vodoopskrbu, odvodnju i pročišćivanje otpadnih voda”</vt:lpstr>
      <vt:lpstr>PRIMJER DOBRE PRAKSE –  natječaj „Uspostava postrojenja za obradu/recikliranje građevnog i/ili krupnog (glomaznog) komunalnog otpada” </vt:lpstr>
      <vt:lpstr>Prijavljeni projekti OPG  za razdoblje 2016. - 2020. godina</vt:lpstr>
      <vt:lpstr>Primjer dobre prakse OPG Sanković Dražen</vt:lpstr>
      <vt:lpstr>Izjave korisnika</vt:lpstr>
      <vt:lpstr>PowerPoint prezentacija</vt:lpstr>
      <vt:lpstr>UDRUGE CIVILNOG DRUŠTVA</vt:lpstr>
      <vt:lpstr>PRIMJER DOBRE PRAKSE</vt:lpstr>
      <vt:lpstr>Hrvatsko planinarsko društvo Ivančica Ivanec</vt:lpstr>
      <vt:lpstr>INICIJATIVE ZA GRAĐANE</vt:lpstr>
      <vt:lpstr>Zaključak</vt:lpstr>
      <vt:lpstr>PowerPoint prezentacija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prezentacija</dc:title>
  <dc:creator>Nikola Turčin</dc:creator>
  <cp:lastModifiedBy>Nikola Turčin</cp:lastModifiedBy>
  <cp:revision>75</cp:revision>
  <dcterms:created xsi:type="dcterms:W3CDTF">2020-11-16T08:00:13Z</dcterms:created>
  <dcterms:modified xsi:type="dcterms:W3CDTF">2020-11-19T12:44:05Z</dcterms:modified>
</cp:coreProperties>
</file>