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5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0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69" r:id="rId3"/>
    <p:sldId id="277" r:id="rId4"/>
    <p:sldId id="266" r:id="rId5"/>
    <p:sldId id="257" r:id="rId6"/>
    <p:sldId id="258" r:id="rId7"/>
    <p:sldId id="264" r:id="rId8"/>
    <p:sldId id="260" r:id="rId9"/>
    <p:sldId id="276" r:id="rId10"/>
    <p:sldId id="275" r:id="rId11"/>
    <p:sldId id="280" r:id="rId12"/>
    <p:sldId id="281" r:id="rId13"/>
    <p:sldId id="270" r:id="rId14"/>
    <p:sldId id="265" r:id="rId15"/>
    <p:sldId id="271" r:id="rId16"/>
    <p:sldId id="283" r:id="rId17"/>
    <p:sldId id="272" r:id="rId18"/>
    <p:sldId id="273" r:id="rId19"/>
    <p:sldId id="286" r:id="rId20"/>
    <p:sldId id="287" r:id="rId21"/>
    <p:sldId id="285" r:id="rId22"/>
    <p:sldId id="267" r:id="rId23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A9AE"/>
    <a:srgbClr val="21A9AF"/>
    <a:srgbClr val="2CABB1"/>
    <a:srgbClr val="759DBB"/>
    <a:srgbClr val="874949"/>
    <a:srgbClr val="419995"/>
    <a:srgbClr val="9E5656"/>
    <a:srgbClr val="FFC819"/>
    <a:srgbClr val="6BA42C"/>
    <a:srgbClr val="7D34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Srednji stil 3 - Isticanj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64" autoAdjust="0"/>
    <p:restoredTop sz="94660"/>
  </p:normalViewPr>
  <p:slideViewPr>
    <p:cSldViewPr snapToGrid="0">
      <p:cViewPr varScale="1">
        <p:scale>
          <a:sx n="86" d="100"/>
          <a:sy n="86" d="100"/>
        </p:scale>
        <p:origin x="43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ck.hr/adresar/bjelovarsko-bilogorska/51" TargetMode="External"/><Relationship Id="rId2" Type="http://schemas.openxmlformats.org/officeDocument/2006/relationships/hyperlink" Target="mailto:mladi-i-volonteri@hck.hr" TargetMode="External"/><Relationship Id="rId1" Type="http://schemas.openxmlformats.org/officeDocument/2006/relationships/hyperlink" Target="https://forms.office.com/Pages/ResponsePage.aspx?id=uKHoALb0XUappDG3R5yJmHtD0G0VolZLv0P8qiubhw5UMFVKUVRBRFlCUlBEWEVZOU1IUlJUUkxVMS4u" TargetMode="Externa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mailto:udruga.ivanecko.sunce@gmail.com" TargetMode="External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ck.hr/adresar/bjelovarsko-bilogorska/51" TargetMode="External"/><Relationship Id="rId2" Type="http://schemas.openxmlformats.org/officeDocument/2006/relationships/hyperlink" Target="mailto:mladi-i-volonteri@hck.hr" TargetMode="External"/><Relationship Id="rId1" Type="http://schemas.openxmlformats.org/officeDocument/2006/relationships/hyperlink" Target="https://forms.office.com/Pages/ResponsePage.aspx?id=uKHoALb0XUappDG3R5yJmHtD0G0VolZLv0P8qiubhw5UMFVKUVRBRFlCUlBEWEVZOU1IUlJUUkxVMS4u" TargetMode="External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mailto:udruga.ivanecko.sunce@gmail.com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A6CE19-EE09-43DD-8D68-5C603C915039}" type="doc">
      <dgm:prSet loTypeId="urn:microsoft.com/office/officeart/2005/8/layout/hList1" loCatId="list" qsTypeId="urn:microsoft.com/office/officeart/2005/8/quickstyle/3d7" qsCatId="3D" csTypeId="urn:microsoft.com/office/officeart/2005/8/colors/colorful5" csCatId="colorful" phldr="1"/>
      <dgm:spPr/>
      <dgm:t>
        <a:bodyPr/>
        <a:lstStyle/>
        <a:p>
          <a:endParaRPr lang="hr-HR"/>
        </a:p>
      </dgm:t>
    </dgm:pt>
    <dgm:pt modelId="{502A6F76-D43B-4F63-BDA8-15C25F0C785D}">
      <dgm:prSet phldrT="[Teks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r-HR" sz="2800" dirty="0"/>
            <a:t>PRAVA VOLONTERA </a:t>
          </a:r>
        </a:p>
      </dgm:t>
    </dgm:pt>
    <dgm:pt modelId="{3E6F9576-A2F8-4CFE-83B7-2B6818601D86}" type="parTrans" cxnId="{9FAE3CA5-B1BF-4BB6-BC8D-214F6DEC3A24}">
      <dgm:prSet/>
      <dgm:spPr/>
      <dgm:t>
        <a:bodyPr/>
        <a:lstStyle/>
        <a:p>
          <a:endParaRPr lang="hr-HR"/>
        </a:p>
      </dgm:t>
    </dgm:pt>
    <dgm:pt modelId="{A130B638-20BF-472E-ADCE-99680E3BE49A}" type="sibTrans" cxnId="{9FAE3CA5-B1BF-4BB6-BC8D-214F6DEC3A24}">
      <dgm:prSet/>
      <dgm:spPr/>
      <dgm:t>
        <a:bodyPr/>
        <a:lstStyle/>
        <a:p>
          <a:endParaRPr lang="hr-HR"/>
        </a:p>
      </dgm:t>
    </dgm:pt>
    <dgm:pt modelId="{C00AAF1A-9363-4642-B825-26332C1CCD49}">
      <dgm:prSet phldrT="[Tekst]" custT="1"/>
      <dgm:spPr/>
      <dgm:t>
        <a:bodyPr/>
        <a:lstStyle/>
        <a:p>
          <a:r>
            <a:rPr lang="hr-HR" sz="4000" dirty="0"/>
            <a:t>OBVEZE VOLONTERA </a:t>
          </a:r>
        </a:p>
      </dgm:t>
    </dgm:pt>
    <dgm:pt modelId="{16DCB4FA-7763-4558-ABF5-C27222418B79}" type="parTrans" cxnId="{CA6F1E89-FAC6-4124-BB6F-06E5F98858FA}">
      <dgm:prSet/>
      <dgm:spPr/>
      <dgm:t>
        <a:bodyPr/>
        <a:lstStyle/>
        <a:p>
          <a:endParaRPr lang="hr-HR"/>
        </a:p>
      </dgm:t>
    </dgm:pt>
    <dgm:pt modelId="{6C42E053-F248-4DB8-B45D-A971AB9C5302}" type="sibTrans" cxnId="{CA6F1E89-FAC6-4124-BB6F-06E5F98858FA}">
      <dgm:prSet/>
      <dgm:spPr/>
      <dgm:t>
        <a:bodyPr/>
        <a:lstStyle/>
        <a:p>
          <a:endParaRPr lang="hr-HR"/>
        </a:p>
      </dgm:t>
    </dgm:pt>
    <dgm:pt modelId="{75D9D2E7-AC63-4468-9861-2127616C9799}">
      <dgm:prSet phldrT="[Tekst]" custT="1"/>
      <dgm:spPr/>
      <dgm:t>
        <a:bodyPr/>
        <a:lstStyle/>
        <a:p>
          <a:r>
            <a:rPr lang="hr-HR" sz="1400" dirty="0"/>
            <a:t>volontirati u skladu sa stručnim propisima i etičkim pravilima, te prema primljenim uputama organizatora volontiranja,</a:t>
          </a:r>
          <a:endParaRPr lang="hr-HR" sz="1050" dirty="0"/>
        </a:p>
      </dgm:t>
    </dgm:pt>
    <dgm:pt modelId="{C7971084-B49B-4360-9972-22C7FFEA601D}" type="parTrans" cxnId="{B1CF6AD5-5A7D-4193-87AC-C0D0FEFCF63E}">
      <dgm:prSet/>
      <dgm:spPr/>
      <dgm:t>
        <a:bodyPr/>
        <a:lstStyle/>
        <a:p>
          <a:endParaRPr lang="hr-HR"/>
        </a:p>
      </dgm:t>
    </dgm:pt>
    <dgm:pt modelId="{C3740EC7-5C14-4F30-A950-294B3893AE95}" type="sibTrans" cxnId="{B1CF6AD5-5A7D-4193-87AC-C0D0FEFCF63E}">
      <dgm:prSet/>
      <dgm:spPr/>
      <dgm:t>
        <a:bodyPr/>
        <a:lstStyle/>
        <a:p>
          <a:endParaRPr lang="hr-HR"/>
        </a:p>
      </dgm:t>
    </dgm:pt>
    <dgm:pt modelId="{643DAC46-91E6-4C1C-A27E-634C6E5D4A96}">
      <dgm:prSet phldrT="[Tekst]"/>
      <dgm:spPr/>
      <dgm:t>
        <a:bodyPr/>
        <a:lstStyle/>
        <a:p>
          <a:endParaRPr lang="hr-HR" sz="500" dirty="0"/>
        </a:p>
      </dgm:t>
    </dgm:pt>
    <dgm:pt modelId="{F12BD214-9D1C-4880-92F7-CF9B268C23DF}" type="parTrans" cxnId="{8177A954-598C-45C2-8DCF-1BF1B438D046}">
      <dgm:prSet/>
      <dgm:spPr/>
      <dgm:t>
        <a:bodyPr/>
        <a:lstStyle/>
        <a:p>
          <a:endParaRPr lang="hr-HR"/>
        </a:p>
      </dgm:t>
    </dgm:pt>
    <dgm:pt modelId="{20C9CD0F-1EEB-4508-82FC-F5E95A74AEDF}" type="sibTrans" cxnId="{8177A954-598C-45C2-8DCF-1BF1B438D046}">
      <dgm:prSet/>
      <dgm:spPr/>
      <dgm:t>
        <a:bodyPr/>
        <a:lstStyle/>
        <a:p>
          <a:endParaRPr lang="hr-HR"/>
        </a:p>
      </dgm:t>
    </dgm:pt>
    <dgm:pt modelId="{CF40AD07-518E-43A5-A05A-7935EDC75673}">
      <dgm:prSet custT="1"/>
      <dgm:spPr/>
      <dgm:t>
        <a:bodyPr/>
        <a:lstStyle/>
        <a:p>
          <a:pPr marL="114300" lvl="1" indent="0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pl-PL" sz="1400" kern="1200" dirty="0"/>
            <a:t>na upoznavanje s Kodeksom i etičkim normama bitnima za pojedini oblik volontiranja</a:t>
          </a:r>
          <a:endParaRPr lang="hr-HR" sz="1400" kern="1200" dirty="0"/>
        </a:p>
      </dgm:t>
    </dgm:pt>
    <dgm:pt modelId="{D1941C08-BEC4-4F02-987D-4801FD18B6B4}" type="parTrans" cxnId="{D9547DA4-9936-46E4-9F61-4FE343D46046}">
      <dgm:prSet/>
      <dgm:spPr/>
      <dgm:t>
        <a:bodyPr/>
        <a:lstStyle/>
        <a:p>
          <a:endParaRPr lang="hr-HR"/>
        </a:p>
      </dgm:t>
    </dgm:pt>
    <dgm:pt modelId="{AF626E54-BBF7-4DFF-8D8D-234175FA3701}" type="sibTrans" cxnId="{D9547DA4-9936-46E4-9F61-4FE343D46046}">
      <dgm:prSet/>
      <dgm:spPr/>
      <dgm:t>
        <a:bodyPr/>
        <a:lstStyle/>
        <a:p>
          <a:endParaRPr lang="hr-HR"/>
        </a:p>
      </dgm:t>
    </dgm:pt>
    <dgm:pt modelId="{729BB594-B4C0-4AF2-937F-875E6B75919E}">
      <dgm:prSet custT="1"/>
      <dgm:spPr/>
      <dgm:t>
        <a:bodyPr/>
        <a:lstStyle/>
        <a:p>
          <a:pPr marL="114300" lvl="1" indent="0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hr-HR" sz="1400" kern="1200" dirty="0"/>
            <a:t>na prikladnu edukaciju s ciljem poboljšanja kvalitete obavljenih aktivnosti i pruženih usluga</a:t>
          </a:r>
        </a:p>
      </dgm:t>
    </dgm:pt>
    <dgm:pt modelId="{5152B326-F357-4AE9-96F9-98979FE2962E}" type="parTrans" cxnId="{1C45F545-FBF6-4CEE-956E-0783E0B9684C}">
      <dgm:prSet/>
      <dgm:spPr/>
      <dgm:t>
        <a:bodyPr/>
        <a:lstStyle/>
        <a:p>
          <a:endParaRPr lang="hr-HR"/>
        </a:p>
      </dgm:t>
    </dgm:pt>
    <dgm:pt modelId="{F77A9134-5CAB-42D2-8250-2C3B624E5DA3}" type="sibTrans" cxnId="{1C45F545-FBF6-4CEE-956E-0783E0B9684C}">
      <dgm:prSet/>
      <dgm:spPr/>
      <dgm:t>
        <a:bodyPr/>
        <a:lstStyle/>
        <a:p>
          <a:endParaRPr lang="hr-HR"/>
        </a:p>
      </dgm:t>
    </dgm:pt>
    <dgm:pt modelId="{BAE430F4-0C7D-44A0-8320-248406B5DFEE}">
      <dgm:prSet custT="1"/>
      <dgm:spPr/>
      <dgm:t>
        <a:bodyPr/>
        <a:lstStyle/>
        <a:p>
          <a:pPr marL="114300" lvl="1" indent="0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hr-HR" sz="1400" kern="1200" dirty="0"/>
            <a:t>na stručnu pomoć i podršku tijekom volontiranja</a:t>
          </a:r>
        </a:p>
      </dgm:t>
    </dgm:pt>
    <dgm:pt modelId="{7F18E731-6E57-4C3E-A06A-E2E9968AB24F}" type="parTrans" cxnId="{15F95A9F-FD50-492D-AA79-A5EB17D2E4CB}">
      <dgm:prSet/>
      <dgm:spPr/>
      <dgm:t>
        <a:bodyPr/>
        <a:lstStyle/>
        <a:p>
          <a:endParaRPr lang="hr-HR"/>
        </a:p>
      </dgm:t>
    </dgm:pt>
    <dgm:pt modelId="{5A8D4377-23D4-4F06-9AB4-505C62E359FD}" type="sibTrans" cxnId="{15F95A9F-FD50-492D-AA79-A5EB17D2E4CB}">
      <dgm:prSet/>
      <dgm:spPr/>
      <dgm:t>
        <a:bodyPr/>
        <a:lstStyle/>
        <a:p>
          <a:endParaRPr lang="hr-HR"/>
        </a:p>
      </dgm:t>
    </dgm:pt>
    <dgm:pt modelId="{30D910EB-5826-4EE1-8716-65577D12DBD3}">
      <dgm:prSet custT="1"/>
      <dgm:spPr/>
      <dgm:t>
        <a:bodyPr/>
        <a:lstStyle/>
        <a:p>
          <a:pPr marL="114300" lvl="1" indent="0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hr-HR" sz="1400" kern="1200" dirty="0"/>
            <a:t>na upoznavanje s uvjetima volontiranja, aktivnostima koje će obavljati, uslugama koje će pružati i pravima koja im pripadaju na temelju Zakona i drugih propisa kao i općih akata organizatora volontiranja</a:t>
          </a:r>
        </a:p>
      </dgm:t>
    </dgm:pt>
    <dgm:pt modelId="{0F4C5910-A092-49AE-A33F-79752DC0F671}" type="parTrans" cxnId="{0305173F-F23B-4E96-B50D-FE413B65BAD3}">
      <dgm:prSet/>
      <dgm:spPr/>
      <dgm:t>
        <a:bodyPr/>
        <a:lstStyle/>
        <a:p>
          <a:endParaRPr lang="hr-HR"/>
        </a:p>
      </dgm:t>
    </dgm:pt>
    <dgm:pt modelId="{55C2AC15-1773-4D28-B533-92414AE34D44}" type="sibTrans" cxnId="{0305173F-F23B-4E96-B50D-FE413B65BAD3}">
      <dgm:prSet/>
      <dgm:spPr/>
      <dgm:t>
        <a:bodyPr/>
        <a:lstStyle/>
        <a:p>
          <a:endParaRPr lang="hr-HR"/>
        </a:p>
      </dgm:t>
    </dgm:pt>
    <dgm:pt modelId="{BE999F3B-2C9B-4588-AC73-91E06B474AFB}">
      <dgm:prSet custT="1"/>
      <dgm:spPr/>
      <dgm:t>
        <a:bodyPr/>
        <a:lstStyle/>
        <a:p>
          <a:pPr marL="114300" lvl="1" indent="0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hr-HR" sz="1400" kern="1200" dirty="0"/>
            <a:t>na primjerene i sigurne uvjete rada u skladu s naravi volonterskih aktivnosti koje obavlja</a:t>
          </a:r>
        </a:p>
      </dgm:t>
    </dgm:pt>
    <dgm:pt modelId="{0E13B529-5CD8-49FA-80B4-7E96E57C4082}" type="parTrans" cxnId="{C27BE968-5C90-4E28-9A50-96E11E693E85}">
      <dgm:prSet/>
      <dgm:spPr/>
      <dgm:t>
        <a:bodyPr/>
        <a:lstStyle/>
        <a:p>
          <a:endParaRPr lang="hr-HR"/>
        </a:p>
      </dgm:t>
    </dgm:pt>
    <dgm:pt modelId="{EF8AEAF1-4829-4B28-91AC-B83B79FDE89F}" type="sibTrans" cxnId="{C27BE968-5C90-4E28-9A50-96E11E693E85}">
      <dgm:prSet/>
      <dgm:spPr/>
      <dgm:t>
        <a:bodyPr/>
        <a:lstStyle/>
        <a:p>
          <a:endParaRPr lang="hr-HR"/>
        </a:p>
      </dgm:t>
    </dgm:pt>
    <dgm:pt modelId="{AA4BBFC9-7238-4D72-B2B5-4F1E50D0BD89}">
      <dgm:prSet custT="1"/>
      <dgm:spPr/>
      <dgm:t>
        <a:bodyPr/>
        <a:lstStyle/>
        <a:p>
          <a:pPr marL="114300" lvl="1" indent="0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pl-PL" sz="1400" kern="1200" dirty="0"/>
            <a:t>na zaštitu privatnosti i osobnih podataka</a:t>
          </a:r>
          <a:endParaRPr lang="hr-HR" sz="1400" kern="1200" dirty="0"/>
        </a:p>
      </dgm:t>
    </dgm:pt>
    <dgm:pt modelId="{4A91847E-EE45-439C-B066-DA50287324AB}" type="parTrans" cxnId="{78C3ED40-D5FE-4EBB-852D-26B53D834884}">
      <dgm:prSet/>
      <dgm:spPr/>
      <dgm:t>
        <a:bodyPr/>
        <a:lstStyle/>
        <a:p>
          <a:endParaRPr lang="hr-HR"/>
        </a:p>
      </dgm:t>
    </dgm:pt>
    <dgm:pt modelId="{563BFE40-AEC7-40E2-8D5D-3A7514B0D683}" type="sibTrans" cxnId="{78C3ED40-D5FE-4EBB-852D-26B53D834884}">
      <dgm:prSet/>
      <dgm:spPr/>
      <dgm:t>
        <a:bodyPr/>
        <a:lstStyle/>
        <a:p>
          <a:endParaRPr lang="hr-HR"/>
        </a:p>
      </dgm:t>
    </dgm:pt>
    <dgm:pt modelId="{D4A2D2D8-D3C9-4F38-92C4-5606B37FE56C}">
      <dgm:prSet custT="1"/>
      <dgm:spPr/>
      <dgm:t>
        <a:bodyPr/>
        <a:lstStyle/>
        <a:p>
          <a:pPr marL="114300" lvl="1" indent="0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hr-HR" sz="1400" kern="1200" dirty="0"/>
            <a:t>na stjecanje novih znanja, vještina i kompetencija kroz volontiranje</a:t>
          </a:r>
        </a:p>
      </dgm:t>
    </dgm:pt>
    <dgm:pt modelId="{C83762F7-617A-4E53-A7E4-95C35840A072}" type="parTrans" cxnId="{018D400C-54B3-47BA-8E10-EE103E25F37A}">
      <dgm:prSet/>
      <dgm:spPr/>
      <dgm:t>
        <a:bodyPr/>
        <a:lstStyle/>
        <a:p>
          <a:endParaRPr lang="hr-HR"/>
        </a:p>
      </dgm:t>
    </dgm:pt>
    <dgm:pt modelId="{78890763-82D4-42DC-9E78-CF27A6149323}" type="sibTrans" cxnId="{018D400C-54B3-47BA-8E10-EE103E25F37A}">
      <dgm:prSet/>
      <dgm:spPr/>
      <dgm:t>
        <a:bodyPr/>
        <a:lstStyle/>
        <a:p>
          <a:endParaRPr lang="hr-HR"/>
        </a:p>
      </dgm:t>
    </dgm:pt>
    <dgm:pt modelId="{D689FC17-1AA0-4AB9-91E4-B15A4F689A42}">
      <dgm:prSet custT="1"/>
      <dgm:spPr/>
      <dgm:t>
        <a:bodyPr/>
        <a:lstStyle/>
        <a:p>
          <a:pPr marL="114300" lvl="1" indent="0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hr-HR" sz="1400" kern="1200" dirty="0">
              <a:latin typeface="Calibri" panose="020F0502020204030204"/>
              <a:ea typeface="+mn-ea"/>
              <a:cs typeface="+mn-cs"/>
            </a:rPr>
            <a:t>na pisanu potvrdu o volontiranju</a:t>
          </a:r>
          <a:endParaRPr lang="hr-HR" sz="1400" kern="1200" dirty="0"/>
        </a:p>
      </dgm:t>
    </dgm:pt>
    <dgm:pt modelId="{766C6578-786F-4331-A772-BF65C28F45F5}" type="parTrans" cxnId="{A9784094-1947-400B-B6AF-DA1279E3B66E}">
      <dgm:prSet/>
      <dgm:spPr/>
      <dgm:t>
        <a:bodyPr/>
        <a:lstStyle/>
        <a:p>
          <a:endParaRPr lang="hr-HR"/>
        </a:p>
      </dgm:t>
    </dgm:pt>
    <dgm:pt modelId="{83DB5338-70E4-4B87-94F2-662B9B9F23CC}" type="sibTrans" cxnId="{A9784094-1947-400B-B6AF-DA1279E3B66E}">
      <dgm:prSet/>
      <dgm:spPr/>
      <dgm:t>
        <a:bodyPr/>
        <a:lstStyle/>
        <a:p>
          <a:endParaRPr lang="hr-HR"/>
        </a:p>
      </dgm:t>
    </dgm:pt>
    <dgm:pt modelId="{9D424342-9426-492C-A405-0D2B2D869390}">
      <dgm:prSet custT="1"/>
      <dgm:spPr/>
      <dgm:t>
        <a:bodyPr/>
        <a:lstStyle/>
        <a:p>
          <a:r>
            <a:rPr lang="hr-HR" sz="1400" dirty="0"/>
            <a:t>• čuvati poslovnu ili profesionalnu tajnu i povjerljive i osobne podatke o organizatoru ili korisniku volontiranja,</a:t>
          </a:r>
        </a:p>
      </dgm:t>
    </dgm:pt>
    <dgm:pt modelId="{BF95E8DE-8A72-4B95-981B-4688C81B054A}" type="parTrans" cxnId="{8BB36FE9-9D20-4F6D-B0DF-F338A04DDF85}">
      <dgm:prSet/>
      <dgm:spPr/>
      <dgm:t>
        <a:bodyPr/>
        <a:lstStyle/>
        <a:p>
          <a:endParaRPr lang="hr-HR"/>
        </a:p>
      </dgm:t>
    </dgm:pt>
    <dgm:pt modelId="{4F6606C9-9738-4971-848A-6B0BC10959FA}" type="sibTrans" cxnId="{8BB36FE9-9D20-4F6D-B0DF-F338A04DDF85}">
      <dgm:prSet/>
      <dgm:spPr/>
      <dgm:t>
        <a:bodyPr/>
        <a:lstStyle/>
        <a:p>
          <a:endParaRPr lang="hr-HR"/>
        </a:p>
      </dgm:t>
    </dgm:pt>
    <dgm:pt modelId="{E2C7B612-59C1-4846-87B9-14502FAFFFC6}">
      <dgm:prSet custT="1"/>
      <dgm:spPr/>
      <dgm:t>
        <a:bodyPr/>
        <a:lstStyle/>
        <a:p>
          <a:r>
            <a:rPr lang="hr-HR" sz="1400" dirty="0"/>
            <a:t>• odbiti volontiranje koje je suprotno propisima,</a:t>
          </a:r>
        </a:p>
      </dgm:t>
    </dgm:pt>
    <dgm:pt modelId="{A4D6B2A0-1B28-4420-9BB9-DF022B0208D4}" type="parTrans" cxnId="{0B3473AF-BAB7-473D-BDBF-4C070032EE06}">
      <dgm:prSet/>
      <dgm:spPr/>
      <dgm:t>
        <a:bodyPr/>
        <a:lstStyle/>
        <a:p>
          <a:endParaRPr lang="hr-HR"/>
        </a:p>
      </dgm:t>
    </dgm:pt>
    <dgm:pt modelId="{AD4B11C0-4600-46DA-9525-D9415F213E67}" type="sibTrans" cxnId="{0B3473AF-BAB7-473D-BDBF-4C070032EE06}">
      <dgm:prSet/>
      <dgm:spPr/>
      <dgm:t>
        <a:bodyPr/>
        <a:lstStyle/>
        <a:p>
          <a:endParaRPr lang="hr-HR"/>
        </a:p>
      </dgm:t>
    </dgm:pt>
    <dgm:pt modelId="{8B019A16-2216-4736-8633-7C54003BF36E}">
      <dgm:prSet custT="1"/>
      <dgm:spPr/>
      <dgm:t>
        <a:bodyPr/>
        <a:lstStyle/>
        <a:p>
          <a:r>
            <a:rPr lang="it-IT" sz="1400" dirty="0"/>
            <a:t>• poštivati integritet, misiju, ciljeve i vrijednosti organizatora volontiranja,</a:t>
          </a:r>
          <a:endParaRPr lang="hr-HR" sz="1400" dirty="0"/>
        </a:p>
      </dgm:t>
    </dgm:pt>
    <dgm:pt modelId="{ECB4E42D-2237-4841-AC9D-D69DC4FC2681}" type="parTrans" cxnId="{0D431551-321E-4931-AF47-81B60445D685}">
      <dgm:prSet/>
      <dgm:spPr/>
      <dgm:t>
        <a:bodyPr/>
        <a:lstStyle/>
        <a:p>
          <a:endParaRPr lang="hr-HR"/>
        </a:p>
      </dgm:t>
    </dgm:pt>
    <dgm:pt modelId="{550DADEE-28EE-4DF2-9873-441EA9DB8671}" type="sibTrans" cxnId="{0D431551-321E-4931-AF47-81B60445D685}">
      <dgm:prSet/>
      <dgm:spPr/>
      <dgm:t>
        <a:bodyPr/>
        <a:lstStyle/>
        <a:p>
          <a:endParaRPr lang="hr-HR"/>
        </a:p>
      </dgm:t>
    </dgm:pt>
    <dgm:pt modelId="{175CA6B4-F7A9-45D4-8CA6-3A8DA8C65E32}">
      <dgm:prSet custT="1"/>
      <dgm:spPr/>
      <dgm:t>
        <a:bodyPr/>
        <a:lstStyle/>
        <a:p>
          <a:r>
            <a:rPr lang="it-IT" sz="1400" dirty="0"/>
            <a:t>• surađivati s drugim volonterima i zaposlenicima organizatora volontiranja kako bi se</a:t>
          </a:r>
          <a:r>
            <a:rPr lang="hr-HR" sz="1400" dirty="0"/>
            <a:t> osigurao kvalitetan prijenos znanja i iskustva po završetku volontiranja,</a:t>
          </a:r>
        </a:p>
      </dgm:t>
    </dgm:pt>
    <dgm:pt modelId="{11E5194E-C24E-4374-A004-85DBDEB70875}" type="parTrans" cxnId="{659E1ECD-4A06-445C-9FEC-423086F0C269}">
      <dgm:prSet/>
      <dgm:spPr/>
      <dgm:t>
        <a:bodyPr/>
        <a:lstStyle/>
        <a:p>
          <a:endParaRPr lang="hr-HR"/>
        </a:p>
      </dgm:t>
    </dgm:pt>
    <dgm:pt modelId="{2859EB83-CCC8-46BD-9C47-E6C8F564ADCA}" type="sibTrans" cxnId="{659E1ECD-4A06-445C-9FEC-423086F0C269}">
      <dgm:prSet/>
      <dgm:spPr/>
      <dgm:t>
        <a:bodyPr/>
        <a:lstStyle/>
        <a:p>
          <a:endParaRPr lang="hr-HR"/>
        </a:p>
      </dgm:t>
    </dgm:pt>
    <dgm:pt modelId="{1DBF5A02-66C8-4225-AAFA-262FBD17D66D}">
      <dgm:prSet custT="1"/>
      <dgm:spPr/>
      <dgm:t>
        <a:bodyPr/>
        <a:lstStyle/>
        <a:p>
          <a:r>
            <a:rPr lang="hr-HR" sz="1400" dirty="0"/>
            <a:t>• prilikom početka, tijeka i prekida volontiranja paziti da svojim postupcima ne prouzroči štetu organizatoru ili korisniku volontiranja</a:t>
          </a:r>
        </a:p>
      </dgm:t>
    </dgm:pt>
    <dgm:pt modelId="{F35FEAC5-B4DE-4E48-A0A2-B2C9F2F4F6B7}" type="parTrans" cxnId="{C8C77422-1A88-47C6-A550-C2257F223896}">
      <dgm:prSet/>
      <dgm:spPr/>
      <dgm:t>
        <a:bodyPr/>
        <a:lstStyle/>
        <a:p>
          <a:endParaRPr lang="hr-HR"/>
        </a:p>
      </dgm:t>
    </dgm:pt>
    <dgm:pt modelId="{71B74C97-A9F8-4E00-B697-D87DDBE86EBD}" type="sibTrans" cxnId="{C8C77422-1A88-47C6-A550-C2257F223896}">
      <dgm:prSet/>
      <dgm:spPr/>
      <dgm:t>
        <a:bodyPr/>
        <a:lstStyle/>
        <a:p>
          <a:endParaRPr lang="hr-HR"/>
        </a:p>
      </dgm:t>
    </dgm:pt>
    <dgm:pt modelId="{25BFD885-382C-470D-84F0-24D58468096A}">
      <dgm:prSet phldrT="[Tekst]" custT="1"/>
      <dgm:spPr/>
      <dgm:t>
        <a:bodyPr/>
        <a:lstStyle/>
        <a:p>
          <a:endParaRPr lang="hr-HR" sz="1050" dirty="0"/>
        </a:p>
      </dgm:t>
    </dgm:pt>
    <dgm:pt modelId="{739C2DAD-F842-4E5B-979D-D2149254DF33}" type="parTrans" cxnId="{E082A6EE-9EF6-4AF0-9B53-5816DC15BD79}">
      <dgm:prSet/>
      <dgm:spPr/>
      <dgm:t>
        <a:bodyPr/>
        <a:lstStyle/>
        <a:p>
          <a:endParaRPr lang="hr-HR"/>
        </a:p>
      </dgm:t>
    </dgm:pt>
    <dgm:pt modelId="{1E4075FC-B2A4-4FBF-9E0C-11994BF38E4F}" type="sibTrans" cxnId="{E082A6EE-9EF6-4AF0-9B53-5816DC15BD79}">
      <dgm:prSet/>
      <dgm:spPr/>
      <dgm:t>
        <a:bodyPr/>
        <a:lstStyle/>
        <a:p>
          <a:endParaRPr lang="hr-HR"/>
        </a:p>
      </dgm:t>
    </dgm:pt>
    <dgm:pt modelId="{C3D48BB1-750A-40D5-AEDF-7C9ABC275C60}">
      <dgm:prSet phldrT="[Tekst]" custT="1"/>
      <dgm:spPr/>
      <dgm:t>
        <a:bodyPr/>
        <a:lstStyle/>
        <a:p>
          <a:endParaRPr lang="hr-HR" sz="1050" dirty="0"/>
        </a:p>
      </dgm:t>
    </dgm:pt>
    <dgm:pt modelId="{32AC3EFF-FD9A-4797-B571-5E7178DC3C7B}" type="parTrans" cxnId="{56E8BEE3-0AA0-42ED-B58A-6ADF3CA0EC40}">
      <dgm:prSet/>
      <dgm:spPr/>
      <dgm:t>
        <a:bodyPr/>
        <a:lstStyle/>
        <a:p>
          <a:endParaRPr lang="hr-HR"/>
        </a:p>
      </dgm:t>
    </dgm:pt>
    <dgm:pt modelId="{948E47C6-90B1-4194-BAEC-9BDA64F3A6FF}" type="sibTrans" cxnId="{56E8BEE3-0AA0-42ED-B58A-6ADF3CA0EC40}">
      <dgm:prSet/>
      <dgm:spPr/>
      <dgm:t>
        <a:bodyPr/>
        <a:lstStyle/>
        <a:p>
          <a:endParaRPr lang="hr-HR"/>
        </a:p>
      </dgm:t>
    </dgm:pt>
    <dgm:pt modelId="{17A7FEB7-277C-463B-B614-ED1AEF43DFC7}">
      <dgm:prSet custT="1"/>
      <dgm:spPr/>
      <dgm:t>
        <a:bodyPr/>
        <a:lstStyle/>
        <a:p>
          <a:endParaRPr lang="hr-HR" sz="1400" dirty="0"/>
        </a:p>
      </dgm:t>
    </dgm:pt>
    <dgm:pt modelId="{66C3333F-05F5-40AF-8C92-C9EA353A22B7}" type="parTrans" cxnId="{3909B57F-D5A7-4BE3-AA8E-C7BFFDBF42A1}">
      <dgm:prSet/>
      <dgm:spPr/>
      <dgm:t>
        <a:bodyPr/>
        <a:lstStyle/>
        <a:p>
          <a:endParaRPr lang="hr-HR"/>
        </a:p>
      </dgm:t>
    </dgm:pt>
    <dgm:pt modelId="{6F22743C-FFBE-490D-AFEA-514E934274C6}" type="sibTrans" cxnId="{3909B57F-D5A7-4BE3-AA8E-C7BFFDBF42A1}">
      <dgm:prSet/>
      <dgm:spPr/>
      <dgm:t>
        <a:bodyPr/>
        <a:lstStyle/>
        <a:p>
          <a:endParaRPr lang="hr-HR"/>
        </a:p>
      </dgm:t>
    </dgm:pt>
    <dgm:pt modelId="{B276AAF9-E78F-486A-9947-2814BFD55289}">
      <dgm:prSet custT="1"/>
      <dgm:spPr/>
      <dgm:t>
        <a:bodyPr/>
        <a:lstStyle/>
        <a:p>
          <a:endParaRPr lang="hr-HR" sz="1400" dirty="0"/>
        </a:p>
      </dgm:t>
    </dgm:pt>
    <dgm:pt modelId="{62979F75-4C18-4800-A326-BFB487FF6A14}" type="parTrans" cxnId="{9A1FD32A-A852-405D-9BEB-1683F9FC14BA}">
      <dgm:prSet/>
      <dgm:spPr/>
      <dgm:t>
        <a:bodyPr/>
        <a:lstStyle/>
        <a:p>
          <a:endParaRPr lang="hr-HR"/>
        </a:p>
      </dgm:t>
    </dgm:pt>
    <dgm:pt modelId="{6C121689-22C7-4384-AEB2-485E9CDE1DC0}" type="sibTrans" cxnId="{9A1FD32A-A852-405D-9BEB-1683F9FC14BA}">
      <dgm:prSet/>
      <dgm:spPr/>
      <dgm:t>
        <a:bodyPr/>
        <a:lstStyle/>
        <a:p>
          <a:endParaRPr lang="hr-HR"/>
        </a:p>
      </dgm:t>
    </dgm:pt>
    <dgm:pt modelId="{C0D70A10-762B-440D-B9F1-F1D28D164ADF}">
      <dgm:prSet custT="1"/>
      <dgm:spPr/>
      <dgm:t>
        <a:bodyPr/>
        <a:lstStyle/>
        <a:p>
          <a:endParaRPr lang="hr-HR" sz="1400" dirty="0"/>
        </a:p>
      </dgm:t>
    </dgm:pt>
    <dgm:pt modelId="{15E69C7E-8EDA-4D3F-BD47-5F97B518661A}" type="parTrans" cxnId="{6F4CE248-6002-43FE-9D8D-833E7BFEA5B2}">
      <dgm:prSet/>
      <dgm:spPr/>
      <dgm:t>
        <a:bodyPr/>
        <a:lstStyle/>
        <a:p>
          <a:endParaRPr lang="hr-HR"/>
        </a:p>
      </dgm:t>
    </dgm:pt>
    <dgm:pt modelId="{456B8A59-F34C-47C9-85E8-4CD2516A509B}" type="sibTrans" cxnId="{6F4CE248-6002-43FE-9D8D-833E7BFEA5B2}">
      <dgm:prSet/>
      <dgm:spPr/>
      <dgm:t>
        <a:bodyPr/>
        <a:lstStyle/>
        <a:p>
          <a:endParaRPr lang="hr-HR"/>
        </a:p>
      </dgm:t>
    </dgm:pt>
    <dgm:pt modelId="{8C70AF89-11FE-41CA-98D9-D946E60F3404}" type="pres">
      <dgm:prSet presAssocID="{12A6CE19-EE09-43DD-8D68-5C603C915039}" presName="Name0" presStyleCnt="0">
        <dgm:presLayoutVars>
          <dgm:dir/>
          <dgm:animLvl val="lvl"/>
          <dgm:resizeHandles val="exact"/>
        </dgm:presLayoutVars>
      </dgm:prSet>
      <dgm:spPr/>
    </dgm:pt>
    <dgm:pt modelId="{94F4C356-5838-4182-A3E0-D5665FB68E44}" type="pres">
      <dgm:prSet presAssocID="{502A6F76-D43B-4F63-BDA8-15C25F0C785D}" presName="composite" presStyleCnt="0"/>
      <dgm:spPr/>
    </dgm:pt>
    <dgm:pt modelId="{E4550D71-119B-4CA2-BB9E-ADE961BAB101}" type="pres">
      <dgm:prSet presAssocID="{502A6F76-D43B-4F63-BDA8-15C25F0C785D}" presName="parTx" presStyleLbl="alignNode1" presStyleIdx="0" presStyleCnt="2" custScaleY="87725" custLinFactNeighborX="-1" custLinFactNeighborY="-10171">
        <dgm:presLayoutVars>
          <dgm:chMax val="0"/>
          <dgm:chPref val="0"/>
          <dgm:bulletEnabled val="1"/>
        </dgm:presLayoutVars>
      </dgm:prSet>
      <dgm:spPr/>
    </dgm:pt>
    <dgm:pt modelId="{2301780B-51A4-43FA-99E7-45ED45D8B1C1}" type="pres">
      <dgm:prSet presAssocID="{502A6F76-D43B-4F63-BDA8-15C25F0C785D}" presName="desTx" presStyleLbl="alignAccFollowNode1" presStyleIdx="0" presStyleCnt="2" custLinFactNeighborX="-1023" custLinFactNeighborY="-2315">
        <dgm:presLayoutVars>
          <dgm:bulletEnabled val="1"/>
        </dgm:presLayoutVars>
      </dgm:prSet>
      <dgm:spPr/>
    </dgm:pt>
    <dgm:pt modelId="{27E691A9-8CA6-4B59-8B19-621A03277C60}" type="pres">
      <dgm:prSet presAssocID="{A130B638-20BF-472E-ADCE-99680E3BE49A}" presName="space" presStyleCnt="0"/>
      <dgm:spPr/>
    </dgm:pt>
    <dgm:pt modelId="{11B6EC5A-A507-4E34-8126-B08C5D77BB32}" type="pres">
      <dgm:prSet presAssocID="{C00AAF1A-9363-4642-B825-26332C1CCD49}" presName="composite" presStyleCnt="0"/>
      <dgm:spPr/>
    </dgm:pt>
    <dgm:pt modelId="{47B066DB-D925-423D-96F6-6249ADB183DC}" type="pres">
      <dgm:prSet presAssocID="{C00AAF1A-9363-4642-B825-26332C1CCD49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1FA4E998-34FF-40C4-9C6F-E95CBDFEF30C}" type="pres">
      <dgm:prSet presAssocID="{C00AAF1A-9363-4642-B825-26332C1CCD49}" presName="desTx" presStyleLbl="alignAccFollowNode1" presStyleIdx="1" presStyleCnt="2" custLinFactNeighborX="420" custLinFactNeighborY="-4409">
        <dgm:presLayoutVars>
          <dgm:bulletEnabled val="1"/>
        </dgm:presLayoutVars>
      </dgm:prSet>
      <dgm:spPr/>
    </dgm:pt>
  </dgm:ptLst>
  <dgm:cxnLst>
    <dgm:cxn modelId="{018D400C-54B3-47BA-8E10-EE103E25F37A}" srcId="{502A6F76-D43B-4F63-BDA8-15C25F0C785D}" destId="{D4A2D2D8-D3C9-4F38-92C4-5606B37FE56C}" srcOrd="0" destOrd="0" parTransId="{C83762F7-617A-4E53-A7E4-95C35840A072}" sibTransId="{78890763-82D4-42DC-9E78-CF27A6149323}"/>
    <dgm:cxn modelId="{7452DF0C-BECD-4B7C-9A81-CFFD22031A65}" type="presOf" srcId="{D689FC17-1AA0-4AB9-91E4-B15A4F689A42}" destId="{2301780B-51A4-43FA-99E7-45ED45D8B1C1}" srcOrd="0" destOrd="1" presId="urn:microsoft.com/office/officeart/2005/8/layout/hList1"/>
    <dgm:cxn modelId="{C8C77422-1A88-47C6-A550-C2257F223896}" srcId="{C00AAF1A-9363-4642-B825-26332C1CCD49}" destId="{1DBF5A02-66C8-4225-AAFA-262FBD17D66D}" srcOrd="10" destOrd="0" parTransId="{F35FEAC5-B4DE-4E48-A0A2-B2C9F2F4F6B7}" sibTransId="{71B74C97-A9F8-4E00-B697-D87DDBE86EBD}"/>
    <dgm:cxn modelId="{90CEEE22-AC2E-4F77-AE51-8ED032D980F8}" type="presOf" srcId="{643DAC46-91E6-4C1C-A27E-634C6E5D4A96}" destId="{1FA4E998-34FF-40C4-9C6F-E95CBDFEF30C}" srcOrd="0" destOrd="11" presId="urn:microsoft.com/office/officeart/2005/8/layout/hList1"/>
    <dgm:cxn modelId="{81EC0123-F557-494F-AEE4-1E9C4B4C44A0}" type="presOf" srcId="{1DBF5A02-66C8-4225-AAFA-262FBD17D66D}" destId="{1FA4E998-34FF-40C4-9C6F-E95CBDFEF30C}" srcOrd="0" destOrd="10" presId="urn:microsoft.com/office/officeart/2005/8/layout/hList1"/>
    <dgm:cxn modelId="{89E51C24-14D6-4A0A-B11E-A3683E2BB190}" type="presOf" srcId="{8B019A16-2216-4736-8633-7C54003BF36E}" destId="{1FA4E998-34FF-40C4-9C6F-E95CBDFEF30C}" srcOrd="0" destOrd="6" presId="urn:microsoft.com/office/officeart/2005/8/layout/hList1"/>
    <dgm:cxn modelId="{9A1FD32A-A852-405D-9BEB-1683F9FC14BA}" srcId="{C00AAF1A-9363-4642-B825-26332C1CCD49}" destId="{B276AAF9-E78F-486A-9947-2814BFD55289}" srcOrd="7" destOrd="0" parTransId="{62979F75-4C18-4800-A326-BFB487FF6A14}" sibTransId="{6C121689-22C7-4384-AEB2-485E9CDE1DC0}"/>
    <dgm:cxn modelId="{5129A72C-0447-46D3-8BBC-1116D2D11E2B}" type="presOf" srcId="{B276AAF9-E78F-486A-9947-2814BFD55289}" destId="{1FA4E998-34FF-40C4-9C6F-E95CBDFEF30C}" srcOrd="0" destOrd="7" presId="urn:microsoft.com/office/officeart/2005/8/layout/hList1"/>
    <dgm:cxn modelId="{97D08A30-8892-4AFD-90F4-7251DB316E5B}" type="presOf" srcId="{175CA6B4-F7A9-45D4-8CA6-3A8DA8C65E32}" destId="{1FA4E998-34FF-40C4-9C6F-E95CBDFEF30C}" srcOrd="0" destOrd="8" presId="urn:microsoft.com/office/officeart/2005/8/layout/hList1"/>
    <dgm:cxn modelId="{18A6A834-0F71-4363-8529-4628DA2AA0E8}" type="presOf" srcId="{30D910EB-5826-4EE1-8716-65577D12DBD3}" destId="{2301780B-51A4-43FA-99E7-45ED45D8B1C1}" srcOrd="0" destOrd="5" presId="urn:microsoft.com/office/officeart/2005/8/layout/hList1"/>
    <dgm:cxn modelId="{0305173F-F23B-4E96-B50D-FE413B65BAD3}" srcId="{502A6F76-D43B-4F63-BDA8-15C25F0C785D}" destId="{30D910EB-5826-4EE1-8716-65577D12DBD3}" srcOrd="5" destOrd="0" parTransId="{0F4C5910-A092-49AE-A33F-79752DC0F671}" sibTransId="{55C2AC15-1773-4D28-B533-92414AE34D44}"/>
    <dgm:cxn modelId="{78C3ED40-D5FE-4EBB-852D-26B53D834884}" srcId="{502A6F76-D43B-4F63-BDA8-15C25F0C785D}" destId="{AA4BBFC9-7238-4D72-B2B5-4F1E50D0BD89}" srcOrd="7" destOrd="0" parTransId="{4A91847E-EE45-439C-B066-DA50287324AB}" sibTransId="{563BFE40-AEC7-40E2-8D5D-3A7514B0D683}"/>
    <dgm:cxn modelId="{1C45F545-FBF6-4CEE-956E-0783E0B9684C}" srcId="{502A6F76-D43B-4F63-BDA8-15C25F0C785D}" destId="{729BB594-B4C0-4AF2-937F-875E6B75919E}" srcOrd="3" destOrd="0" parTransId="{5152B326-F357-4AE9-96F9-98979FE2962E}" sibTransId="{F77A9134-5CAB-42D2-8250-2C3B624E5DA3}"/>
    <dgm:cxn modelId="{6F4CE248-6002-43FE-9D8D-833E7BFEA5B2}" srcId="{C00AAF1A-9363-4642-B825-26332C1CCD49}" destId="{C0D70A10-762B-440D-B9F1-F1D28D164ADF}" srcOrd="9" destOrd="0" parTransId="{15E69C7E-8EDA-4D3F-BD47-5F97B518661A}" sibTransId="{456B8A59-F34C-47C9-85E8-4CD2516A509B}"/>
    <dgm:cxn modelId="{C27BE968-5C90-4E28-9A50-96E11E693E85}" srcId="{502A6F76-D43B-4F63-BDA8-15C25F0C785D}" destId="{BE999F3B-2C9B-4588-AC73-91E06B474AFB}" srcOrd="6" destOrd="0" parTransId="{0E13B529-5CD8-49FA-80B4-7E96E57C4082}" sibTransId="{EF8AEAF1-4829-4B28-91AC-B83B79FDE89F}"/>
    <dgm:cxn modelId="{0D431551-321E-4931-AF47-81B60445D685}" srcId="{C00AAF1A-9363-4642-B825-26332C1CCD49}" destId="{8B019A16-2216-4736-8633-7C54003BF36E}" srcOrd="6" destOrd="0" parTransId="{ECB4E42D-2237-4841-AC9D-D69DC4FC2681}" sibTransId="{550DADEE-28EE-4DF2-9873-441EA9DB8671}"/>
    <dgm:cxn modelId="{D7935A52-F1E0-43A1-8D53-531455E91B64}" type="presOf" srcId="{D4A2D2D8-D3C9-4F38-92C4-5606B37FE56C}" destId="{2301780B-51A4-43FA-99E7-45ED45D8B1C1}" srcOrd="0" destOrd="0" presId="urn:microsoft.com/office/officeart/2005/8/layout/hList1"/>
    <dgm:cxn modelId="{8177A954-598C-45C2-8DCF-1BF1B438D046}" srcId="{C00AAF1A-9363-4642-B825-26332C1CCD49}" destId="{643DAC46-91E6-4C1C-A27E-634C6E5D4A96}" srcOrd="11" destOrd="0" parTransId="{F12BD214-9D1C-4880-92F7-CF9B268C23DF}" sibTransId="{20C9CD0F-1EEB-4508-82FC-F5E95A74AEDF}"/>
    <dgm:cxn modelId="{ACF87459-887F-48D7-BD49-8E090DA6921B}" type="presOf" srcId="{17A7FEB7-277C-463B-B614-ED1AEF43DFC7}" destId="{1FA4E998-34FF-40C4-9C6F-E95CBDFEF30C}" srcOrd="0" destOrd="4" presId="urn:microsoft.com/office/officeart/2005/8/layout/hList1"/>
    <dgm:cxn modelId="{87CD167B-639F-406C-9E91-22CEF7D61BDC}" type="presOf" srcId="{BAE430F4-0C7D-44A0-8320-248406B5DFEE}" destId="{2301780B-51A4-43FA-99E7-45ED45D8B1C1}" srcOrd="0" destOrd="4" presId="urn:microsoft.com/office/officeart/2005/8/layout/hList1"/>
    <dgm:cxn modelId="{AEF1A57B-1FD8-45D8-AEC2-74A871795EA2}" type="presOf" srcId="{C3D48BB1-750A-40D5-AEDF-7C9ABC275C60}" destId="{1FA4E998-34FF-40C4-9C6F-E95CBDFEF30C}" srcOrd="0" destOrd="2" presId="urn:microsoft.com/office/officeart/2005/8/layout/hList1"/>
    <dgm:cxn modelId="{3909B57F-D5A7-4BE3-AA8E-C7BFFDBF42A1}" srcId="{C00AAF1A-9363-4642-B825-26332C1CCD49}" destId="{17A7FEB7-277C-463B-B614-ED1AEF43DFC7}" srcOrd="4" destOrd="0" parTransId="{66C3333F-05F5-40AF-8C92-C9EA353A22B7}" sibTransId="{6F22743C-FFBE-490D-AFEA-514E934274C6}"/>
    <dgm:cxn modelId="{51570282-86C9-49DC-B33B-14C4DFE04C45}" type="presOf" srcId="{C0D70A10-762B-440D-B9F1-F1D28D164ADF}" destId="{1FA4E998-34FF-40C4-9C6F-E95CBDFEF30C}" srcOrd="0" destOrd="9" presId="urn:microsoft.com/office/officeart/2005/8/layout/hList1"/>
    <dgm:cxn modelId="{CA6F1E89-FAC6-4124-BB6F-06E5F98858FA}" srcId="{12A6CE19-EE09-43DD-8D68-5C603C915039}" destId="{C00AAF1A-9363-4642-B825-26332C1CCD49}" srcOrd="1" destOrd="0" parTransId="{16DCB4FA-7763-4558-ABF5-C27222418B79}" sibTransId="{6C42E053-F248-4DB8-B45D-A971AB9C5302}"/>
    <dgm:cxn modelId="{E3F8778F-3C2D-4A01-A481-D4C223FF638D}" type="presOf" srcId="{25BFD885-382C-470D-84F0-24D58468096A}" destId="{1FA4E998-34FF-40C4-9C6F-E95CBDFEF30C}" srcOrd="0" destOrd="0" presId="urn:microsoft.com/office/officeart/2005/8/layout/hList1"/>
    <dgm:cxn modelId="{A9784094-1947-400B-B6AF-DA1279E3B66E}" srcId="{502A6F76-D43B-4F63-BDA8-15C25F0C785D}" destId="{D689FC17-1AA0-4AB9-91E4-B15A4F689A42}" srcOrd="1" destOrd="0" parTransId="{766C6578-786F-4331-A772-BF65C28F45F5}" sibTransId="{83DB5338-70E4-4B87-94F2-662B9B9F23CC}"/>
    <dgm:cxn modelId="{A3B10097-0039-4DC5-B733-A6790368A1F8}" type="presOf" srcId="{E2C7B612-59C1-4846-87B9-14502FAFFFC6}" destId="{1FA4E998-34FF-40C4-9C6F-E95CBDFEF30C}" srcOrd="0" destOrd="5" presId="urn:microsoft.com/office/officeart/2005/8/layout/hList1"/>
    <dgm:cxn modelId="{15F95A9F-FD50-492D-AA79-A5EB17D2E4CB}" srcId="{502A6F76-D43B-4F63-BDA8-15C25F0C785D}" destId="{BAE430F4-0C7D-44A0-8320-248406B5DFEE}" srcOrd="4" destOrd="0" parTransId="{7F18E731-6E57-4C3E-A06A-E2E9968AB24F}" sibTransId="{5A8D4377-23D4-4F06-9AB4-505C62E359FD}"/>
    <dgm:cxn modelId="{D9547DA4-9936-46E4-9F61-4FE343D46046}" srcId="{502A6F76-D43B-4F63-BDA8-15C25F0C785D}" destId="{CF40AD07-518E-43A5-A05A-7935EDC75673}" srcOrd="2" destOrd="0" parTransId="{D1941C08-BEC4-4F02-987D-4801FD18B6B4}" sibTransId="{AF626E54-BBF7-4DFF-8D8D-234175FA3701}"/>
    <dgm:cxn modelId="{9FAE3CA5-B1BF-4BB6-BC8D-214F6DEC3A24}" srcId="{12A6CE19-EE09-43DD-8D68-5C603C915039}" destId="{502A6F76-D43B-4F63-BDA8-15C25F0C785D}" srcOrd="0" destOrd="0" parTransId="{3E6F9576-A2F8-4CFE-83B7-2B6818601D86}" sibTransId="{A130B638-20BF-472E-ADCE-99680E3BE49A}"/>
    <dgm:cxn modelId="{0B3473AF-BAB7-473D-BDBF-4C070032EE06}" srcId="{C00AAF1A-9363-4642-B825-26332C1CCD49}" destId="{E2C7B612-59C1-4846-87B9-14502FAFFFC6}" srcOrd="5" destOrd="0" parTransId="{A4D6B2A0-1B28-4420-9BB9-DF022B0208D4}" sibTransId="{AD4B11C0-4600-46DA-9525-D9415F213E67}"/>
    <dgm:cxn modelId="{F9110EB0-B6F8-4F2F-883D-F79770A9591D}" type="presOf" srcId="{9D424342-9426-492C-A405-0D2B2D869390}" destId="{1FA4E998-34FF-40C4-9C6F-E95CBDFEF30C}" srcOrd="0" destOrd="3" presId="urn:microsoft.com/office/officeart/2005/8/layout/hList1"/>
    <dgm:cxn modelId="{EE743FB1-E85D-498C-853F-0CE3F1586F7D}" type="presOf" srcId="{12A6CE19-EE09-43DD-8D68-5C603C915039}" destId="{8C70AF89-11FE-41CA-98D9-D946E60F3404}" srcOrd="0" destOrd="0" presId="urn:microsoft.com/office/officeart/2005/8/layout/hList1"/>
    <dgm:cxn modelId="{EA3E17C0-943E-4F97-A3C8-8CB1B97717CA}" type="presOf" srcId="{BE999F3B-2C9B-4588-AC73-91E06B474AFB}" destId="{2301780B-51A4-43FA-99E7-45ED45D8B1C1}" srcOrd="0" destOrd="6" presId="urn:microsoft.com/office/officeart/2005/8/layout/hList1"/>
    <dgm:cxn modelId="{17555EC6-83C2-47DF-8266-7957AB8FC586}" type="presOf" srcId="{502A6F76-D43B-4F63-BDA8-15C25F0C785D}" destId="{E4550D71-119B-4CA2-BB9E-ADE961BAB101}" srcOrd="0" destOrd="0" presId="urn:microsoft.com/office/officeart/2005/8/layout/hList1"/>
    <dgm:cxn modelId="{659E1ECD-4A06-445C-9FEC-423086F0C269}" srcId="{C00AAF1A-9363-4642-B825-26332C1CCD49}" destId="{175CA6B4-F7A9-45D4-8CA6-3A8DA8C65E32}" srcOrd="8" destOrd="0" parTransId="{11E5194E-C24E-4374-A004-85DBDEB70875}" sibTransId="{2859EB83-CCC8-46BD-9C47-E6C8F564ADCA}"/>
    <dgm:cxn modelId="{561235CE-E35D-4266-B721-13DAC428346E}" type="presOf" srcId="{C00AAF1A-9363-4642-B825-26332C1CCD49}" destId="{47B066DB-D925-423D-96F6-6249ADB183DC}" srcOrd="0" destOrd="0" presId="urn:microsoft.com/office/officeart/2005/8/layout/hList1"/>
    <dgm:cxn modelId="{820CBAD1-01F7-4B2E-B377-FD4AA9A6D6D4}" type="presOf" srcId="{75D9D2E7-AC63-4468-9861-2127616C9799}" destId="{1FA4E998-34FF-40C4-9C6F-E95CBDFEF30C}" srcOrd="0" destOrd="1" presId="urn:microsoft.com/office/officeart/2005/8/layout/hList1"/>
    <dgm:cxn modelId="{B1CF6AD5-5A7D-4193-87AC-C0D0FEFCF63E}" srcId="{C00AAF1A-9363-4642-B825-26332C1CCD49}" destId="{75D9D2E7-AC63-4468-9861-2127616C9799}" srcOrd="1" destOrd="0" parTransId="{C7971084-B49B-4360-9972-22C7FFEA601D}" sibTransId="{C3740EC7-5C14-4F30-A950-294B3893AE95}"/>
    <dgm:cxn modelId="{7C613ADA-70FC-4A95-B6BF-96A194B3E906}" type="presOf" srcId="{CF40AD07-518E-43A5-A05A-7935EDC75673}" destId="{2301780B-51A4-43FA-99E7-45ED45D8B1C1}" srcOrd="0" destOrd="2" presId="urn:microsoft.com/office/officeart/2005/8/layout/hList1"/>
    <dgm:cxn modelId="{DBC5A8DD-2EC2-4295-9325-252E29340810}" type="presOf" srcId="{729BB594-B4C0-4AF2-937F-875E6B75919E}" destId="{2301780B-51A4-43FA-99E7-45ED45D8B1C1}" srcOrd="0" destOrd="3" presId="urn:microsoft.com/office/officeart/2005/8/layout/hList1"/>
    <dgm:cxn modelId="{6EA8C1E1-5E04-49D3-9C09-4D4D4A34DE23}" type="presOf" srcId="{AA4BBFC9-7238-4D72-B2B5-4F1E50D0BD89}" destId="{2301780B-51A4-43FA-99E7-45ED45D8B1C1}" srcOrd="0" destOrd="7" presId="urn:microsoft.com/office/officeart/2005/8/layout/hList1"/>
    <dgm:cxn modelId="{56E8BEE3-0AA0-42ED-B58A-6ADF3CA0EC40}" srcId="{C00AAF1A-9363-4642-B825-26332C1CCD49}" destId="{C3D48BB1-750A-40D5-AEDF-7C9ABC275C60}" srcOrd="2" destOrd="0" parTransId="{32AC3EFF-FD9A-4797-B571-5E7178DC3C7B}" sibTransId="{948E47C6-90B1-4194-BAEC-9BDA64F3A6FF}"/>
    <dgm:cxn modelId="{8BB36FE9-9D20-4F6D-B0DF-F338A04DDF85}" srcId="{C00AAF1A-9363-4642-B825-26332C1CCD49}" destId="{9D424342-9426-492C-A405-0D2B2D869390}" srcOrd="3" destOrd="0" parTransId="{BF95E8DE-8A72-4B95-981B-4688C81B054A}" sibTransId="{4F6606C9-9738-4971-848A-6B0BC10959FA}"/>
    <dgm:cxn modelId="{E082A6EE-9EF6-4AF0-9B53-5816DC15BD79}" srcId="{C00AAF1A-9363-4642-B825-26332C1CCD49}" destId="{25BFD885-382C-470D-84F0-24D58468096A}" srcOrd="0" destOrd="0" parTransId="{739C2DAD-F842-4E5B-979D-D2149254DF33}" sibTransId="{1E4075FC-B2A4-4FBF-9E0C-11994BF38E4F}"/>
    <dgm:cxn modelId="{08177F55-068D-410E-8E3A-D49A1BBFB173}" type="presParOf" srcId="{8C70AF89-11FE-41CA-98D9-D946E60F3404}" destId="{94F4C356-5838-4182-A3E0-D5665FB68E44}" srcOrd="0" destOrd="0" presId="urn:microsoft.com/office/officeart/2005/8/layout/hList1"/>
    <dgm:cxn modelId="{BB82974E-E678-43DB-8196-9A933D460BB0}" type="presParOf" srcId="{94F4C356-5838-4182-A3E0-D5665FB68E44}" destId="{E4550D71-119B-4CA2-BB9E-ADE961BAB101}" srcOrd="0" destOrd="0" presId="urn:microsoft.com/office/officeart/2005/8/layout/hList1"/>
    <dgm:cxn modelId="{B91EE823-1D43-4F88-B481-2A51871CBF2B}" type="presParOf" srcId="{94F4C356-5838-4182-A3E0-D5665FB68E44}" destId="{2301780B-51A4-43FA-99E7-45ED45D8B1C1}" srcOrd="1" destOrd="0" presId="urn:microsoft.com/office/officeart/2005/8/layout/hList1"/>
    <dgm:cxn modelId="{36D233B1-0DE5-40D1-88D3-985B7650DB5C}" type="presParOf" srcId="{8C70AF89-11FE-41CA-98D9-D946E60F3404}" destId="{27E691A9-8CA6-4B59-8B19-621A03277C60}" srcOrd="1" destOrd="0" presId="urn:microsoft.com/office/officeart/2005/8/layout/hList1"/>
    <dgm:cxn modelId="{771149C8-4A55-4C82-8726-B7AC7F4F55A0}" type="presParOf" srcId="{8C70AF89-11FE-41CA-98D9-D946E60F3404}" destId="{11B6EC5A-A507-4E34-8126-B08C5D77BB32}" srcOrd="2" destOrd="0" presId="urn:microsoft.com/office/officeart/2005/8/layout/hList1"/>
    <dgm:cxn modelId="{6A9A8BB5-DA2D-40E5-960E-29327BCD76D5}" type="presParOf" srcId="{11B6EC5A-A507-4E34-8126-B08C5D77BB32}" destId="{47B066DB-D925-423D-96F6-6249ADB183DC}" srcOrd="0" destOrd="0" presId="urn:microsoft.com/office/officeart/2005/8/layout/hList1"/>
    <dgm:cxn modelId="{007CAB8D-CE0C-42B7-9ECE-AACC0E9CD44A}" type="presParOf" srcId="{11B6EC5A-A507-4E34-8126-B08C5D77BB32}" destId="{1FA4E998-34FF-40C4-9C6F-E95CBDFEF30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1FC2B6-DB35-45EA-BCF1-10E96C29B9E4}" type="doc">
      <dgm:prSet loTypeId="urn:microsoft.com/office/officeart/2005/8/layout/venn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CD5BF21A-8984-4BD8-8208-DD38F875E64D}">
      <dgm:prSet phldrT="[Tekst]" custT="1"/>
      <dgm:spPr/>
      <dgm:t>
        <a:bodyPr/>
        <a:lstStyle/>
        <a:p>
          <a:r>
            <a:rPr lang="hr-HR" sz="1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humanitarna djelatnost</a:t>
          </a:r>
          <a:endParaRPr lang="hr-HR" sz="1400" b="1" dirty="0"/>
        </a:p>
      </dgm:t>
    </dgm:pt>
    <dgm:pt modelId="{DD4CC68E-962F-4504-BB99-2B4C822036DA}" type="parTrans" cxnId="{8789DCD1-BDC3-41BA-8539-2D5B02409EC4}">
      <dgm:prSet/>
      <dgm:spPr/>
      <dgm:t>
        <a:bodyPr/>
        <a:lstStyle/>
        <a:p>
          <a:endParaRPr lang="hr-HR" sz="1200" b="1"/>
        </a:p>
      </dgm:t>
    </dgm:pt>
    <dgm:pt modelId="{88FBEDA2-DAF8-4415-A2F9-76A01400EA7D}" type="sibTrans" cxnId="{8789DCD1-BDC3-41BA-8539-2D5B02409EC4}">
      <dgm:prSet/>
      <dgm:spPr/>
      <dgm:t>
        <a:bodyPr/>
        <a:lstStyle/>
        <a:p>
          <a:endParaRPr lang="hr-HR" sz="1200" b="1"/>
        </a:p>
      </dgm:t>
    </dgm:pt>
    <dgm:pt modelId="{664CCCF9-C62B-47BE-AD7A-12014FDA1C08}">
      <dgm:prSet phldrT="[Tekst]" custT="1"/>
      <dgm:spPr/>
      <dgm:t>
        <a:bodyPr/>
        <a:lstStyle/>
        <a:p>
          <a:r>
            <a:rPr lang="hr-HR" sz="1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kulturna djelatnost</a:t>
          </a:r>
          <a:endParaRPr lang="hr-HR" sz="1400" b="1" dirty="0"/>
        </a:p>
      </dgm:t>
    </dgm:pt>
    <dgm:pt modelId="{9B13A8D4-EB00-45CB-BCA9-ECCBEABEA071}" type="parTrans" cxnId="{33999778-CECA-442D-BE6E-03442C8EC628}">
      <dgm:prSet/>
      <dgm:spPr/>
      <dgm:t>
        <a:bodyPr/>
        <a:lstStyle/>
        <a:p>
          <a:endParaRPr lang="hr-HR" sz="1200" b="1"/>
        </a:p>
      </dgm:t>
    </dgm:pt>
    <dgm:pt modelId="{C56882A8-097E-4C9B-B2BF-EC68986D9DAE}" type="sibTrans" cxnId="{33999778-CECA-442D-BE6E-03442C8EC628}">
      <dgm:prSet/>
      <dgm:spPr/>
      <dgm:t>
        <a:bodyPr/>
        <a:lstStyle/>
        <a:p>
          <a:endParaRPr lang="hr-HR" sz="1200" b="1"/>
        </a:p>
      </dgm:t>
    </dgm:pt>
    <dgm:pt modelId="{2F5CA77C-CDCA-4683-A570-64B1F19C1740}">
      <dgm:prSet phldrT="[Tekst]" custT="1"/>
      <dgm:spPr/>
      <dgm:t>
        <a:bodyPr/>
        <a:lstStyle/>
        <a:p>
          <a:r>
            <a:rPr lang="hr-HR" sz="1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uključivanje u rad tehničkih udruga</a:t>
          </a:r>
          <a:endParaRPr lang="hr-HR" sz="1400" b="1" dirty="0"/>
        </a:p>
      </dgm:t>
    </dgm:pt>
    <dgm:pt modelId="{83D5E682-F03B-41ED-9080-8D6F6361D880}" type="parTrans" cxnId="{87FF6875-3E07-4D34-8BFD-68500954E01E}">
      <dgm:prSet/>
      <dgm:spPr/>
      <dgm:t>
        <a:bodyPr/>
        <a:lstStyle/>
        <a:p>
          <a:endParaRPr lang="hr-HR" sz="1200" b="1"/>
        </a:p>
      </dgm:t>
    </dgm:pt>
    <dgm:pt modelId="{56A8E273-483F-4FC4-9ED6-B76B5DB471B3}" type="sibTrans" cxnId="{87FF6875-3E07-4D34-8BFD-68500954E01E}">
      <dgm:prSet/>
      <dgm:spPr/>
      <dgm:t>
        <a:bodyPr/>
        <a:lstStyle/>
        <a:p>
          <a:endParaRPr lang="hr-HR" sz="1200" b="1"/>
        </a:p>
      </dgm:t>
    </dgm:pt>
    <dgm:pt modelId="{8371F65B-0993-4BD2-B0F9-EA12F37FB338}">
      <dgm:prSet phldrT="[Tekst]" custT="1"/>
      <dgm:spPr/>
      <dgm:t>
        <a:bodyPr/>
        <a:lstStyle/>
        <a:p>
          <a:r>
            <a:rPr lang="hr-HR" sz="1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zaštita okoliša</a:t>
          </a:r>
          <a:endParaRPr lang="hr-HR" sz="1400" b="1" dirty="0"/>
        </a:p>
      </dgm:t>
    </dgm:pt>
    <dgm:pt modelId="{17352BB5-E02D-4D5E-880A-0AE2EBC30587}" type="parTrans" cxnId="{4E127B13-AE8E-4DB5-A217-4BE3F0620875}">
      <dgm:prSet/>
      <dgm:spPr/>
      <dgm:t>
        <a:bodyPr/>
        <a:lstStyle/>
        <a:p>
          <a:endParaRPr lang="hr-HR" sz="1200" b="1"/>
        </a:p>
      </dgm:t>
    </dgm:pt>
    <dgm:pt modelId="{34741BA8-9486-4B85-9975-6F6313C57DA2}" type="sibTrans" cxnId="{4E127B13-AE8E-4DB5-A217-4BE3F0620875}">
      <dgm:prSet/>
      <dgm:spPr/>
      <dgm:t>
        <a:bodyPr/>
        <a:lstStyle/>
        <a:p>
          <a:endParaRPr lang="hr-HR" sz="1200" b="1"/>
        </a:p>
      </dgm:t>
    </dgm:pt>
    <dgm:pt modelId="{5FBE7EFF-EC22-4702-AC0D-B1988733BD8B}">
      <dgm:prSet phldrT="[Tekst]" custT="1"/>
      <dgm:spPr/>
      <dgm:t>
        <a:bodyPr/>
        <a:lstStyle/>
        <a:p>
          <a:r>
            <a:rPr lang="hr-HR" sz="1400" b="1" i="1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sportska </a:t>
          </a:r>
          <a:r>
            <a:rPr lang="hr-HR" sz="14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rekreacija</a:t>
          </a:r>
          <a:endParaRPr lang="hr-HR" sz="1400" b="1" dirty="0"/>
        </a:p>
      </dgm:t>
    </dgm:pt>
    <dgm:pt modelId="{8F148578-4AA5-4B40-974D-A2080F9E5468}" type="parTrans" cxnId="{0E511210-4EDE-4799-9CD0-D1DDB29F8637}">
      <dgm:prSet/>
      <dgm:spPr/>
      <dgm:t>
        <a:bodyPr/>
        <a:lstStyle/>
        <a:p>
          <a:endParaRPr lang="hr-HR" sz="1200" b="1"/>
        </a:p>
      </dgm:t>
    </dgm:pt>
    <dgm:pt modelId="{10564128-3D35-45FA-B69F-02FD99FA7417}" type="sibTrans" cxnId="{0E511210-4EDE-4799-9CD0-D1DDB29F8637}">
      <dgm:prSet/>
      <dgm:spPr/>
      <dgm:t>
        <a:bodyPr/>
        <a:lstStyle/>
        <a:p>
          <a:endParaRPr lang="hr-HR" sz="1200" b="1"/>
        </a:p>
      </dgm:t>
    </dgm:pt>
    <dgm:pt modelId="{BA9909EA-A333-4C48-90E3-FE471D431F3A}" type="pres">
      <dgm:prSet presAssocID="{381FC2B6-DB35-45EA-BCF1-10E96C29B9E4}" presName="Name0" presStyleCnt="0">
        <dgm:presLayoutVars>
          <dgm:dir/>
          <dgm:resizeHandles val="exact"/>
        </dgm:presLayoutVars>
      </dgm:prSet>
      <dgm:spPr/>
    </dgm:pt>
    <dgm:pt modelId="{524162EE-7ADE-40A1-865C-A2CD7F39981E}" type="pres">
      <dgm:prSet presAssocID="{CD5BF21A-8984-4BD8-8208-DD38F875E64D}" presName="Name5" presStyleLbl="vennNode1" presStyleIdx="0" presStyleCnt="5" custScaleX="109998">
        <dgm:presLayoutVars>
          <dgm:bulletEnabled val="1"/>
        </dgm:presLayoutVars>
      </dgm:prSet>
      <dgm:spPr/>
    </dgm:pt>
    <dgm:pt modelId="{2B7177A6-093E-4E60-B4CC-901358BE821F}" type="pres">
      <dgm:prSet presAssocID="{88FBEDA2-DAF8-4415-A2F9-76A01400EA7D}" presName="space" presStyleCnt="0"/>
      <dgm:spPr/>
    </dgm:pt>
    <dgm:pt modelId="{F21798A8-6904-4709-9564-7A05F9EB05D7}" type="pres">
      <dgm:prSet presAssocID="{664CCCF9-C62B-47BE-AD7A-12014FDA1C08}" presName="Name5" presStyleLbl="vennNode1" presStyleIdx="1" presStyleCnt="5">
        <dgm:presLayoutVars>
          <dgm:bulletEnabled val="1"/>
        </dgm:presLayoutVars>
      </dgm:prSet>
      <dgm:spPr/>
    </dgm:pt>
    <dgm:pt modelId="{36C0A3D3-A91D-41AA-AC4E-053660B9F5F5}" type="pres">
      <dgm:prSet presAssocID="{C56882A8-097E-4C9B-B2BF-EC68986D9DAE}" presName="space" presStyleCnt="0"/>
      <dgm:spPr/>
    </dgm:pt>
    <dgm:pt modelId="{8CBCE47C-0183-487C-961F-1CEC7258E4D7}" type="pres">
      <dgm:prSet presAssocID="{2F5CA77C-CDCA-4683-A570-64B1F19C1740}" presName="Name5" presStyleLbl="vennNode1" presStyleIdx="2" presStyleCnt="5">
        <dgm:presLayoutVars>
          <dgm:bulletEnabled val="1"/>
        </dgm:presLayoutVars>
      </dgm:prSet>
      <dgm:spPr/>
    </dgm:pt>
    <dgm:pt modelId="{839877A2-1656-4BE3-87E2-A3E919B125D6}" type="pres">
      <dgm:prSet presAssocID="{56A8E273-483F-4FC4-9ED6-B76B5DB471B3}" presName="space" presStyleCnt="0"/>
      <dgm:spPr/>
    </dgm:pt>
    <dgm:pt modelId="{2A3BAE90-2699-4AC8-805B-25BFC77E297B}" type="pres">
      <dgm:prSet presAssocID="{8371F65B-0993-4BD2-B0F9-EA12F37FB338}" presName="Name5" presStyleLbl="vennNode1" presStyleIdx="3" presStyleCnt="5">
        <dgm:presLayoutVars>
          <dgm:bulletEnabled val="1"/>
        </dgm:presLayoutVars>
      </dgm:prSet>
      <dgm:spPr/>
    </dgm:pt>
    <dgm:pt modelId="{E943633E-83CA-4CED-9B1E-FCF26CBCD8AD}" type="pres">
      <dgm:prSet presAssocID="{34741BA8-9486-4B85-9975-6F6313C57DA2}" presName="space" presStyleCnt="0"/>
      <dgm:spPr/>
    </dgm:pt>
    <dgm:pt modelId="{C006704F-DC64-4576-BAAC-12A052335998}" type="pres">
      <dgm:prSet presAssocID="{5FBE7EFF-EC22-4702-AC0D-B1988733BD8B}" presName="Name5" presStyleLbl="vennNode1" presStyleIdx="4" presStyleCnt="5">
        <dgm:presLayoutVars>
          <dgm:bulletEnabled val="1"/>
        </dgm:presLayoutVars>
      </dgm:prSet>
      <dgm:spPr/>
    </dgm:pt>
  </dgm:ptLst>
  <dgm:cxnLst>
    <dgm:cxn modelId="{0E511210-4EDE-4799-9CD0-D1DDB29F8637}" srcId="{381FC2B6-DB35-45EA-BCF1-10E96C29B9E4}" destId="{5FBE7EFF-EC22-4702-AC0D-B1988733BD8B}" srcOrd="4" destOrd="0" parTransId="{8F148578-4AA5-4B40-974D-A2080F9E5468}" sibTransId="{10564128-3D35-45FA-B69F-02FD99FA7417}"/>
    <dgm:cxn modelId="{4E127B13-AE8E-4DB5-A217-4BE3F0620875}" srcId="{381FC2B6-DB35-45EA-BCF1-10E96C29B9E4}" destId="{8371F65B-0993-4BD2-B0F9-EA12F37FB338}" srcOrd="3" destOrd="0" parTransId="{17352BB5-E02D-4D5E-880A-0AE2EBC30587}" sibTransId="{34741BA8-9486-4B85-9975-6F6313C57DA2}"/>
    <dgm:cxn modelId="{C45ECA3B-AA39-4890-A25E-286ABE133D14}" type="presOf" srcId="{CD5BF21A-8984-4BD8-8208-DD38F875E64D}" destId="{524162EE-7ADE-40A1-865C-A2CD7F39981E}" srcOrd="0" destOrd="0" presId="urn:microsoft.com/office/officeart/2005/8/layout/venn3"/>
    <dgm:cxn modelId="{DB96343E-8164-4428-82BC-5EB954C23D19}" type="presOf" srcId="{664CCCF9-C62B-47BE-AD7A-12014FDA1C08}" destId="{F21798A8-6904-4709-9564-7A05F9EB05D7}" srcOrd="0" destOrd="0" presId="urn:microsoft.com/office/officeart/2005/8/layout/venn3"/>
    <dgm:cxn modelId="{9C1D275B-8C3C-441A-89EA-CB4540A93B18}" type="presOf" srcId="{8371F65B-0993-4BD2-B0F9-EA12F37FB338}" destId="{2A3BAE90-2699-4AC8-805B-25BFC77E297B}" srcOrd="0" destOrd="0" presId="urn:microsoft.com/office/officeart/2005/8/layout/venn3"/>
    <dgm:cxn modelId="{1E9C384F-780A-4068-9C6C-799B245E9B4E}" type="presOf" srcId="{2F5CA77C-CDCA-4683-A570-64B1F19C1740}" destId="{8CBCE47C-0183-487C-961F-1CEC7258E4D7}" srcOrd="0" destOrd="0" presId="urn:microsoft.com/office/officeart/2005/8/layout/venn3"/>
    <dgm:cxn modelId="{87FF6875-3E07-4D34-8BFD-68500954E01E}" srcId="{381FC2B6-DB35-45EA-BCF1-10E96C29B9E4}" destId="{2F5CA77C-CDCA-4683-A570-64B1F19C1740}" srcOrd="2" destOrd="0" parTransId="{83D5E682-F03B-41ED-9080-8D6F6361D880}" sibTransId="{56A8E273-483F-4FC4-9ED6-B76B5DB471B3}"/>
    <dgm:cxn modelId="{33999778-CECA-442D-BE6E-03442C8EC628}" srcId="{381FC2B6-DB35-45EA-BCF1-10E96C29B9E4}" destId="{664CCCF9-C62B-47BE-AD7A-12014FDA1C08}" srcOrd="1" destOrd="0" parTransId="{9B13A8D4-EB00-45CB-BCA9-ECCBEABEA071}" sibTransId="{C56882A8-097E-4C9B-B2BF-EC68986D9DAE}"/>
    <dgm:cxn modelId="{164A8798-C081-48EF-9FF3-E5EC067BF70B}" type="presOf" srcId="{381FC2B6-DB35-45EA-BCF1-10E96C29B9E4}" destId="{BA9909EA-A333-4C48-90E3-FE471D431F3A}" srcOrd="0" destOrd="0" presId="urn:microsoft.com/office/officeart/2005/8/layout/venn3"/>
    <dgm:cxn modelId="{8789DCD1-BDC3-41BA-8539-2D5B02409EC4}" srcId="{381FC2B6-DB35-45EA-BCF1-10E96C29B9E4}" destId="{CD5BF21A-8984-4BD8-8208-DD38F875E64D}" srcOrd="0" destOrd="0" parTransId="{DD4CC68E-962F-4504-BB99-2B4C822036DA}" sibTransId="{88FBEDA2-DAF8-4415-A2F9-76A01400EA7D}"/>
    <dgm:cxn modelId="{A9BDABE8-892A-4731-8BE6-908CF9CAADF6}" type="presOf" srcId="{5FBE7EFF-EC22-4702-AC0D-B1988733BD8B}" destId="{C006704F-DC64-4576-BAAC-12A052335998}" srcOrd="0" destOrd="0" presId="urn:microsoft.com/office/officeart/2005/8/layout/venn3"/>
    <dgm:cxn modelId="{C231BA86-D807-4FFD-B3F6-681021C7F03D}" type="presParOf" srcId="{BA9909EA-A333-4C48-90E3-FE471D431F3A}" destId="{524162EE-7ADE-40A1-865C-A2CD7F39981E}" srcOrd="0" destOrd="0" presId="urn:microsoft.com/office/officeart/2005/8/layout/venn3"/>
    <dgm:cxn modelId="{09D03296-4714-4C0D-BE23-D74967D155AD}" type="presParOf" srcId="{BA9909EA-A333-4C48-90E3-FE471D431F3A}" destId="{2B7177A6-093E-4E60-B4CC-901358BE821F}" srcOrd="1" destOrd="0" presId="urn:microsoft.com/office/officeart/2005/8/layout/venn3"/>
    <dgm:cxn modelId="{92041F4D-F893-42FA-8568-842F3A3838F1}" type="presParOf" srcId="{BA9909EA-A333-4C48-90E3-FE471D431F3A}" destId="{F21798A8-6904-4709-9564-7A05F9EB05D7}" srcOrd="2" destOrd="0" presId="urn:microsoft.com/office/officeart/2005/8/layout/venn3"/>
    <dgm:cxn modelId="{FFD8537A-B49B-4836-870D-5DC45433992E}" type="presParOf" srcId="{BA9909EA-A333-4C48-90E3-FE471D431F3A}" destId="{36C0A3D3-A91D-41AA-AC4E-053660B9F5F5}" srcOrd="3" destOrd="0" presId="urn:microsoft.com/office/officeart/2005/8/layout/venn3"/>
    <dgm:cxn modelId="{BB37CCC2-A148-49D2-871A-0686083784CF}" type="presParOf" srcId="{BA9909EA-A333-4C48-90E3-FE471D431F3A}" destId="{8CBCE47C-0183-487C-961F-1CEC7258E4D7}" srcOrd="4" destOrd="0" presId="urn:microsoft.com/office/officeart/2005/8/layout/venn3"/>
    <dgm:cxn modelId="{48AB1C30-BD75-4A87-8E99-93A8AAB5826C}" type="presParOf" srcId="{BA9909EA-A333-4C48-90E3-FE471D431F3A}" destId="{839877A2-1656-4BE3-87E2-A3E919B125D6}" srcOrd="5" destOrd="0" presId="urn:microsoft.com/office/officeart/2005/8/layout/venn3"/>
    <dgm:cxn modelId="{66F2B465-8F37-47A4-A366-7D836D7C0D46}" type="presParOf" srcId="{BA9909EA-A333-4C48-90E3-FE471D431F3A}" destId="{2A3BAE90-2699-4AC8-805B-25BFC77E297B}" srcOrd="6" destOrd="0" presId="urn:microsoft.com/office/officeart/2005/8/layout/venn3"/>
    <dgm:cxn modelId="{404DA062-2B37-4647-A2F1-9E74331FCF71}" type="presParOf" srcId="{BA9909EA-A333-4C48-90E3-FE471D431F3A}" destId="{E943633E-83CA-4CED-9B1E-FCF26CBCD8AD}" srcOrd="7" destOrd="0" presId="urn:microsoft.com/office/officeart/2005/8/layout/venn3"/>
    <dgm:cxn modelId="{6AFA089E-48F7-4CC4-85BD-94D9A2D2AB85}" type="presParOf" srcId="{BA9909EA-A333-4C48-90E3-FE471D431F3A}" destId="{C006704F-DC64-4576-BAAC-12A052335998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98785B-534E-40A4-83EE-10E1DFE21485}" type="doc">
      <dgm:prSet loTypeId="urn:microsoft.com/office/officeart/2008/layout/VerticalAccentList" loCatId="list" qsTypeId="urn:microsoft.com/office/officeart/2005/8/quickstyle/3d5" qsCatId="3D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1AB4119F-8213-44AC-B6F8-4D954ADA0414}">
      <dgm:prSet phldrT="[Tekst]" custT="1"/>
      <dgm:spPr/>
      <dgm:t>
        <a:bodyPr/>
        <a:lstStyle/>
        <a:p>
          <a:pPr>
            <a:buSzPts val="1000"/>
            <a:buFont typeface="Symbol" panose="05050102010706020507" pitchFamily="18" charset="2"/>
            <a:buChar char=""/>
          </a:pPr>
          <a:r>
            <a:rPr lang="hr-HR" sz="16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ispunjavanjem ovog </a:t>
          </a:r>
          <a:r>
            <a:rPr lang="hr-HR" sz="1600" u="none" strike="noStrike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/>
            </a:rPr>
            <a:t>obrasca</a:t>
          </a:r>
          <a:r>
            <a:rPr lang="hr-HR" sz="16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r-HR" sz="1600" u="sng" spc="-10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/>
            </a:rPr>
            <a:t>https://forms.office.com/Pages/ResponsePage.aspx?id=uKHoALb0XUappDG3R5yJmHtD0G0VolZLv0P8qiubhw5UMFVKUVRBRFlCUlBEWEVZOU1IUlJUUkxVMS4u</a:t>
          </a:r>
          <a:r>
            <a:rPr lang="hr-HR" sz="1600" spc="-1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hr-HR" sz="1600" dirty="0"/>
        </a:p>
      </dgm:t>
    </dgm:pt>
    <dgm:pt modelId="{ED8F04B8-EB43-4A97-9BC0-DCF9E24F736A}" type="parTrans" cxnId="{FA818AD6-BEE2-4F78-BDBA-79798DF1469F}">
      <dgm:prSet/>
      <dgm:spPr/>
      <dgm:t>
        <a:bodyPr/>
        <a:lstStyle/>
        <a:p>
          <a:endParaRPr lang="hr-HR"/>
        </a:p>
      </dgm:t>
    </dgm:pt>
    <dgm:pt modelId="{C84B547A-A728-4852-B4A7-173C80D86897}" type="sibTrans" cxnId="{FA818AD6-BEE2-4F78-BDBA-79798DF1469F}">
      <dgm:prSet/>
      <dgm:spPr/>
      <dgm:t>
        <a:bodyPr/>
        <a:lstStyle/>
        <a:p>
          <a:endParaRPr lang="hr-HR"/>
        </a:p>
      </dgm:t>
    </dgm:pt>
    <dgm:pt modelId="{704F8A8B-03F5-4D88-9846-90252CACF548}">
      <dgm:prSet custT="1"/>
      <dgm:spPr/>
      <dgm:t>
        <a:bodyPr/>
        <a:lstStyle/>
        <a:p>
          <a:r>
            <a:rPr lang="hr-HR" sz="16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pošaljite mail na </a:t>
          </a:r>
          <a:r>
            <a:rPr lang="hr-HR" sz="1600" u="sng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2"/>
            </a:rPr>
            <a:t>mladi-i-volonteri@hck.hr</a:t>
          </a:r>
          <a:endParaRPr lang="hr-HR" sz="16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3FD48933-6619-44C3-B427-3195136E40F3}" type="parTrans" cxnId="{07069B4A-EF1D-420C-B8A2-7E3B15D1963A}">
      <dgm:prSet/>
      <dgm:spPr/>
      <dgm:t>
        <a:bodyPr/>
        <a:lstStyle/>
        <a:p>
          <a:endParaRPr lang="hr-HR"/>
        </a:p>
      </dgm:t>
    </dgm:pt>
    <dgm:pt modelId="{41250614-4331-4016-BCEF-719E62CFAFF8}" type="sibTrans" cxnId="{07069B4A-EF1D-420C-B8A2-7E3B15D1963A}">
      <dgm:prSet/>
      <dgm:spPr/>
      <dgm:t>
        <a:bodyPr/>
        <a:lstStyle/>
        <a:p>
          <a:endParaRPr lang="hr-HR"/>
        </a:p>
      </dgm:t>
    </dgm:pt>
    <dgm:pt modelId="{8E3CBC40-26BC-4281-B637-EAE1B11AF29F}">
      <dgm:prSet custT="1"/>
      <dgm:spPr/>
      <dgm:t>
        <a:bodyPr/>
        <a:lstStyle/>
        <a:p>
          <a:r>
            <a:rPr lang="hr-HR" sz="16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ili se izravno javite u </a:t>
          </a:r>
          <a:r>
            <a:rPr lang="hr-HR" sz="1600" u="none" strike="noStrike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3"/>
            </a:rPr>
            <a:t>društvo </a:t>
          </a:r>
          <a:r>
            <a:rPr lang="hr-HR" sz="1600" b="1" u="none" strike="noStrike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3"/>
            </a:rPr>
            <a:t>Crvenog križa </a:t>
          </a:r>
          <a:r>
            <a:rPr lang="hr-HR" sz="16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na čijem području želite volontirati</a:t>
          </a:r>
          <a:endParaRPr lang="hr-HR" sz="16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A628991C-49C2-4E76-A4C2-BDBD3F8B415F}" type="parTrans" cxnId="{57053DB8-C311-4A63-BFF1-C6036C60641C}">
      <dgm:prSet/>
      <dgm:spPr/>
      <dgm:t>
        <a:bodyPr/>
        <a:lstStyle/>
        <a:p>
          <a:endParaRPr lang="hr-HR"/>
        </a:p>
      </dgm:t>
    </dgm:pt>
    <dgm:pt modelId="{01D3D281-3E96-40D2-BAB9-14382F13B61A}" type="sibTrans" cxnId="{57053DB8-C311-4A63-BFF1-C6036C60641C}">
      <dgm:prSet/>
      <dgm:spPr/>
      <dgm:t>
        <a:bodyPr/>
        <a:lstStyle/>
        <a:p>
          <a:endParaRPr lang="hr-HR"/>
        </a:p>
      </dgm:t>
    </dgm:pt>
    <dgm:pt modelId="{290406F5-CD53-4717-AA47-4763C3A4945B}">
      <dgm:prSet phldrT="[Tekst]"/>
      <dgm:spPr/>
      <dgm:t>
        <a:bodyPr/>
        <a:lstStyle/>
        <a:p>
          <a:pPr>
            <a:buSzPts val="1000"/>
            <a:buFont typeface="Symbol" panose="05050102010706020507" pitchFamily="18" charset="2"/>
            <a:buChar char=""/>
          </a:pPr>
          <a:endParaRPr lang="hr-HR" dirty="0"/>
        </a:p>
      </dgm:t>
    </dgm:pt>
    <dgm:pt modelId="{771FAFFC-C841-4CD0-A2D3-6D64E320BD75}" type="parTrans" cxnId="{BE3C5693-7EDE-4631-B2C3-1A37827A9360}">
      <dgm:prSet/>
      <dgm:spPr/>
      <dgm:t>
        <a:bodyPr/>
        <a:lstStyle/>
        <a:p>
          <a:endParaRPr lang="hr-HR"/>
        </a:p>
      </dgm:t>
    </dgm:pt>
    <dgm:pt modelId="{ED9723C2-39E8-40B0-9AB2-67082D0D0A04}" type="sibTrans" cxnId="{BE3C5693-7EDE-4631-B2C3-1A37827A9360}">
      <dgm:prSet/>
      <dgm:spPr/>
      <dgm:t>
        <a:bodyPr/>
        <a:lstStyle/>
        <a:p>
          <a:endParaRPr lang="hr-HR"/>
        </a:p>
      </dgm:t>
    </dgm:pt>
    <dgm:pt modelId="{E90B001D-B767-48B5-B2D8-DF0E9005EA02}">
      <dgm:prSet custT="1"/>
      <dgm:spPr/>
      <dgm:t>
        <a:bodyPr/>
        <a:lstStyle/>
        <a:p>
          <a:endParaRPr lang="hr-HR" sz="60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C0557E6E-D572-46FF-959C-4085FAFB7B90}" type="parTrans" cxnId="{7CF2727D-2846-4DAC-A54B-9A7D62632F84}">
      <dgm:prSet/>
      <dgm:spPr/>
      <dgm:t>
        <a:bodyPr/>
        <a:lstStyle/>
        <a:p>
          <a:endParaRPr lang="hr-HR"/>
        </a:p>
      </dgm:t>
    </dgm:pt>
    <dgm:pt modelId="{96D2617B-D242-4A99-A8C7-73D750EA4233}" type="sibTrans" cxnId="{7CF2727D-2846-4DAC-A54B-9A7D62632F84}">
      <dgm:prSet/>
      <dgm:spPr/>
      <dgm:t>
        <a:bodyPr/>
        <a:lstStyle/>
        <a:p>
          <a:endParaRPr lang="hr-HR"/>
        </a:p>
      </dgm:t>
    </dgm:pt>
    <dgm:pt modelId="{B0AFD0F3-ECD2-4552-A934-D5DDA823C90E}">
      <dgm:prSet custT="1"/>
      <dgm:spPr/>
      <dgm:t>
        <a:bodyPr/>
        <a:lstStyle/>
        <a:p>
          <a:endParaRPr lang="hr-HR" sz="60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DB63C58A-41EB-48CD-B518-A3F8EF29F79C}" type="parTrans" cxnId="{05F0F271-CD46-4D3B-99A8-D6FF572613C2}">
      <dgm:prSet/>
      <dgm:spPr/>
      <dgm:t>
        <a:bodyPr/>
        <a:lstStyle/>
        <a:p>
          <a:endParaRPr lang="hr-HR"/>
        </a:p>
      </dgm:t>
    </dgm:pt>
    <dgm:pt modelId="{63EEF8EF-AE46-4CDC-ABCF-2ED22CFB4382}" type="sibTrans" cxnId="{05F0F271-CD46-4D3B-99A8-D6FF572613C2}">
      <dgm:prSet/>
      <dgm:spPr/>
      <dgm:t>
        <a:bodyPr/>
        <a:lstStyle/>
        <a:p>
          <a:endParaRPr lang="hr-HR"/>
        </a:p>
      </dgm:t>
    </dgm:pt>
    <dgm:pt modelId="{020FD1D4-F1A2-4EC8-B8B7-36F4EF954EF5}" type="pres">
      <dgm:prSet presAssocID="{BE98785B-534E-40A4-83EE-10E1DFE21485}" presName="Name0" presStyleCnt="0">
        <dgm:presLayoutVars>
          <dgm:chMax/>
          <dgm:chPref/>
          <dgm:dir/>
        </dgm:presLayoutVars>
      </dgm:prSet>
      <dgm:spPr/>
    </dgm:pt>
    <dgm:pt modelId="{69DE2DC7-1811-4FD3-A4AF-819FE2F11FEB}" type="pres">
      <dgm:prSet presAssocID="{290406F5-CD53-4717-AA47-4763C3A4945B}" presName="parenttextcomposite" presStyleCnt="0"/>
      <dgm:spPr/>
    </dgm:pt>
    <dgm:pt modelId="{F18CAA92-36D9-4E57-B628-ECDC5C66048E}" type="pres">
      <dgm:prSet presAssocID="{290406F5-CD53-4717-AA47-4763C3A4945B}" presName="parenttext" presStyleLbl="revTx" presStyleIdx="0" presStyleCnt="3">
        <dgm:presLayoutVars>
          <dgm:chMax/>
          <dgm:chPref val="2"/>
          <dgm:bulletEnabled val="1"/>
        </dgm:presLayoutVars>
      </dgm:prSet>
      <dgm:spPr/>
    </dgm:pt>
    <dgm:pt modelId="{13C09E39-7FCD-42B1-9E8D-0F0915C6CC95}" type="pres">
      <dgm:prSet presAssocID="{290406F5-CD53-4717-AA47-4763C3A4945B}" presName="composite" presStyleCnt="0"/>
      <dgm:spPr/>
    </dgm:pt>
    <dgm:pt modelId="{C385925C-C205-4308-96ED-08940BF78ED8}" type="pres">
      <dgm:prSet presAssocID="{290406F5-CD53-4717-AA47-4763C3A4945B}" presName="chevron1" presStyleLbl="alignNode1" presStyleIdx="0" presStyleCnt="21"/>
      <dgm:spPr/>
    </dgm:pt>
    <dgm:pt modelId="{8E79CAE7-9DBC-43D7-9FD4-3327E7E466BA}" type="pres">
      <dgm:prSet presAssocID="{290406F5-CD53-4717-AA47-4763C3A4945B}" presName="chevron2" presStyleLbl="alignNode1" presStyleIdx="1" presStyleCnt="21"/>
      <dgm:spPr/>
    </dgm:pt>
    <dgm:pt modelId="{02631E2A-7274-4FB2-9B52-D31CB9FF30D2}" type="pres">
      <dgm:prSet presAssocID="{290406F5-CD53-4717-AA47-4763C3A4945B}" presName="chevron3" presStyleLbl="alignNode1" presStyleIdx="2" presStyleCnt="21"/>
      <dgm:spPr/>
    </dgm:pt>
    <dgm:pt modelId="{9480D288-BC27-4881-9A86-75768813FA2D}" type="pres">
      <dgm:prSet presAssocID="{290406F5-CD53-4717-AA47-4763C3A4945B}" presName="chevron4" presStyleLbl="alignNode1" presStyleIdx="3" presStyleCnt="21"/>
      <dgm:spPr/>
    </dgm:pt>
    <dgm:pt modelId="{65C8D54C-CEE7-40D3-99E5-A84E1C6688F5}" type="pres">
      <dgm:prSet presAssocID="{290406F5-CD53-4717-AA47-4763C3A4945B}" presName="chevron5" presStyleLbl="alignNode1" presStyleIdx="4" presStyleCnt="21"/>
      <dgm:spPr/>
    </dgm:pt>
    <dgm:pt modelId="{96510AF4-50D7-4667-B4F3-E0BBFCED0809}" type="pres">
      <dgm:prSet presAssocID="{290406F5-CD53-4717-AA47-4763C3A4945B}" presName="chevron6" presStyleLbl="alignNode1" presStyleIdx="5" presStyleCnt="21"/>
      <dgm:spPr/>
    </dgm:pt>
    <dgm:pt modelId="{211A827A-EC40-4EC6-93E8-6B51011FE454}" type="pres">
      <dgm:prSet presAssocID="{290406F5-CD53-4717-AA47-4763C3A4945B}" presName="chevron7" presStyleLbl="alignNode1" presStyleIdx="6" presStyleCnt="21"/>
      <dgm:spPr/>
    </dgm:pt>
    <dgm:pt modelId="{485D927E-9E66-4947-BB2D-A1B0F130B261}" type="pres">
      <dgm:prSet presAssocID="{290406F5-CD53-4717-AA47-4763C3A4945B}" presName="childtext" presStyleLbl="solidFgAcc1" presStyleIdx="0" presStyleCnt="3" custScaleX="181229" custScaleY="128770" custLinFactNeighborX="-47794" custLinFactNeighborY="9138">
        <dgm:presLayoutVars>
          <dgm:chMax/>
          <dgm:chPref val="0"/>
          <dgm:bulletEnabled val="1"/>
        </dgm:presLayoutVars>
      </dgm:prSet>
      <dgm:spPr/>
    </dgm:pt>
    <dgm:pt modelId="{44E05FDD-36FF-49B4-85E2-5E6BF5C0E890}" type="pres">
      <dgm:prSet presAssocID="{ED9723C2-39E8-40B0-9AB2-67082D0D0A04}" presName="sibTrans" presStyleCnt="0"/>
      <dgm:spPr/>
    </dgm:pt>
    <dgm:pt modelId="{41D57697-0AB4-425B-8765-29DE26DC71C6}" type="pres">
      <dgm:prSet presAssocID="{E90B001D-B767-48B5-B2D8-DF0E9005EA02}" presName="parenttextcomposite" presStyleCnt="0"/>
      <dgm:spPr/>
    </dgm:pt>
    <dgm:pt modelId="{42F5AACC-43BA-4F7A-B688-C4B91C7A6832}" type="pres">
      <dgm:prSet presAssocID="{E90B001D-B767-48B5-B2D8-DF0E9005EA02}" presName="parenttext" presStyleLbl="revTx" presStyleIdx="1" presStyleCnt="3">
        <dgm:presLayoutVars>
          <dgm:chMax/>
          <dgm:chPref val="2"/>
          <dgm:bulletEnabled val="1"/>
        </dgm:presLayoutVars>
      </dgm:prSet>
      <dgm:spPr/>
    </dgm:pt>
    <dgm:pt modelId="{F23B3AE8-8085-4AF5-992F-B40FF0669FA3}" type="pres">
      <dgm:prSet presAssocID="{E90B001D-B767-48B5-B2D8-DF0E9005EA02}" presName="composite" presStyleCnt="0"/>
      <dgm:spPr/>
    </dgm:pt>
    <dgm:pt modelId="{6FF8C2C9-BD45-4EB2-80EB-1098151BEF13}" type="pres">
      <dgm:prSet presAssocID="{E90B001D-B767-48B5-B2D8-DF0E9005EA02}" presName="chevron1" presStyleLbl="alignNode1" presStyleIdx="7" presStyleCnt="21"/>
      <dgm:spPr/>
    </dgm:pt>
    <dgm:pt modelId="{8142F158-B309-41DD-843B-A1FA1AAC3A25}" type="pres">
      <dgm:prSet presAssocID="{E90B001D-B767-48B5-B2D8-DF0E9005EA02}" presName="chevron2" presStyleLbl="alignNode1" presStyleIdx="8" presStyleCnt="21"/>
      <dgm:spPr/>
    </dgm:pt>
    <dgm:pt modelId="{BF2C4381-333A-4B29-96D6-82E75289F7AB}" type="pres">
      <dgm:prSet presAssocID="{E90B001D-B767-48B5-B2D8-DF0E9005EA02}" presName="chevron3" presStyleLbl="alignNode1" presStyleIdx="9" presStyleCnt="21"/>
      <dgm:spPr/>
    </dgm:pt>
    <dgm:pt modelId="{83E8E98B-5731-49EA-A2E5-988EDFA072CC}" type="pres">
      <dgm:prSet presAssocID="{E90B001D-B767-48B5-B2D8-DF0E9005EA02}" presName="chevron4" presStyleLbl="alignNode1" presStyleIdx="10" presStyleCnt="21"/>
      <dgm:spPr/>
    </dgm:pt>
    <dgm:pt modelId="{E22AA442-9CFD-478B-BFC7-7774B59BDDFD}" type="pres">
      <dgm:prSet presAssocID="{E90B001D-B767-48B5-B2D8-DF0E9005EA02}" presName="chevron5" presStyleLbl="alignNode1" presStyleIdx="11" presStyleCnt="21"/>
      <dgm:spPr/>
    </dgm:pt>
    <dgm:pt modelId="{7FA8FEB5-8A79-4266-BE18-F69AB4C9A5B2}" type="pres">
      <dgm:prSet presAssocID="{E90B001D-B767-48B5-B2D8-DF0E9005EA02}" presName="chevron6" presStyleLbl="alignNode1" presStyleIdx="12" presStyleCnt="21"/>
      <dgm:spPr/>
    </dgm:pt>
    <dgm:pt modelId="{763AEB7B-47A2-417F-A9C5-318DF78371C9}" type="pres">
      <dgm:prSet presAssocID="{E90B001D-B767-48B5-B2D8-DF0E9005EA02}" presName="chevron7" presStyleLbl="alignNode1" presStyleIdx="13" presStyleCnt="21"/>
      <dgm:spPr/>
    </dgm:pt>
    <dgm:pt modelId="{1E91FCB1-CE8A-41CA-A882-41E921149D44}" type="pres">
      <dgm:prSet presAssocID="{E90B001D-B767-48B5-B2D8-DF0E9005EA02}" presName="childtext" presStyleLbl="solidFgAcc1" presStyleIdx="1" presStyleCnt="3" custScaleX="181229" custLinFactNeighborX="-48239" custLinFactNeighborY="0">
        <dgm:presLayoutVars>
          <dgm:chMax/>
          <dgm:chPref val="0"/>
          <dgm:bulletEnabled val="1"/>
        </dgm:presLayoutVars>
      </dgm:prSet>
      <dgm:spPr/>
    </dgm:pt>
    <dgm:pt modelId="{2A80F269-2045-43B9-B6EB-767DDFD0ADA6}" type="pres">
      <dgm:prSet presAssocID="{96D2617B-D242-4A99-A8C7-73D750EA4233}" presName="sibTrans" presStyleCnt="0"/>
      <dgm:spPr/>
    </dgm:pt>
    <dgm:pt modelId="{01539FCD-B453-49D2-881F-6AFF0973D446}" type="pres">
      <dgm:prSet presAssocID="{B0AFD0F3-ECD2-4552-A934-D5DDA823C90E}" presName="parenttextcomposite" presStyleCnt="0"/>
      <dgm:spPr/>
    </dgm:pt>
    <dgm:pt modelId="{9A6EE3B7-8731-472A-B6DE-CDD093652E52}" type="pres">
      <dgm:prSet presAssocID="{B0AFD0F3-ECD2-4552-A934-D5DDA823C90E}" presName="parenttext" presStyleLbl="revTx" presStyleIdx="2" presStyleCnt="3">
        <dgm:presLayoutVars>
          <dgm:chMax/>
          <dgm:chPref val="2"/>
          <dgm:bulletEnabled val="1"/>
        </dgm:presLayoutVars>
      </dgm:prSet>
      <dgm:spPr/>
    </dgm:pt>
    <dgm:pt modelId="{8A640F5F-EA5C-4FC9-8B0D-3DD71F2C5E6E}" type="pres">
      <dgm:prSet presAssocID="{B0AFD0F3-ECD2-4552-A934-D5DDA823C90E}" presName="composite" presStyleCnt="0"/>
      <dgm:spPr/>
    </dgm:pt>
    <dgm:pt modelId="{77C7EC1C-F957-4F26-A65D-22FE2BD2EA7B}" type="pres">
      <dgm:prSet presAssocID="{B0AFD0F3-ECD2-4552-A934-D5DDA823C90E}" presName="chevron1" presStyleLbl="alignNode1" presStyleIdx="14" presStyleCnt="21"/>
      <dgm:spPr/>
    </dgm:pt>
    <dgm:pt modelId="{1275F274-6571-44F4-954F-C77D105FEE6F}" type="pres">
      <dgm:prSet presAssocID="{B0AFD0F3-ECD2-4552-A934-D5DDA823C90E}" presName="chevron2" presStyleLbl="alignNode1" presStyleIdx="15" presStyleCnt="21"/>
      <dgm:spPr/>
    </dgm:pt>
    <dgm:pt modelId="{E656AE51-F9F5-4001-A5FA-55241514AC7B}" type="pres">
      <dgm:prSet presAssocID="{B0AFD0F3-ECD2-4552-A934-D5DDA823C90E}" presName="chevron3" presStyleLbl="alignNode1" presStyleIdx="16" presStyleCnt="21"/>
      <dgm:spPr/>
    </dgm:pt>
    <dgm:pt modelId="{6C8FAAAE-D7EC-4CD3-BDA3-082826D72EDA}" type="pres">
      <dgm:prSet presAssocID="{B0AFD0F3-ECD2-4552-A934-D5DDA823C90E}" presName="chevron4" presStyleLbl="alignNode1" presStyleIdx="17" presStyleCnt="21"/>
      <dgm:spPr/>
    </dgm:pt>
    <dgm:pt modelId="{E8F6F6D4-F01A-4245-81E0-2E0C8A42F7D6}" type="pres">
      <dgm:prSet presAssocID="{B0AFD0F3-ECD2-4552-A934-D5DDA823C90E}" presName="chevron5" presStyleLbl="alignNode1" presStyleIdx="18" presStyleCnt="21"/>
      <dgm:spPr/>
    </dgm:pt>
    <dgm:pt modelId="{3CF15CE5-83AF-4DC3-BBE7-2CDD0B510499}" type="pres">
      <dgm:prSet presAssocID="{B0AFD0F3-ECD2-4552-A934-D5DDA823C90E}" presName="chevron6" presStyleLbl="alignNode1" presStyleIdx="19" presStyleCnt="21"/>
      <dgm:spPr/>
    </dgm:pt>
    <dgm:pt modelId="{676E56D2-8B70-439F-B587-53058ADA2AAB}" type="pres">
      <dgm:prSet presAssocID="{B0AFD0F3-ECD2-4552-A934-D5DDA823C90E}" presName="chevron7" presStyleLbl="alignNode1" presStyleIdx="20" presStyleCnt="21"/>
      <dgm:spPr/>
    </dgm:pt>
    <dgm:pt modelId="{B3181DFD-08C8-413E-9F68-CA2BB7358DCC}" type="pres">
      <dgm:prSet presAssocID="{B0AFD0F3-ECD2-4552-A934-D5DDA823C90E}" presName="childtext" presStyleLbl="solidFgAcc1" presStyleIdx="2" presStyleCnt="3" custScaleX="181229" custLinFactNeighborX="-48239" custLinFactNeighborY="0">
        <dgm:presLayoutVars>
          <dgm:chMax/>
          <dgm:chPref val="0"/>
          <dgm:bulletEnabled val="1"/>
        </dgm:presLayoutVars>
      </dgm:prSet>
      <dgm:spPr/>
    </dgm:pt>
  </dgm:ptLst>
  <dgm:cxnLst>
    <dgm:cxn modelId="{9BD4840A-8BA6-47AB-B105-22D8A01E19C2}" type="presOf" srcId="{1AB4119F-8213-44AC-B6F8-4D954ADA0414}" destId="{485D927E-9E66-4947-BB2D-A1B0F130B261}" srcOrd="0" destOrd="0" presId="urn:microsoft.com/office/officeart/2008/layout/VerticalAccentList"/>
    <dgm:cxn modelId="{8F23BA33-ADC1-46BF-9F85-ED15B5D84016}" type="presOf" srcId="{704F8A8B-03F5-4D88-9846-90252CACF548}" destId="{1E91FCB1-CE8A-41CA-A882-41E921149D44}" srcOrd="0" destOrd="0" presId="urn:microsoft.com/office/officeart/2008/layout/VerticalAccentList"/>
    <dgm:cxn modelId="{DAF1B246-3369-41D1-9542-A583148D03FD}" type="presOf" srcId="{BE98785B-534E-40A4-83EE-10E1DFE21485}" destId="{020FD1D4-F1A2-4EC8-B8B7-36F4EF954EF5}" srcOrd="0" destOrd="0" presId="urn:microsoft.com/office/officeart/2008/layout/VerticalAccentList"/>
    <dgm:cxn modelId="{C0B28447-9363-40E8-BDAF-2A74593C9220}" type="presOf" srcId="{290406F5-CD53-4717-AA47-4763C3A4945B}" destId="{F18CAA92-36D9-4E57-B628-ECDC5C66048E}" srcOrd="0" destOrd="0" presId="urn:microsoft.com/office/officeart/2008/layout/VerticalAccentList"/>
    <dgm:cxn modelId="{07069B4A-EF1D-420C-B8A2-7E3B15D1963A}" srcId="{E90B001D-B767-48B5-B2D8-DF0E9005EA02}" destId="{704F8A8B-03F5-4D88-9846-90252CACF548}" srcOrd="0" destOrd="0" parTransId="{3FD48933-6619-44C3-B427-3195136E40F3}" sibTransId="{41250614-4331-4016-BCEF-719E62CFAFF8}"/>
    <dgm:cxn modelId="{05F0F271-CD46-4D3B-99A8-D6FF572613C2}" srcId="{BE98785B-534E-40A4-83EE-10E1DFE21485}" destId="{B0AFD0F3-ECD2-4552-A934-D5DDA823C90E}" srcOrd="2" destOrd="0" parTransId="{DB63C58A-41EB-48CD-B518-A3F8EF29F79C}" sibTransId="{63EEF8EF-AE46-4CDC-ABCF-2ED22CFB4382}"/>
    <dgm:cxn modelId="{2AFC117B-3AA3-4E4B-B604-3074AD4B9936}" type="presOf" srcId="{B0AFD0F3-ECD2-4552-A934-D5DDA823C90E}" destId="{9A6EE3B7-8731-472A-B6DE-CDD093652E52}" srcOrd="0" destOrd="0" presId="urn:microsoft.com/office/officeart/2008/layout/VerticalAccentList"/>
    <dgm:cxn modelId="{7CF2727D-2846-4DAC-A54B-9A7D62632F84}" srcId="{BE98785B-534E-40A4-83EE-10E1DFE21485}" destId="{E90B001D-B767-48B5-B2D8-DF0E9005EA02}" srcOrd="1" destOrd="0" parTransId="{C0557E6E-D572-46FF-959C-4085FAFB7B90}" sibTransId="{96D2617B-D242-4A99-A8C7-73D750EA4233}"/>
    <dgm:cxn modelId="{5E9BBC8F-D0E7-4144-ABF4-671F1FD42DE5}" type="presOf" srcId="{E90B001D-B767-48B5-B2D8-DF0E9005EA02}" destId="{42F5AACC-43BA-4F7A-B688-C4B91C7A6832}" srcOrd="0" destOrd="0" presId="urn:microsoft.com/office/officeart/2008/layout/VerticalAccentList"/>
    <dgm:cxn modelId="{BE3C5693-7EDE-4631-B2C3-1A37827A9360}" srcId="{BE98785B-534E-40A4-83EE-10E1DFE21485}" destId="{290406F5-CD53-4717-AA47-4763C3A4945B}" srcOrd="0" destOrd="0" parTransId="{771FAFFC-C841-4CD0-A2D3-6D64E320BD75}" sibTransId="{ED9723C2-39E8-40B0-9AB2-67082D0D0A04}"/>
    <dgm:cxn modelId="{8C75A898-D050-4BBB-B6BF-38D1DDA6B8DF}" type="presOf" srcId="{8E3CBC40-26BC-4281-B637-EAE1B11AF29F}" destId="{B3181DFD-08C8-413E-9F68-CA2BB7358DCC}" srcOrd="0" destOrd="0" presId="urn:microsoft.com/office/officeart/2008/layout/VerticalAccentList"/>
    <dgm:cxn modelId="{57053DB8-C311-4A63-BFF1-C6036C60641C}" srcId="{B0AFD0F3-ECD2-4552-A934-D5DDA823C90E}" destId="{8E3CBC40-26BC-4281-B637-EAE1B11AF29F}" srcOrd="0" destOrd="0" parTransId="{A628991C-49C2-4E76-A4C2-BDBD3F8B415F}" sibTransId="{01D3D281-3E96-40D2-BAB9-14382F13B61A}"/>
    <dgm:cxn modelId="{FA818AD6-BEE2-4F78-BDBA-79798DF1469F}" srcId="{290406F5-CD53-4717-AA47-4763C3A4945B}" destId="{1AB4119F-8213-44AC-B6F8-4D954ADA0414}" srcOrd="0" destOrd="0" parTransId="{ED8F04B8-EB43-4A97-9BC0-DCF9E24F736A}" sibTransId="{C84B547A-A728-4852-B4A7-173C80D86897}"/>
    <dgm:cxn modelId="{1F67D67A-6997-4576-8DC9-14636D7CE902}" type="presParOf" srcId="{020FD1D4-F1A2-4EC8-B8B7-36F4EF954EF5}" destId="{69DE2DC7-1811-4FD3-A4AF-819FE2F11FEB}" srcOrd="0" destOrd="0" presId="urn:microsoft.com/office/officeart/2008/layout/VerticalAccentList"/>
    <dgm:cxn modelId="{68B92936-12DB-48CE-B98F-E53360CB8D01}" type="presParOf" srcId="{69DE2DC7-1811-4FD3-A4AF-819FE2F11FEB}" destId="{F18CAA92-36D9-4E57-B628-ECDC5C66048E}" srcOrd="0" destOrd="0" presId="urn:microsoft.com/office/officeart/2008/layout/VerticalAccentList"/>
    <dgm:cxn modelId="{31A31D7A-2C57-404B-A44C-33A85D27A859}" type="presParOf" srcId="{020FD1D4-F1A2-4EC8-B8B7-36F4EF954EF5}" destId="{13C09E39-7FCD-42B1-9E8D-0F0915C6CC95}" srcOrd="1" destOrd="0" presId="urn:microsoft.com/office/officeart/2008/layout/VerticalAccentList"/>
    <dgm:cxn modelId="{35A1FDC5-9963-41F5-AF3B-162E0B5B7E92}" type="presParOf" srcId="{13C09E39-7FCD-42B1-9E8D-0F0915C6CC95}" destId="{C385925C-C205-4308-96ED-08940BF78ED8}" srcOrd="0" destOrd="0" presId="urn:microsoft.com/office/officeart/2008/layout/VerticalAccentList"/>
    <dgm:cxn modelId="{2289ACDE-7212-4DCC-AE03-152334716B22}" type="presParOf" srcId="{13C09E39-7FCD-42B1-9E8D-0F0915C6CC95}" destId="{8E79CAE7-9DBC-43D7-9FD4-3327E7E466BA}" srcOrd="1" destOrd="0" presId="urn:microsoft.com/office/officeart/2008/layout/VerticalAccentList"/>
    <dgm:cxn modelId="{FBB7AA6F-D384-4E18-8690-1C9DBD62F634}" type="presParOf" srcId="{13C09E39-7FCD-42B1-9E8D-0F0915C6CC95}" destId="{02631E2A-7274-4FB2-9B52-D31CB9FF30D2}" srcOrd="2" destOrd="0" presId="urn:microsoft.com/office/officeart/2008/layout/VerticalAccentList"/>
    <dgm:cxn modelId="{B682ECDD-D5AE-4FFA-B330-28911DB96AAE}" type="presParOf" srcId="{13C09E39-7FCD-42B1-9E8D-0F0915C6CC95}" destId="{9480D288-BC27-4881-9A86-75768813FA2D}" srcOrd="3" destOrd="0" presId="urn:microsoft.com/office/officeart/2008/layout/VerticalAccentList"/>
    <dgm:cxn modelId="{72FC7DA2-836E-4E94-8FF8-2CC560F644E8}" type="presParOf" srcId="{13C09E39-7FCD-42B1-9E8D-0F0915C6CC95}" destId="{65C8D54C-CEE7-40D3-99E5-A84E1C6688F5}" srcOrd="4" destOrd="0" presId="urn:microsoft.com/office/officeart/2008/layout/VerticalAccentList"/>
    <dgm:cxn modelId="{8360D299-0CBB-4D72-B260-E6BA30EC06D5}" type="presParOf" srcId="{13C09E39-7FCD-42B1-9E8D-0F0915C6CC95}" destId="{96510AF4-50D7-4667-B4F3-E0BBFCED0809}" srcOrd="5" destOrd="0" presId="urn:microsoft.com/office/officeart/2008/layout/VerticalAccentList"/>
    <dgm:cxn modelId="{C72727EF-6BA4-4BD7-994E-AEBE72535F79}" type="presParOf" srcId="{13C09E39-7FCD-42B1-9E8D-0F0915C6CC95}" destId="{211A827A-EC40-4EC6-93E8-6B51011FE454}" srcOrd="6" destOrd="0" presId="urn:microsoft.com/office/officeart/2008/layout/VerticalAccentList"/>
    <dgm:cxn modelId="{6DADDFE6-3EDD-4A54-A3CA-9E61A8DD4E52}" type="presParOf" srcId="{13C09E39-7FCD-42B1-9E8D-0F0915C6CC95}" destId="{485D927E-9E66-4947-BB2D-A1B0F130B261}" srcOrd="7" destOrd="0" presId="urn:microsoft.com/office/officeart/2008/layout/VerticalAccentList"/>
    <dgm:cxn modelId="{A2318254-3ED1-4F52-B9EE-D6109205787C}" type="presParOf" srcId="{020FD1D4-F1A2-4EC8-B8B7-36F4EF954EF5}" destId="{44E05FDD-36FF-49B4-85E2-5E6BF5C0E890}" srcOrd="2" destOrd="0" presId="urn:microsoft.com/office/officeart/2008/layout/VerticalAccentList"/>
    <dgm:cxn modelId="{9A9F9C84-BBDA-4FE8-965E-9CEE419C314D}" type="presParOf" srcId="{020FD1D4-F1A2-4EC8-B8B7-36F4EF954EF5}" destId="{41D57697-0AB4-425B-8765-29DE26DC71C6}" srcOrd="3" destOrd="0" presId="urn:microsoft.com/office/officeart/2008/layout/VerticalAccentList"/>
    <dgm:cxn modelId="{EEAF270E-5AC6-472C-84C4-57FA9FFCA701}" type="presParOf" srcId="{41D57697-0AB4-425B-8765-29DE26DC71C6}" destId="{42F5AACC-43BA-4F7A-B688-C4B91C7A6832}" srcOrd="0" destOrd="0" presId="urn:microsoft.com/office/officeart/2008/layout/VerticalAccentList"/>
    <dgm:cxn modelId="{EDEF26B3-70BC-4834-BBB5-6F0E50D980E2}" type="presParOf" srcId="{020FD1D4-F1A2-4EC8-B8B7-36F4EF954EF5}" destId="{F23B3AE8-8085-4AF5-992F-B40FF0669FA3}" srcOrd="4" destOrd="0" presId="urn:microsoft.com/office/officeart/2008/layout/VerticalAccentList"/>
    <dgm:cxn modelId="{38FA38F8-177B-4B0E-B5A7-0B2B44386202}" type="presParOf" srcId="{F23B3AE8-8085-4AF5-992F-B40FF0669FA3}" destId="{6FF8C2C9-BD45-4EB2-80EB-1098151BEF13}" srcOrd="0" destOrd="0" presId="urn:microsoft.com/office/officeart/2008/layout/VerticalAccentList"/>
    <dgm:cxn modelId="{B1D77160-EF44-4CEA-8599-F03992F8A904}" type="presParOf" srcId="{F23B3AE8-8085-4AF5-992F-B40FF0669FA3}" destId="{8142F158-B309-41DD-843B-A1FA1AAC3A25}" srcOrd="1" destOrd="0" presId="urn:microsoft.com/office/officeart/2008/layout/VerticalAccentList"/>
    <dgm:cxn modelId="{29F18880-E1A0-4462-A7F5-01F1861707AE}" type="presParOf" srcId="{F23B3AE8-8085-4AF5-992F-B40FF0669FA3}" destId="{BF2C4381-333A-4B29-96D6-82E75289F7AB}" srcOrd="2" destOrd="0" presId="urn:microsoft.com/office/officeart/2008/layout/VerticalAccentList"/>
    <dgm:cxn modelId="{6F32A702-63E5-41F3-9637-9FE71B815A8C}" type="presParOf" srcId="{F23B3AE8-8085-4AF5-992F-B40FF0669FA3}" destId="{83E8E98B-5731-49EA-A2E5-988EDFA072CC}" srcOrd="3" destOrd="0" presId="urn:microsoft.com/office/officeart/2008/layout/VerticalAccentList"/>
    <dgm:cxn modelId="{CD3C7132-296A-4BAD-B11C-D04FD9F84A58}" type="presParOf" srcId="{F23B3AE8-8085-4AF5-992F-B40FF0669FA3}" destId="{E22AA442-9CFD-478B-BFC7-7774B59BDDFD}" srcOrd="4" destOrd="0" presId="urn:microsoft.com/office/officeart/2008/layout/VerticalAccentList"/>
    <dgm:cxn modelId="{C8BA02C9-534D-4E47-8A90-9D7409F62ED1}" type="presParOf" srcId="{F23B3AE8-8085-4AF5-992F-B40FF0669FA3}" destId="{7FA8FEB5-8A79-4266-BE18-F69AB4C9A5B2}" srcOrd="5" destOrd="0" presId="urn:microsoft.com/office/officeart/2008/layout/VerticalAccentList"/>
    <dgm:cxn modelId="{01A00BD1-0B5F-48F3-B1AA-B059248F23F2}" type="presParOf" srcId="{F23B3AE8-8085-4AF5-992F-B40FF0669FA3}" destId="{763AEB7B-47A2-417F-A9C5-318DF78371C9}" srcOrd="6" destOrd="0" presId="urn:microsoft.com/office/officeart/2008/layout/VerticalAccentList"/>
    <dgm:cxn modelId="{361D4E2F-D96B-4444-98A1-95E91DD41FF6}" type="presParOf" srcId="{F23B3AE8-8085-4AF5-992F-B40FF0669FA3}" destId="{1E91FCB1-CE8A-41CA-A882-41E921149D44}" srcOrd="7" destOrd="0" presId="urn:microsoft.com/office/officeart/2008/layout/VerticalAccentList"/>
    <dgm:cxn modelId="{6B722701-A533-404B-A02C-AE8DAB9DFC89}" type="presParOf" srcId="{020FD1D4-F1A2-4EC8-B8B7-36F4EF954EF5}" destId="{2A80F269-2045-43B9-B6EB-767DDFD0ADA6}" srcOrd="5" destOrd="0" presId="urn:microsoft.com/office/officeart/2008/layout/VerticalAccentList"/>
    <dgm:cxn modelId="{52E84804-11B4-44A5-88CF-F968800C32DD}" type="presParOf" srcId="{020FD1D4-F1A2-4EC8-B8B7-36F4EF954EF5}" destId="{01539FCD-B453-49D2-881F-6AFF0973D446}" srcOrd="6" destOrd="0" presId="urn:microsoft.com/office/officeart/2008/layout/VerticalAccentList"/>
    <dgm:cxn modelId="{4B4C7862-5A58-4575-A4B9-DCB6D3224D1D}" type="presParOf" srcId="{01539FCD-B453-49D2-881F-6AFF0973D446}" destId="{9A6EE3B7-8731-472A-B6DE-CDD093652E52}" srcOrd="0" destOrd="0" presId="urn:microsoft.com/office/officeart/2008/layout/VerticalAccentList"/>
    <dgm:cxn modelId="{4CF4D474-917D-4249-90E3-0252E37A0328}" type="presParOf" srcId="{020FD1D4-F1A2-4EC8-B8B7-36F4EF954EF5}" destId="{8A640F5F-EA5C-4FC9-8B0D-3DD71F2C5E6E}" srcOrd="7" destOrd="0" presId="urn:microsoft.com/office/officeart/2008/layout/VerticalAccentList"/>
    <dgm:cxn modelId="{5930B404-9099-4B3A-92BC-3020ED72819E}" type="presParOf" srcId="{8A640F5F-EA5C-4FC9-8B0D-3DD71F2C5E6E}" destId="{77C7EC1C-F957-4F26-A65D-22FE2BD2EA7B}" srcOrd="0" destOrd="0" presId="urn:microsoft.com/office/officeart/2008/layout/VerticalAccentList"/>
    <dgm:cxn modelId="{86F11E83-6FBE-4132-AD63-145C69D612DA}" type="presParOf" srcId="{8A640F5F-EA5C-4FC9-8B0D-3DD71F2C5E6E}" destId="{1275F274-6571-44F4-954F-C77D105FEE6F}" srcOrd="1" destOrd="0" presId="urn:microsoft.com/office/officeart/2008/layout/VerticalAccentList"/>
    <dgm:cxn modelId="{2327D4F5-295A-4477-8B93-BC5175C21C5C}" type="presParOf" srcId="{8A640F5F-EA5C-4FC9-8B0D-3DD71F2C5E6E}" destId="{E656AE51-F9F5-4001-A5FA-55241514AC7B}" srcOrd="2" destOrd="0" presId="urn:microsoft.com/office/officeart/2008/layout/VerticalAccentList"/>
    <dgm:cxn modelId="{031BAD26-AD7C-441B-8529-D6158D552CE0}" type="presParOf" srcId="{8A640F5F-EA5C-4FC9-8B0D-3DD71F2C5E6E}" destId="{6C8FAAAE-D7EC-4CD3-BDA3-082826D72EDA}" srcOrd="3" destOrd="0" presId="urn:microsoft.com/office/officeart/2008/layout/VerticalAccentList"/>
    <dgm:cxn modelId="{C9367C96-9BFC-415A-B99D-16419801D662}" type="presParOf" srcId="{8A640F5F-EA5C-4FC9-8B0D-3DD71F2C5E6E}" destId="{E8F6F6D4-F01A-4245-81E0-2E0C8A42F7D6}" srcOrd="4" destOrd="0" presId="urn:microsoft.com/office/officeart/2008/layout/VerticalAccentList"/>
    <dgm:cxn modelId="{BE080187-8330-4710-9A83-8F37F1DE4866}" type="presParOf" srcId="{8A640F5F-EA5C-4FC9-8B0D-3DD71F2C5E6E}" destId="{3CF15CE5-83AF-4DC3-BBE7-2CDD0B510499}" srcOrd="5" destOrd="0" presId="urn:microsoft.com/office/officeart/2008/layout/VerticalAccentList"/>
    <dgm:cxn modelId="{65219D24-F24B-498C-8849-7B4B69C18C83}" type="presParOf" srcId="{8A640F5F-EA5C-4FC9-8B0D-3DD71F2C5E6E}" destId="{676E56D2-8B70-439F-B587-53058ADA2AAB}" srcOrd="6" destOrd="0" presId="urn:microsoft.com/office/officeart/2008/layout/VerticalAccentList"/>
    <dgm:cxn modelId="{93E398A7-D319-443F-9FAB-B4528D286BBE}" type="presParOf" srcId="{8A640F5F-EA5C-4FC9-8B0D-3DD71F2C5E6E}" destId="{B3181DFD-08C8-413E-9F68-CA2BB7358DCC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7B45E7E-66D3-4018-9C7B-4FF166E9F475}" type="doc">
      <dgm:prSet loTypeId="urn:microsoft.com/office/officeart/2009/3/layout/CircleRelationship" loCatId="relationship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1FD49C33-48A8-4253-8C3C-90A68D578EDB}">
      <dgm:prSet phldrT="[Tekst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hr-HR" sz="2800" i="1" dirty="0"/>
            <a:t>Postanite sunce Ivanečkog sunca – </a:t>
          </a:r>
          <a:r>
            <a:rPr lang="hr-HR" sz="2800" b="1" i="1" dirty="0"/>
            <a:t>volontirajte!</a:t>
          </a:r>
        </a:p>
      </dgm:t>
    </dgm:pt>
    <dgm:pt modelId="{1798EA34-BC82-4E88-8A9B-7936A97B188C}" type="parTrans" cxnId="{CF10A23E-593A-4596-B3CC-ACB79BF4759A}">
      <dgm:prSet/>
      <dgm:spPr/>
      <dgm:t>
        <a:bodyPr/>
        <a:lstStyle/>
        <a:p>
          <a:endParaRPr lang="hr-HR"/>
        </a:p>
      </dgm:t>
    </dgm:pt>
    <dgm:pt modelId="{A7E2AE88-2CB8-4792-B500-D7B4F87F5371}" type="sibTrans" cxnId="{CF10A23E-593A-4596-B3CC-ACB79BF4759A}">
      <dgm:prSet/>
      <dgm:spPr/>
      <dgm:t>
        <a:bodyPr/>
        <a:lstStyle/>
        <a:p>
          <a:endParaRPr lang="hr-HR"/>
        </a:p>
      </dgm:t>
    </dgm:pt>
    <dgm:pt modelId="{E631A22B-FDED-4BDE-B772-4893902CECEC}">
      <dgm:prSet phldrT="[Tekst]" custT="1"/>
      <dgm:spPr/>
      <dgm:t>
        <a:bodyPr/>
        <a:lstStyle/>
        <a:p>
          <a:r>
            <a:rPr lang="hr-HR" sz="1800" b="1" dirty="0"/>
            <a:t>Više informacija na:</a:t>
          </a:r>
        </a:p>
      </dgm:t>
    </dgm:pt>
    <dgm:pt modelId="{7399854F-A4C0-49F9-9F27-7380DE8A284F}" type="parTrans" cxnId="{31FFE2D6-228D-4C9D-8BF6-D59D35C43AF2}">
      <dgm:prSet/>
      <dgm:spPr/>
      <dgm:t>
        <a:bodyPr/>
        <a:lstStyle/>
        <a:p>
          <a:endParaRPr lang="hr-HR"/>
        </a:p>
      </dgm:t>
    </dgm:pt>
    <dgm:pt modelId="{A55E0B26-EFF7-4739-882F-9DE009F0D781}" type="sibTrans" cxnId="{31FFE2D6-228D-4C9D-8BF6-D59D35C43AF2}">
      <dgm:prSet/>
      <dgm:spPr/>
      <dgm:t>
        <a:bodyPr/>
        <a:lstStyle/>
        <a:p>
          <a:endParaRPr lang="hr-HR"/>
        </a:p>
      </dgm:t>
    </dgm:pt>
    <dgm:pt modelId="{247A4C20-4DB8-4CB9-B56B-94E66758D490}">
      <dgm:prSet phldrT="[Teks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hr-HR" sz="1500" b="1" dirty="0">
              <a:hlinkClick xmlns:r="http://schemas.openxmlformats.org/officeDocument/2006/relationships" r:id="rId1"/>
            </a:rPr>
            <a:t>udruga.ivanecko.sunce@gmail.com</a:t>
          </a:r>
          <a:r>
            <a:rPr lang="hr-HR" sz="1500" b="1" dirty="0"/>
            <a:t> </a:t>
          </a:r>
          <a:br>
            <a:rPr lang="hr-HR" sz="2400" b="1" dirty="0"/>
          </a:br>
          <a:r>
            <a:rPr lang="hr-HR" sz="2400" b="1" dirty="0">
              <a:solidFill>
                <a:schemeClr val="tx1"/>
              </a:solidFill>
            </a:rPr>
            <a:t>098 680 596</a:t>
          </a:r>
        </a:p>
      </dgm:t>
    </dgm:pt>
    <dgm:pt modelId="{A1B2FC26-4723-499C-9D3D-FF25A5404C43}" type="sibTrans" cxnId="{3693A3C4-2114-4769-96E7-A9EE5D968F32}">
      <dgm:prSet/>
      <dgm:spPr/>
      <dgm:t>
        <a:bodyPr/>
        <a:lstStyle/>
        <a:p>
          <a:endParaRPr lang="hr-HR"/>
        </a:p>
      </dgm:t>
    </dgm:pt>
    <dgm:pt modelId="{97F221C4-5768-4824-BE52-B7721C6A77BF}" type="parTrans" cxnId="{3693A3C4-2114-4769-96E7-A9EE5D968F32}">
      <dgm:prSet/>
      <dgm:spPr/>
      <dgm:t>
        <a:bodyPr/>
        <a:lstStyle/>
        <a:p>
          <a:endParaRPr lang="hr-HR"/>
        </a:p>
      </dgm:t>
    </dgm:pt>
    <dgm:pt modelId="{9D950854-1A66-4B90-BAD7-052FC0F813FC}" type="pres">
      <dgm:prSet presAssocID="{A7B45E7E-66D3-4018-9C7B-4FF166E9F475}" presName="Name0" presStyleCnt="0">
        <dgm:presLayoutVars>
          <dgm:chMax val="1"/>
          <dgm:chPref val="1"/>
        </dgm:presLayoutVars>
      </dgm:prSet>
      <dgm:spPr/>
    </dgm:pt>
    <dgm:pt modelId="{6FD6F9B3-8BC6-4DFC-A347-906E61453F73}" type="pres">
      <dgm:prSet presAssocID="{1FD49C33-48A8-4253-8C3C-90A68D578EDB}" presName="Parent" presStyleLbl="node0" presStyleIdx="0" presStyleCnt="1" custScaleX="106729" custLinFactNeighborX="-37204" custLinFactNeighborY="-3272">
        <dgm:presLayoutVars>
          <dgm:chMax val="5"/>
          <dgm:chPref val="5"/>
        </dgm:presLayoutVars>
      </dgm:prSet>
      <dgm:spPr/>
    </dgm:pt>
    <dgm:pt modelId="{20D30D23-5F26-4558-93A6-F3CF1A24B1D3}" type="pres">
      <dgm:prSet presAssocID="{1FD49C33-48A8-4253-8C3C-90A68D578EDB}" presName="Accent1" presStyleLbl="node1" presStyleIdx="0" presStyleCnt="13" custLinFactY="100000" custLinFactNeighborX="35350" custLinFactNeighborY="136713"/>
      <dgm:spPr/>
    </dgm:pt>
    <dgm:pt modelId="{68E39DE3-CAAF-4343-B49C-A37F8823647D}" type="pres">
      <dgm:prSet presAssocID="{1FD49C33-48A8-4253-8C3C-90A68D578EDB}" presName="Accent2" presStyleLbl="node1" presStyleIdx="1" presStyleCnt="13"/>
      <dgm:spPr/>
    </dgm:pt>
    <dgm:pt modelId="{A057D634-B9F5-43F6-BA0E-68A2CED17DB7}" type="pres">
      <dgm:prSet presAssocID="{1FD49C33-48A8-4253-8C3C-90A68D578EDB}" presName="Accent3" presStyleLbl="node1" presStyleIdx="2" presStyleCnt="13" custLinFactX="36172" custLinFactNeighborX="100000" custLinFactNeighborY="61542"/>
      <dgm:spPr/>
    </dgm:pt>
    <dgm:pt modelId="{7E8FE357-3CC9-4EE0-B87F-325975A45548}" type="pres">
      <dgm:prSet presAssocID="{1FD49C33-48A8-4253-8C3C-90A68D578EDB}" presName="Accent4" presStyleLbl="node1" presStyleIdx="3" presStyleCnt="13" custLinFactNeighborX="23476" custLinFactNeighborY="-44605"/>
      <dgm:spPr>
        <a:solidFill>
          <a:schemeClr val="accent4">
            <a:lumMod val="60000"/>
            <a:lumOff val="40000"/>
          </a:schemeClr>
        </a:solidFill>
      </dgm:spPr>
    </dgm:pt>
    <dgm:pt modelId="{28ECC0B7-1B43-459D-ABDE-7ADC8B0DD073}" type="pres">
      <dgm:prSet presAssocID="{1FD49C33-48A8-4253-8C3C-90A68D578EDB}" presName="Accent5" presStyleLbl="node1" presStyleIdx="4" presStyleCnt="13"/>
      <dgm:spPr/>
    </dgm:pt>
    <dgm:pt modelId="{9BCA1A14-AEAB-4E34-B974-A5145B36B249}" type="pres">
      <dgm:prSet presAssocID="{1FD49C33-48A8-4253-8C3C-90A68D578EDB}" presName="Accent6" presStyleLbl="node1" presStyleIdx="5" presStyleCnt="13" custLinFactX="-298045" custLinFactNeighborX="-300000" custLinFactNeighborY="-9145"/>
      <dgm:spPr/>
    </dgm:pt>
    <dgm:pt modelId="{9CD90B78-A0B3-408F-B7CF-296B5F4DFBE4}" type="pres">
      <dgm:prSet presAssocID="{247A4C20-4DB8-4CB9-B56B-94E66758D490}" presName="Child1" presStyleLbl="node1" presStyleIdx="6" presStyleCnt="13" custScaleX="311011" custScaleY="73622" custLinFactX="100000" custLinFactNeighborX="175664" custLinFactNeighborY="78332">
        <dgm:presLayoutVars>
          <dgm:chMax val="0"/>
          <dgm:chPref val="0"/>
        </dgm:presLayoutVars>
      </dgm:prSet>
      <dgm:spPr/>
    </dgm:pt>
    <dgm:pt modelId="{3A7F6BEE-6A35-4E74-B31D-0109DEED320D}" type="pres">
      <dgm:prSet presAssocID="{247A4C20-4DB8-4CB9-B56B-94E66758D490}" presName="Accent7" presStyleCnt="0"/>
      <dgm:spPr/>
    </dgm:pt>
    <dgm:pt modelId="{6722DDC9-2BC2-4EE2-B368-1DAB25B29463}" type="pres">
      <dgm:prSet presAssocID="{247A4C20-4DB8-4CB9-B56B-94E66758D490}" presName="AccentHold1" presStyleLbl="node1" presStyleIdx="7" presStyleCnt="13"/>
      <dgm:spPr/>
    </dgm:pt>
    <dgm:pt modelId="{8DE65ABB-AD3D-418B-B378-F66C3589BCEE}" type="pres">
      <dgm:prSet presAssocID="{247A4C20-4DB8-4CB9-B56B-94E66758D490}" presName="Accent8" presStyleCnt="0"/>
      <dgm:spPr/>
    </dgm:pt>
    <dgm:pt modelId="{E89AA19A-4845-4A4E-8592-26B67C5B8B11}" type="pres">
      <dgm:prSet presAssocID="{247A4C20-4DB8-4CB9-B56B-94E66758D490}" presName="AccentHold2" presStyleLbl="node1" presStyleIdx="8" presStyleCnt="13" custLinFactNeighborX="0" custLinFactNeighborY="30976"/>
      <dgm:spPr>
        <a:solidFill>
          <a:schemeClr val="accent4">
            <a:lumMod val="60000"/>
            <a:lumOff val="40000"/>
          </a:schemeClr>
        </a:solidFill>
      </dgm:spPr>
    </dgm:pt>
    <dgm:pt modelId="{A190A1AD-EE65-401F-9234-6652D688F6CD}" type="pres">
      <dgm:prSet presAssocID="{E631A22B-FDED-4BDE-B772-4893902CECEC}" presName="Child2" presStyleLbl="node1" presStyleIdx="9" presStyleCnt="13" custScaleX="160528" custScaleY="84352" custLinFactNeighborX="-41841" custLinFactNeighborY="15653">
        <dgm:presLayoutVars>
          <dgm:chMax val="0"/>
          <dgm:chPref val="0"/>
        </dgm:presLayoutVars>
      </dgm:prSet>
      <dgm:spPr/>
    </dgm:pt>
    <dgm:pt modelId="{D4C510CD-00B7-47F9-8EA9-36414B37B985}" type="pres">
      <dgm:prSet presAssocID="{E631A22B-FDED-4BDE-B772-4893902CECEC}" presName="Accent9" presStyleCnt="0"/>
      <dgm:spPr/>
    </dgm:pt>
    <dgm:pt modelId="{A66588D6-0ECA-4AAF-82ED-75E0EEF6CC91}" type="pres">
      <dgm:prSet presAssocID="{E631A22B-FDED-4BDE-B772-4893902CECEC}" presName="AccentHold1" presStyleLbl="node1" presStyleIdx="10" presStyleCnt="13" custLinFactNeighborX="-64071" custLinFactNeighborY="53099"/>
      <dgm:spPr/>
    </dgm:pt>
    <dgm:pt modelId="{91676FD7-39FF-4EBB-8F33-1E480165474B}" type="pres">
      <dgm:prSet presAssocID="{E631A22B-FDED-4BDE-B772-4893902CECEC}" presName="Accent10" presStyleCnt="0"/>
      <dgm:spPr/>
    </dgm:pt>
    <dgm:pt modelId="{1B3E2C4F-373E-4EC6-8AFB-37167BC90A26}" type="pres">
      <dgm:prSet presAssocID="{E631A22B-FDED-4BDE-B772-4893902CECEC}" presName="AccentHold2" presStyleLbl="node1" presStyleIdx="11" presStyleCnt="13"/>
      <dgm:spPr/>
    </dgm:pt>
    <dgm:pt modelId="{45972D39-15C4-488D-86EF-3CBA63F77868}" type="pres">
      <dgm:prSet presAssocID="{E631A22B-FDED-4BDE-B772-4893902CECEC}" presName="Accent11" presStyleCnt="0"/>
      <dgm:spPr/>
    </dgm:pt>
    <dgm:pt modelId="{C10BCB12-BFBA-463B-88AC-15301DA3627C}" type="pres">
      <dgm:prSet presAssocID="{E631A22B-FDED-4BDE-B772-4893902CECEC}" presName="AccentHold3" presStyleLbl="node1" presStyleIdx="12" presStyleCnt="13" custLinFactNeighborX="29180" custLinFactNeighborY="-64781"/>
      <dgm:spPr/>
    </dgm:pt>
  </dgm:ptLst>
  <dgm:cxnLst>
    <dgm:cxn modelId="{6B8A220C-F3EC-4D28-B6D7-4398846E4B50}" type="presOf" srcId="{247A4C20-4DB8-4CB9-B56B-94E66758D490}" destId="{9CD90B78-A0B3-408F-B7CF-296B5F4DFBE4}" srcOrd="0" destOrd="0" presId="urn:microsoft.com/office/officeart/2009/3/layout/CircleRelationship"/>
    <dgm:cxn modelId="{1FD19B25-DFFB-4553-BEE0-7E37F4AFB59D}" type="presOf" srcId="{E631A22B-FDED-4BDE-B772-4893902CECEC}" destId="{A190A1AD-EE65-401F-9234-6652D688F6CD}" srcOrd="0" destOrd="0" presId="urn:microsoft.com/office/officeart/2009/3/layout/CircleRelationship"/>
    <dgm:cxn modelId="{CF10A23E-593A-4596-B3CC-ACB79BF4759A}" srcId="{A7B45E7E-66D3-4018-9C7B-4FF166E9F475}" destId="{1FD49C33-48A8-4253-8C3C-90A68D578EDB}" srcOrd="0" destOrd="0" parTransId="{1798EA34-BC82-4E88-8A9B-7936A97B188C}" sibTransId="{A7E2AE88-2CB8-4792-B500-D7B4F87F5371}"/>
    <dgm:cxn modelId="{D1F45253-D05A-4B83-8832-692A1E822BFD}" type="presOf" srcId="{A7B45E7E-66D3-4018-9C7B-4FF166E9F475}" destId="{9D950854-1A66-4B90-BAD7-052FC0F813FC}" srcOrd="0" destOrd="0" presId="urn:microsoft.com/office/officeart/2009/3/layout/CircleRelationship"/>
    <dgm:cxn modelId="{38B2F990-4E19-4331-AE33-5C409872BD15}" type="presOf" srcId="{1FD49C33-48A8-4253-8C3C-90A68D578EDB}" destId="{6FD6F9B3-8BC6-4DFC-A347-906E61453F73}" srcOrd="0" destOrd="0" presId="urn:microsoft.com/office/officeart/2009/3/layout/CircleRelationship"/>
    <dgm:cxn modelId="{3693A3C4-2114-4769-96E7-A9EE5D968F32}" srcId="{1FD49C33-48A8-4253-8C3C-90A68D578EDB}" destId="{247A4C20-4DB8-4CB9-B56B-94E66758D490}" srcOrd="0" destOrd="0" parTransId="{97F221C4-5768-4824-BE52-B7721C6A77BF}" sibTransId="{A1B2FC26-4723-499C-9D3D-FF25A5404C43}"/>
    <dgm:cxn modelId="{31FFE2D6-228D-4C9D-8BF6-D59D35C43AF2}" srcId="{1FD49C33-48A8-4253-8C3C-90A68D578EDB}" destId="{E631A22B-FDED-4BDE-B772-4893902CECEC}" srcOrd="1" destOrd="0" parTransId="{7399854F-A4C0-49F9-9F27-7380DE8A284F}" sibTransId="{A55E0B26-EFF7-4739-882F-9DE009F0D781}"/>
    <dgm:cxn modelId="{DAD8234F-8BBD-4052-8350-8203C9C43FD0}" type="presParOf" srcId="{9D950854-1A66-4B90-BAD7-052FC0F813FC}" destId="{6FD6F9B3-8BC6-4DFC-A347-906E61453F73}" srcOrd="0" destOrd="0" presId="urn:microsoft.com/office/officeart/2009/3/layout/CircleRelationship"/>
    <dgm:cxn modelId="{A18FBE6F-EBFE-4965-B1EF-51DBC5FE0888}" type="presParOf" srcId="{9D950854-1A66-4B90-BAD7-052FC0F813FC}" destId="{20D30D23-5F26-4558-93A6-F3CF1A24B1D3}" srcOrd="1" destOrd="0" presId="urn:microsoft.com/office/officeart/2009/3/layout/CircleRelationship"/>
    <dgm:cxn modelId="{3C341275-370E-4F49-8963-8FE3F546C006}" type="presParOf" srcId="{9D950854-1A66-4B90-BAD7-052FC0F813FC}" destId="{68E39DE3-CAAF-4343-B49C-A37F8823647D}" srcOrd="2" destOrd="0" presId="urn:microsoft.com/office/officeart/2009/3/layout/CircleRelationship"/>
    <dgm:cxn modelId="{A174E8AC-3A23-4A4D-AC2F-78CAB5559F15}" type="presParOf" srcId="{9D950854-1A66-4B90-BAD7-052FC0F813FC}" destId="{A057D634-B9F5-43F6-BA0E-68A2CED17DB7}" srcOrd="3" destOrd="0" presId="urn:microsoft.com/office/officeart/2009/3/layout/CircleRelationship"/>
    <dgm:cxn modelId="{EFB6AFE2-8514-4BD7-A050-DAA51C6DC697}" type="presParOf" srcId="{9D950854-1A66-4B90-BAD7-052FC0F813FC}" destId="{7E8FE357-3CC9-4EE0-B87F-325975A45548}" srcOrd="4" destOrd="0" presId="urn:microsoft.com/office/officeart/2009/3/layout/CircleRelationship"/>
    <dgm:cxn modelId="{DC5E5886-CA1A-43A8-8F03-CF1F34095087}" type="presParOf" srcId="{9D950854-1A66-4B90-BAD7-052FC0F813FC}" destId="{28ECC0B7-1B43-459D-ABDE-7ADC8B0DD073}" srcOrd="5" destOrd="0" presId="urn:microsoft.com/office/officeart/2009/3/layout/CircleRelationship"/>
    <dgm:cxn modelId="{08284098-E280-4A4F-94DC-A0235B474391}" type="presParOf" srcId="{9D950854-1A66-4B90-BAD7-052FC0F813FC}" destId="{9BCA1A14-AEAB-4E34-B974-A5145B36B249}" srcOrd="6" destOrd="0" presId="urn:microsoft.com/office/officeart/2009/3/layout/CircleRelationship"/>
    <dgm:cxn modelId="{4CD6631F-68F1-4DD9-97E2-A2D07BA7B196}" type="presParOf" srcId="{9D950854-1A66-4B90-BAD7-052FC0F813FC}" destId="{9CD90B78-A0B3-408F-B7CF-296B5F4DFBE4}" srcOrd="7" destOrd="0" presId="urn:microsoft.com/office/officeart/2009/3/layout/CircleRelationship"/>
    <dgm:cxn modelId="{4DB1E332-B1C9-4859-87B9-09DC1F9DFECB}" type="presParOf" srcId="{9D950854-1A66-4B90-BAD7-052FC0F813FC}" destId="{3A7F6BEE-6A35-4E74-B31D-0109DEED320D}" srcOrd="8" destOrd="0" presId="urn:microsoft.com/office/officeart/2009/3/layout/CircleRelationship"/>
    <dgm:cxn modelId="{0C91CBF6-E7A2-4373-BC30-CC16036CD56E}" type="presParOf" srcId="{3A7F6BEE-6A35-4E74-B31D-0109DEED320D}" destId="{6722DDC9-2BC2-4EE2-B368-1DAB25B29463}" srcOrd="0" destOrd="0" presId="urn:microsoft.com/office/officeart/2009/3/layout/CircleRelationship"/>
    <dgm:cxn modelId="{FC5BF6D5-0ADC-40F6-8A76-A708A1137955}" type="presParOf" srcId="{9D950854-1A66-4B90-BAD7-052FC0F813FC}" destId="{8DE65ABB-AD3D-418B-B378-F66C3589BCEE}" srcOrd="9" destOrd="0" presId="urn:microsoft.com/office/officeart/2009/3/layout/CircleRelationship"/>
    <dgm:cxn modelId="{9144DC07-57C8-4734-9071-B670C283A308}" type="presParOf" srcId="{8DE65ABB-AD3D-418B-B378-F66C3589BCEE}" destId="{E89AA19A-4845-4A4E-8592-26B67C5B8B11}" srcOrd="0" destOrd="0" presId="urn:microsoft.com/office/officeart/2009/3/layout/CircleRelationship"/>
    <dgm:cxn modelId="{6FD6A255-8381-47C0-9F9D-70B117AD222F}" type="presParOf" srcId="{9D950854-1A66-4B90-BAD7-052FC0F813FC}" destId="{A190A1AD-EE65-401F-9234-6652D688F6CD}" srcOrd="10" destOrd="0" presId="urn:microsoft.com/office/officeart/2009/3/layout/CircleRelationship"/>
    <dgm:cxn modelId="{70A5F7EE-DF0C-4085-8CB7-CF80A3BB2724}" type="presParOf" srcId="{9D950854-1A66-4B90-BAD7-052FC0F813FC}" destId="{D4C510CD-00B7-47F9-8EA9-36414B37B985}" srcOrd="11" destOrd="0" presId="urn:microsoft.com/office/officeart/2009/3/layout/CircleRelationship"/>
    <dgm:cxn modelId="{664D03FE-B09A-4ED9-ACF1-160D9D9A1D28}" type="presParOf" srcId="{D4C510CD-00B7-47F9-8EA9-36414B37B985}" destId="{A66588D6-0ECA-4AAF-82ED-75E0EEF6CC91}" srcOrd="0" destOrd="0" presId="urn:microsoft.com/office/officeart/2009/3/layout/CircleRelationship"/>
    <dgm:cxn modelId="{1B4DA47E-CF49-46D1-8031-D3D5929FF2B0}" type="presParOf" srcId="{9D950854-1A66-4B90-BAD7-052FC0F813FC}" destId="{91676FD7-39FF-4EBB-8F33-1E480165474B}" srcOrd="12" destOrd="0" presId="urn:microsoft.com/office/officeart/2009/3/layout/CircleRelationship"/>
    <dgm:cxn modelId="{99EB8D06-C791-484F-8AD0-FDD7E4B97CA8}" type="presParOf" srcId="{91676FD7-39FF-4EBB-8F33-1E480165474B}" destId="{1B3E2C4F-373E-4EC6-8AFB-37167BC90A26}" srcOrd="0" destOrd="0" presId="urn:microsoft.com/office/officeart/2009/3/layout/CircleRelationship"/>
    <dgm:cxn modelId="{2A809DCA-F42D-4FED-B28D-A5AAE22F1BF7}" type="presParOf" srcId="{9D950854-1A66-4B90-BAD7-052FC0F813FC}" destId="{45972D39-15C4-488D-86EF-3CBA63F77868}" srcOrd="13" destOrd="0" presId="urn:microsoft.com/office/officeart/2009/3/layout/CircleRelationship"/>
    <dgm:cxn modelId="{07307F9B-B970-452A-920C-5BCD0936E1F1}" type="presParOf" srcId="{45972D39-15C4-488D-86EF-3CBA63F77868}" destId="{C10BCB12-BFBA-463B-88AC-15301DA3627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25DB324-0B3B-4CE6-8DF8-6DA2122FE305}" type="doc">
      <dgm:prSet loTypeId="urn:microsoft.com/office/officeart/2009/layout/CircleArrowProcess" loCatId="process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EB23CFE8-6022-4AF2-9B7B-1214E749539E}">
      <dgm:prSet custT="1"/>
      <dgm:spPr/>
      <dgm:t>
        <a:bodyPr/>
        <a:lstStyle/>
        <a:p>
          <a:r>
            <a:rPr lang="hr-HR" sz="1400" b="1" dirty="0"/>
            <a:t>prikupljanje prehrambenih i higijenskih artikala </a:t>
          </a:r>
          <a:endParaRPr lang="hr-HR" sz="1400" b="1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B5744BC-0CB7-4D60-90F9-B400915D17B2}" type="parTrans" cxnId="{F54CD609-7D8F-438C-808E-7885DBEB8E9F}">
      <dgm:prSet/>
      <dgm:spPr/>
      <dgm:t>
        <a:bodyPr/>
        <a:lstStyle/>
        <a:p>
          <a:endParaRPr lang="hr-HR" sz="2400"/>
        </a:p>
      </dgm:t>
    </dgm:pt>
    <dgm:pt modelId="{E4B68479-6655-4950-80BD-3251F1FE2361}" type="sibTrans" cxnId="{F54CD609-7D8F-438C-808E-7885DBEB8E9F}">
      <dgm:prSet/>
      <dgm:spPr/>
      <dgm:t>
        <a:bodyPr/>
        <a:lstStyle/>
        <a:p>
          <a:endParaRPr lang="hr-HR" sz="2400"/>
        </a:p>
      </dgm:t>
    </dgm:pt>
    <dgm:pt modelId="{D5D202A8-DB08-4120-A7EF-8511C2C73884}">
      <dgm:prSet custT="1"/>
      <dgm:spPr/>
      <dgm:t>
        <a:bodyPr/>
        <a:lstStyle/>
        <a:p>
          <a:r>
            <a:rPr lang="hr-HR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Prikupljanje odjeće, obuće, kućnog tekstila, školskih torbi</a:t>
          </a:r>
        </a:p>
      </dgm:t>
    </dgm:pt>
    <dgm:pt modelId="{E1432770-59A1-4550-9A0A-873E391321DE}" type="parTrans" cxnId="{8D4DE858-8E79-4A44-935E-33C5D692B970}">
      <dgm:prSet/>
      <dgm:spPr/>
      <dgm:t>
        <a:bodyPr/>
        <a:lstStyle/>
        <a:p>
          <a:endParaRPr lang="hr-HR" sz="2400"/>
        </a:p>
      </dgm:t>
    </dgm:pt>
    <dgm:pt modelId="{611F42B1-641B-48D1-9ECC-944C2CB9BA80}" type="sibTrans" cxnId="{8D4DE858-8E79-4A44-935E-33C5D692B970}">
      <dgm:prSet/>
      <dgm:spPr/>
      <dgm:t>
        <a:bodyPr/>
        <a:lstStyle/>
        <a:p>
          <a:endParaRPr lang="hr-HR" sz="2400"/>
        </a:p>
      </dgm:t>
    </dgm:pt>
    <dgm:pt modelId="{5A6F1238-26BC-4AF6-9D97-DCA9335ACCE4}">
      <dgm:prSet custT="1"/>
      <dgm:spPr/>
      <dgm:t>
        <a:bodyPr/>
        <a:lstStyle/>
        <a:p>
          <a:r>
            <a:rPr lang="hr-HR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Podjela doniranog voća i dr.</a:t>
          </a:r>
          <a:endParaRPr lang="hr-HR" sz="1400" b="1" dirty="0"/>
        </a:p>
      </dgm:t>
    </dgm:pt>
    <dgm:pt modelId="{B04F9D3F-F415-42A8-B0F2-27EC57023C3F}" type="parTrans" cxnId="{CE198B97-4F33-4B8E-B976-63687A0239B4}">
      <dgm:prSet/>
      <dgm:spPr/>
      <dgm:t>
        <a:bodyPr/>
        <a:lstStyle/>
        <a:p>
          <a:endParaRPr lang="hr-HR" sz="2400"/>
        </a:p>
      </dgm:t>
    </dgm:pt>
    <dgm:pt modelId="{86FEFF93-9A15-4C08-9B7F-426A81B24A3D}" type="sibTrans" cxnId="{CE198B97-4F33-4B8E-B976-63687A0239B4}">
      <dgm:prSet/>
      <dgm:spPr/>
      <dgm:t>
        <a:bodyPr/>
        <a:lstStyle/>
        <a:p>
          <a:endParaRPr lang="hr-HR" sz="2400"/>
        </a:p>
      </dgm:t>
    </dgm:pt>
    <dgm:pt modelId="{BDB2FCC1-70E3-4E49-99EB-631019AC1C4D}">
      <dgm:prSet custT="1"/>
      <dgm:spPr/>
      <dgm:t>
        <a:bodyPr/>
        <a:lstStyle/>
        <a:p>
          <a:r>
            <a:rPr lang="hr-HR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Izrada rukotvorina te  prikupljanje donacija </a:t>
          </a:r>
        </a:p>
      </dgm:t>
    </dgm:pt>
    <dgm:pt modelId="{634DC91C-53D2-426F-B017-FBF29C3424E3}" type="parTrans" cxnId="{10D4B652-927A-4898-98B0-5B3EB56B1EFF}">
      <dgm:prSet/>
      <dgm:spPr/>
      <dgm:t>
        <a:bodyPr/>
        <a:lstStyle/>
        <a:p>
          <a:endParaRPr lang="hr-HR" sz="2400"/>
        </a:p>
      </dgm:t>
    </dgm:pt>
    <dgm:pt modelId="{C58CE4F6-8A53-4237-8228-85D19A6EDE4B}" type="sibTrans" cxnId="{10D4B652-927A-4898-98B0-5B3EB56B1EFF}">
      <dgm:prSet/>
      <dgm:spPr/>
      <dgm:t>
        <a:bodyPr/>
        <a:lstStyle/>
        <a:p>
          <a:endParaRPr lang="hr-HR" sz="2400"/>
        </a:p>
      </dgm:t>
    </dgm:pt>
    <dgm:pt modelId="{D8AB9F58-AE1C-4990-BF10-105322E173E6}" type="pres">
      <dgm:prSet presAssocID="{F25DB324-0B3B-4CE6-8DF8-6DA2122FE305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FF055B19-98BE-4FAE-9F61-C28A71055C5A}" type="pres">
      <dgm:prSet presAssocID="{EB23CFE8-6022-4AF2-9B7B-1214E749539E}" presName="Accent1" presStyleCnt="0"/>
      <dgm:spPr/>
    </dgm:pt>
    <dgm:pt modelId="{5EDA7BD1-564D-4071-BA00-2DCA0F1A3274}" type="pres">
      <dgm:prSet presAssocID="{EB23CFE8-6022-4AF2-9B7B-1214E749539E}" presName="Accent" presStyleLbl="node1" presStyleIdx="0" presStyleCnt="4" custScaleX="138900"/>
      <dgm:spPr/>
    </dgm:pt>
    <dgm:pt modelId="{7EF7A659-7A68-4F8E-8A0C-AC162E7D0E7D}" type="pres">
      <dgm:prSet presAssocID="{EB23CFE8-6022-4AF2-9B7B-1214E749539E}" presName="Parent1" presStyleLbl="revTx" presStyleIdx="0" presStyleCnt="4" custLinFactNeighborX="4020" custLinFactNeighborY="-20246">
        <dgm:presLayoutVars>
          <dgm:chMax val="1"/>
          <dgm:chPref val="1"/>
          <dgm:bulletEnabled val="1"/>
        </dgm:presLayoutVars>
      </dgm:prSet>
      <dgm:spPr/>
    </dgm:pt>
    <dgm:pt modelId="{6E690AA1-90D5-4EC0-9BD5-40D09EC11E9D}" type="pres">
      <dgm:prSet presAssocID="{BDB2FCC1-70E3-4E49-99EB-631019AC1C4D}" presName="Accent2" presStyleCnt="0"/>
      <dgm:spPr/>
    </dgm:pt>
    <dgm:pt modelId="{8564DE5D-692E-4D6C-85B5-4DE25DB8A747}" type="pres">
      <dgm:prSet presAssocID="{BDB2FCC1-70E3-4E49-99EB-631019AC1C4D}" presName="Accent" presStyleLbl="node1" presStyleIdx="1" presStyleCnt="4" custScaleX="140906"/>
      <dgm:spPr/>
    </dgm:pt>
    <dgm:pt modelId="{41EF2F7F-C438-4A1A-8223-9A5667676D43}" type="pres">
      <dgm:prSet presAssocID="{BDB2FCC1-70E3-4E49-99EB-631019AC1C4D}" presName="Parent2" presStyleLbl="revTx" presStyleIdx="1" presStyleCnt="4" custScaleX="121581" custLinFactNeighborX="-7786" custLinFactNeighborY="-3115">
        <dgm:presLayoutVars>
          <dgm:chMax val="1"/>
          <dgm:chPref val="1"/>
          <dgm:bulletEnabled val="1"/>
        </dgm:presLayoutVars>
      </dgm:prSet>
      <dgm:spPr/>
    </dgm:pt>
    <dgm:pt modelId="{E9DFC493-6826-4CFD-9BFF-22504AE8583C}" type="pres">
      <dgm:prSet presAssocID="{D5D202A8-DB08-4120-A7EF-8511C2C73884}" presName="Accent3" presStyleCnt="0"/>
      <dgm:spPr/>
    </dgm:pt>
    <dgm:pt modelId="{3CF7BF4A-1DF8-4AFA-97DC-4CCCA62431EA}" type="pres">
      <dgm:prSet presAssocID="{D5D202A8-DB08-4120-A7EF-8511C2C73884}" presName="Accent" presStyleLbl="node1" presStyleIdx="2" presStyleCnt="4" custScaleX="155411"/>
      <dgm:spPr/>
    </dgm:pt>
    <dgm:pt modelId="{DB25BA1C-1056-4645-84A3-B0944191A218}" type="pres">
      <dgm:prSet presAssocID="{D5D202A8-DB08-4120-A7EF-8511C2C73884}" presName="Parent3" presStyleLbl="revTx" presStyleIdx="2" presStyleCnt="4" custScaleX="175539" custLinFactNeighborX="8564" custLinFactNeighborY="3116">
        <dgm:presLayoutVars>
          <dgm:chMax val="1"/>
          <dgm:chPref val="1"/>
          <dgm:bulletEnabled val="1"/>
        </dgm:presLayoutVars>
      </dgm:prSet>
      <dgm:spPr/>
    </dgm:pt>
    <dgm:pt modelId="{BE3E1F6F-39E5-496A-AF48-6DECDC23EB88}" type="pres">
      <dgm:prSet presAssocID="{5A6F1238-26BC-4AF6-9D97-DCA9335ACCE4}" presName="Accent4" presStyleCnt="0"/>
      <dgm:spPr/>
    </dgm:pt>
    <dgm:pt modelId="{A78AFBC3-4DAF-428D-BA0D-AD0167BA46C8}" type="pres">
      <dgm:prSet presAssocID="{5A6F1238-26BC-4AF6-9D97-DCA9335ACCE4}" presName="Accent" presStyleLbl="node1" presStyleIdx="3" presStyleCnt="4" custScaleX="140906" custScaleY="88711"/>
      <dgm:spPr/>
    </dgm:pt>
    <dgm:pt modelId="{CC3C0754-284D-4C27-80F9-0AE8CAD7499C}" type="pres">
      <dgm:prSet presAssocID="{5A6F1238-26BC-4AF6-9D97-DCA9335ACCE4}" presName="Parent4" presStyleLbl="revTx" presStyleIdx="3" presStyleCnt="4" custScaleX="121581" custLinFactNeighborX="-3115" custLinFactNeighborY="-595">
        <dgm:presLayoutVars>
          <dgm:chMax val="1"/>
          <dgm:chPref val="1"/>
          <dgm:bulletEnabled val="1"/>
        </dgm:presLayoutVars>
      </dgm:prSet>
      <dgm:spPr/>
    </dgm:pt>
  </dgm:ptLst>
  <dgm:cxnLst>
    <dgm:cxn modelId="{F54CD609-7D8F-438C-808E-7885DBEB8E9F}" srcId="{F25DB324-0B3B-4CE6-8DF8-6DA2122FE305}" destId="{EB23CFE8-6022-4AF2-9B7B-1214E749539E}" srcOrd="0" destOrd="0" parTransId="{0B5744BC-0CB7-4D60-90F9-B400915D17B2}" sibTransId="{E4B68479-6655-4950-80BD-3251F1FE2361}"/>
    <dgm:cxn modelId="{94C6AD3B-A696-4329-8424-8221FED21F79}" type="presOf" srcId="{F25DB324-0B3B-4CE6-8DF8-6DA2122FE305}" destId="{D8AB9F58-AE1C-4990-BF10-105322E173E6}" srcOrd="0" destOrd="0" presId="urn:microsoft.com/office/officeart/2009/layout/CircleArrowProcess"/>
    <dgm:cxn modelId="{10D4B652-927A-4898-98B0-5B3EB56B1EFF}" srcId="{F25DB324-0B3B-4CE6-8DF8-6DA2122FE305}" destId="{BDB2FCC1-70E3-4E49-99EB-631019AC1C4D}" srcOrd="1" destOrd="0" parTransId="{634DC91C-53D2-426F-B017-FBF29C3424E3}" sibTransId="{C58CE4F6-8A53-4237-8228-85D19A6EDE4B}"/>
    <dgm:cxn modelId="{8D4DE858-8E79-4A44-935E-33C5D692B970}" srcId="{F25DB324-0B3B-4CE6-8DF8-6DA2122FE305}" destId="{D5D202A8-DB08-4120-A7EF-8511C2C73884}" srcOrd="2" destOrd="0" parTransId="{E1432770-59A1-4550-9A0A-873E391321DE}" sibTransId="{611F42B1-641B-48D1-9ECC-944C2CB9BA80}"/>
    <dgm:cxn modelId="{CE198B97-4F33-4B8E-B976-63687A0239B4}" srcId="{F25DB324-0B3B-4CE6-8DF8-6DA2122FE305}" destId="{5A6F1238-26BC-4AF6-9D97-DCA9335ACCE4}" srcOrd="3" destOrd="0" parTransId="{B04F9D3F-F415-42A8-B0F2-27EC57023C3F}" sibTransId="{86FEFF93-9A15-4C08-9B7F-426A81B24A3D}"/>
    <dgm:cxn modelId="{6F4AA6AF-C633-442A-990A-FF7E02D65F63}" type="presOf" srcId="{BDB2FCC1-70E3-4E49-99EB-631019AC1C4D}" destId="{41EF2F7F-C438-4A1A-8223-9A5667676D43}" srcOrd="0" destOrd="0" presId="urn:microsoft.com/office/officeart/2009/layout/CircleArrowProcess"/>
    <dgm:cxn modelId="{5EA75BE3-F4D4-422D-A0AD-712D97707B36}" type="presOf" srcId="{D5D202A8-DB08-4120-A7EF-8511C2C73884}" destId="{DB25BA1C-1056-4645-84A3-B0944191A218}" srcOrd="0" destOrd="0" presId="urn:microsoft.com/office/officeart/2009/layout/CircleArrowProcess"/>
    <dgm:cxn modelId="{075F98E5-69C0-4F11-86DF-7AC8D86C1A20}" type="presOf" srcId="{5A6F1238-26BC-4AF6-9D97-DCA9335ACCE4}" destId="{CC3C0754-284D-4C27-80F9-0AE8CAD7499C}" srcOrd="0" destOrd="0" presId="urn:microsoft.com/office/officeart/2009/layout/CircleArrowProcess"/>
    <dgm:cxn modelId="{688DC6EF-1E7C-4A7C-BB82-EC3872A2B593}" type="presOf" srcId="{EB23CFE8-6022-4AF2-9B7B-1214E749539E}" destId="{7EF7A659-7A68-4F8E-8A0C-AC162E7D0E7D}" srcOrd="0" destOrd="0" presId="urn:microsoft.com/office/officeart/2009/layout/CircleArrowProcess"/>
    <dgm:cxn modelId="{99023B37-95A1-4034-B553-B685F6ECA059}" type="presParOf" srcId="{D8AB9F58-AE1C-4990-BF10-105322E173E6}" destId="{FF055B19-98BE-4FAE-9F61-C28A71055C5A}" srcOrd="0" destOrd="0" presId="urn:microsoft.com/office/officeart/2009/layout/CircleArrowProcess"/>
    <dgm:cxn modelId="{D275871E-9FC3-4C70-8987-CBDAB2E22138}" type="presParOf" srcId="{FF055B19-98BE-4FAE-9F61-C28A71055C5A}" destId="{5EDA7BD1-564D-4071-BA00-2DCA0F1A3274}" srcOrd="0" destOrd="0" presId="urn:microsoft.com/office/officeart/2009/layout/CircleArrowProcess"/>
    <dgm:cxn modelId="{5B540CF0-D08B-4E99-9B85-64747AB87C4C}" type="presParOf" srcId="{D8AB9F58-AE1C-4990-BF10-105322E173E6}" destId="{7EF7A659-7A68-4F8E-8A0C-AC162E7D0E7D}" srcOrd="1" destOrd="0" presId="urn:microsoft.com/office/officeart/2009/layout/CircleArrowProcess"/>
    <dgm:cxn modelId="{8FDCDF44-770D-40C0-998D-4C60E473CA9F}" type="presParOf" srcId="{D8AB9F58-AE1C-4990-BF10-105322E173E6}" destId="{6E690AA1-90D5-4EC0-9BD5-40D09EC11E9D}" srcOrd="2" destOrd="0" presId="urn:microsoft.com/office/officeart/2009/layout/CircleArrowProcess"/>
    <dgm:cxn modelId="{8B63A9A0-D846-4854-8ED3-3C14D8D6EAEC}" type="presParOf" srcId="{6E690AA1-90D5-4EC0-9BD5-40D09EC11E9D}" destId="{8564DE5D-692E-4D6C-85B5-4DE25DB8A747}" srcOrd="0" destOrd="0" presId="urn:microsoft.com/office/officeart/2009/layout/CircleArrowProcess"/>
    <dgm:cxn modelId="{8AFFF867-68A1-416A-B3B1-DB07A3F0DA12}" type="presParOf" srcId="{D8AB9F58-AE1C-4990-BF10-105322E173E6}" destId="{41EF2F7F-C438-4A1A-8223-9A5667676D43}" srcOrd="3" destOrd="0" presId="urn:microsoft.com/office/officeart/2009/layout/CircleArrowProcess"/>
    <dgm:cxn modelId="{25614F9B-33FF-41D4-930F-4F6941A2B2D2}" type="presParOf" srcId="{D8AB9F58-AE1C-4990-BF10-105322E173E6}" destId="{E9DFC493-6826-4CFD-9BFF-22504AE8583C}" srcOrd="4" destOrd="0" presId="urn:microsoft.com/office/officeart/2009/layout/CircleArrowProcess"/>
    <dgm:cxn modelId="{04E8B781-2772-406D-A6A6-F5864E717775}" type="presParOf" srcId="{E9DFC493-6826-4CFD-9BFF-22504AE8583C}" destId="{3CF7BF4A-1DF8-4AFA-97DC-4CCCA62431EA}" srcOrd="0" destOrd="0" presId="urn:microsoft.com/office/officeart/2009/layout/CircleArrowProcess"/>
    <dgm:cxn modelId="{89453412-206B-4C00-BF49-C441F80E2DCD}" type="presParOf" srcId="{D8AB9F58-AE1C-4990-BF10-105322E173E6}" destId="{DB25BA1C-1056-4645-84A3-B0944191A218}" srcOrd="5" destOrd="0" presId="urn:microsoft.com/office/officeart/2009/layout/CircleArrowProcess"/>
    <dgm:cxn modelId="{83AAD8CB-037B-4239-B76B-D9FFBA6DF9EA}" type="presParOf" srcId="{D8AB9F58-AE1C-4990-BF10-105322E173E6}" destId="{BE3E1F6F-39E5-496A-AF48-6DECDC23EB88}" srcOrd="6" destOrd="0" presId="urn:microsoft.com/office/officeart/2009/layout/CircleArrowProcess"/>
    <dgm:cxn modelId="{B1A3E44E-5181-4752-B52E-2DD0ED89B663}" type="presParOf" srcId="{BE3E1F6F-39E5-496A-AF48-6DECDC23EB88}" destId="{A78AFBC3-4DAF-428D-BA0D-AD0167BA46C8}" srcOrd="0" destOrd="0" presId="urn:microsoft.com/office/officeart/2009/layout/CircleArrowProcess"/>
    <dgm:cxn modelId="{614C0ABD-B4C7-4C28-8B8A-2D7FB6A11ED9}" type="presParOf" srcId="{D8AB9F58-AE1C-4990-BF10-105322E173E6}" destId="{CC3C0754-284D-4C27-80F9-0AE8CAD7499C}" srcOrd="7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550D71-119B-4CA2-BB9E-ADE961BAB101}">
      <dsp:nvSpPr>
        <dsp:cNvPr id="0" name=""/>
        <dsp:cNvSpPr/>
      </dsp:nvSpPr>
      <dsp:spPr>
        <a:xfrm>
          <a:off x="2" y="274689"/>
          <a:ext cx="5214197" cy="74846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r-HR" sz="2800" kern="1200" dirty="0"/>
            <a:t>PRAVA VOLONTERA </a:t>
          </a:r>
        </a:p>
      </dsp:txBody>
      <dsp:txXfrm>
        <a:off x="2" y="274689"/>
        <a:ext cx="5214197" cy="748461"/>
      </dsp:txXfrm>
    </dsp:sp>
    <dsp:sp modelId="{2301780B-51A4-43FA-99E7-45ED45D8B1C1}">
      <dsp:nvSpPr>
        <dsp:cNvPr id="0" name=""/>
        <dsp:cNvSpPr/>
      </dsp:nvSpPr>
      <dsp:spPr>
        <a:xfrm>
          <a:off x="0" y="1074669"/>
          <a:ext cx="5214197" cy="378508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contourW="3000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/>
            <a:t>na stjecanje novih znanja, vještina i kompetencija kroz volontiranje</a:t>
          </a:r>
        </a:p>
        <a:p>
          <a:pPr marL="114300" lvl="1" indent="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>
              <a:latin typeface="Calibri" panose="020F0502020204030204"/>
              <a:ea typeface="+mn-ea"/>
              <a:cs typeface="+mn-cs"/>
            </a:rPr>
            <a:t>na pisanu potvrdu o volontiranju</a:t>
          </a:r>
          <a:endParaRPr lang="hr-HR" sz="1400" kern="1200" dirty="0"/>
        </a:p>
        <a:p>
          <a:pPr marL="114300" lvl="1" indent="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kern="1200" dirty="0"/>
            <a:t>na upoznavanje s Kodeksom i etičkim normama bitnima za pojedini oblik volontiranja</a:t>
          </a:r>
          <a:endParaRPr lang="hr-HR" sz="1400" kern="1200" dirty="0"/>
        </a:p>
        <a:p>
          <a:pPr marL="114300" lvl="1" indent="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/>
            <a:t>na prikladnu edukaciju s ciljem poboljšanja kvalitete obavljenih aktivnosti i pruženih usluga</a:t>
          </a:r>
        </a:p>
        <a:p>
          <a:pPr marL="114300" lvl="1" indent="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/>
            <a:t>na stručnu pomoć i podršku tijekom volontiranja</a:t>
          </a:r>
        </a:p>
        <a:p>
          <a:pPr marL="114300" lvl="1" indent="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/>
            <a:t>na upoznavanje s uvjetima volontiranja, aktivnostima koje će obavljati, uslugama koje će pružati i pravima koja im pripadaju na temelju Zakona i drugih propisa kao i općih akata organizatora volontiranja</a:t>
          </a:r>
        </a:p>
        <a:p>
          <a:pPr marL="114300" lvl="1" indent="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/>
            <a:t>na primjerene i sigurne uvjete rada u skladu s naravi volonterskih aktivnosti koje obavlja</a:t>
          </a:r>
        </a:p>
        <a:p>
          <a:pPr marL="114300" lvl="1" indent="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l-PL" sz="1400" kern="1200" dirty="0"/>
            <a:t>na zaštitu privatnosti i osobnih podataka</a:t>
          </a:r>
          <a:endParaRPr lang="hr-HR" sz="1400" kern="1200" dirty="0"/>
        </a:p>
      </dsp:txBody>
      <dsp:txXfrm>
        <a:off x="0" y="1074669"/>
        <a:ext cx="5214197" cy="3785084"/>
      </dsp:txXfrm>
    </dsp:sp>
    <dsp:sp modelId="{47B066DB-D925-423D-96F6-6249ADB183DC}">
      <dsp:nvSpPr>
        <dsp:cNvPr id="0" name=""/>
        <dsp:cNvSpPr/>
      </dsp:nvSpPr>
      <dsp:spPr>
        <a:xfrm>
          <a:off x="5944239" y="316038"/>
          <a:ext cx="5214197" cy="891684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84480" tIns="162560" rIns="284480" bIns="16256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4000" kern="1200" dirty="0"/>
            <a:t>OBVEZE VOLONTERA </a:t>
          </a:r>
        </a:p>
      </dsp:txBody>
      <dsp:txXfrm>
        <a:off x="5944239" y="316038"/>
        <a:ext cx="5214197" cy="891684"/>
      </dsp:txXfrm>
    </dsp:sp>
    <dsp:sp modelId="{1FA4E998-34FF-40C4-9C6F-E95CBDFEF30C}">
      <dsp:nvSpPr>
        <dsp:cNvPr id="0" name=""/>
        <dsp:cNvSpPr/>
      </dsp:nvSpPr>
      <dsp:spPr>
        <a:xfrm>
          <a:off x="5944293" y="1040838"/>
          <a:ext cx="5214197" cy="3785084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>
          <a:noFill/>
        </a:ln>
        <a:effectLst/>
        <a:sp3d extrusionH="50600" contourW="3000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674" tIns="58674" rIns="78232" bIns="88011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05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/>
            <a:t>volontirati u skladu sa stručnim propisima i etičkim pravilima, te prema primljenim uputama organizatora volontiranja,</a:t>
          </a:r>
          <a:endParaRPr lang="hr-HR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05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/>
            <a:t>• čuvati poslovnu ili profesionalnu tajnu i povjerljive i osobne podatke o organizatoru ili korisniku volontiranja,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/>
            <a:t>• odbiti volontiranje koje je suprotno propisima,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400" kern="1200" dirty="0"/>
            <a:t>• poštivati integritet, misiju, ciljeve i vrijednosti organizatora volontiranja,</a:t>
          </a:r>
          <a:endParaRPr lang="hr-HR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t-IT" sz="1400" kern="1200" dirty="0"/>
            <a:t>• surađivati s drugim volonterima i zaposlenicima organizatora volontiranja kako bi se</a:t>
          </a:r>
          <a:r>
            <a:rPr lang="hr-HR" sz="1400" kern="1200" dirty="0"/>
            <a:t> osigurao kvalitetan prijenos znanja i iskustva po završetku volontiranja,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1400" kern="1200" dirty="0"/>
            <a:t>• prilikom početka, tijeka i prekida volontiranja paziti da svojim postupcima ne prouzroči štetu organizatoru ili korisniku volontiranja</a:t>
          </a: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hr-HR" sz="500" kern="1200" dirty="0"/>
        </a:p>
      </dsp:txBody>
      <dsp:txXfrm>
        <a:off x="5944293" y="1040838"/>
        <a:ext cx="5214197" cy="37850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4162EE-7ADE-40A1-865C-A2CD7F39981E}">
      <dsp:nvSpPr>
        <dsp:cNvPr id="0" name=""/>
        <dsp:cNvSpPr/>
      </dsp:nvSpPr>
      <dsp:spPr>
        <a:xfrm>
          <a:off x="1741841" y="411"/>
          <a:ext cx="1638583" cy="148964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1980" tIns="17780" rIns="819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i="1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humanitarna djelatnost</a:t>
          </a:r>
          <a:endParaRPr lang="hr-HR" sz="1400" b="1" kern="1200" dirty="0"/>
        </a:p>
      </dsp:txBody>
      <dsp:txXfrm>
        <a:off x="1981806" y="218565"/>
        <a:ext cx="1158653" cy="1053340"/>
      </dsp:txXfrm>
    </dsp:sp>
    <dsp:sp modelId="{F21798A8-6904-4709-9564-7A05F9EB05D7}">
      <dsp:nvSpPr>
        <dsp:cNvPr id="0" name=""/>
        <dsp:cNvSpPr/>
      </dsp:nvSpPr>
      <dsp:spPr>
        <a:xfrm>
          <a:off x="3082495" y="411"/>
          <a:ext cx="1489648" cy="1489648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1980" tIns="17780" rIns="819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i="1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kulturna djelatnost</a:t>
          </a:r>
          <a:endParaRPr lang="hr-HR" sz="1400" b="1" kern="1200" dirty="0"/>
        </a:p>
      </dsp:txBody>
      <dsp:txXfrm>
        <a:off x="3300649" y="218565"/>
        <a:ext cx="1053340" cy="1053340"/>
      </dsp:txXfrm>
    </dsp:sp>
    <dsp:sp modelId="{8CBCE47C-0183-487C-961F-1CEC7258E4D7}">
      <dsp:nvSpPr>
        <dsp:cNvPr id="0" name=""/>
        <dsp:cNvSpPr/>
      </dsp:nvSpPr>
      <dsp:spPr>
        <a:xfrm>
          <a:off x="4274213" y="411"/>
          <a:ext cx="1489648" cy="1489648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1980" tIns="17780" rIns="819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i="1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uključivanje u rad tehničkih udruga</a:t>
          </a:r>
          <a:endParaRPr lang="hr-HR" sz="1400" b="1" kern="1200" dirty="0"/>
        </a:p>
      </dsp:txBody>
      <dsp:txXfrm>
        <a:off x="4492367" y="218565"/>
        <a:ext cx="1053340" cy="1053340"/>
      </dsp:txXfrm>
    </dsp:sp>
    <dsp:sp modelId="{2A3BAE90-2699-4AC8-805B-25BFC77E297B}">
      <dsp:nvSpPr>
        <dsp:cNvPr id="0" name=""/>
        <dsp:cNvSpPr/>
      </dsp:nvSpPr>
      <dsp:spPr>
        <a:xfrm>
          <a:off x="5465932" y="411"/>
          <a:ext cx="1489648" cy="1489648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1980" tIns="17780" rIns="819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i="1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zaštita okoliša</a:t>
          </a:r>
          <a:endParaRPr lang="hr-HR" sz="1400" b="1" kern="1200" dirty="0"/>
        </a:p>
      </dsp:txBody>
      <dsp:txXfrm>
        <a:off x="5684086" y="218565"/>
        <a:ext cx="1053340" cy="1053340"/>
      </dsp:txXfrm>
    </dsp:sp>
    <dsp:sp modelId="{C006704F-DC64-4576-BAAC-12A052335998}">
      <dsp:nvSpPr>
        <dsp:cNvPr id="0" name=""/>
        <dsp:cNvSpPr/>
      </dsp:nvSpPr>
      <dsp:spPr>
        <a:xfrm>
          <a:off x="6657651" y="411"/>
          <a:ext cx="1489648" cy="1489648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1980" tIns="17780" rIns="819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i="1" kern="1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sportska </a:t>
          </a:r>
          <a:r>
            <a:rPr lang="hr-HR" sz="1400" b="1" i="1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rekreacija</a:t>
          </a:r>
          <a:endParaRPr lang="hr-HR" sz="1400" b="1" kern="1200" dirty="0"/>
        </a:p>
      </dsp:txBody>
      <dsp:txXfrm>
        <a:off x="6875805" y="218565"/>
        <a:ext cx="1053340" cy="10533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8CAA92-36D9-4E57-B628-ECDC5C66048E}">
      <dsp:nvSpPr>
        <dsp:cNvPr id="0" name=""/>
        <dsp:cNvSpPr/>
      </dsp:nvSpPr>
      <dsp:spPr>
        <a:xfrm>
          <a:off x="2278704" y="967"/>
          <a:ext cx="3934558" cy="357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endParaRPr lang="hr-HR" sz="1600" kern="1200" dirty="0"/>
        </a:p>
      </dsp:txBody>
      <dsp:txXfrm>
        <a:off x="2278704" y="967"/>
        <a:ext cx="3934558" cy="357687"/>
      </dsp:txXfrm>
    </dsp:sp>
    <dsp:sp modelId="{C385925C-C205-4308-96ED-08940BF78ED8}">
      <dsp:nvSpPr>
        <dsp:cNvPr id="0" name=""/>
        <dsp:cNvSpPr/>
      </dsp:nvSpPr>
      <dsp:spPr>
        <a:xfrm>
          <a:off x="3897479" y="369642"/>
          <a:ext cx="920686" cy="728621"/>
        </a:xfrm>
        <a:prstGeom prst="chevron">
          <a:avLst>
            <a:gd name="adj" fmla="val 706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79CAE7-9DBC-43D7-9FD4-3327E7E466BA}">
      <dsp:nvSpPr>
        <dsp:cNvPr id="0" name=""/>
        <dsp:cNvSpPr/>
      </dsp:nvSpPr>
      <dsp:spPr>
        <a:xfrm>
          <a:off x="4450503" y="369642"/>
          <a:ext cx="920686" cy="728621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631E2A-7274-4FB2-9B52-D31CB9FF30D2}">
      <dsp:nvSpPr>
        <dsp:cNvPr id="0" name=""/>
        <dsp:cNvSpPr/>
      </dsp:nvSpPr>
      <dsp:spPr>
        <a:xfrm>
          <a:off x="5003964" y="369642"/>
          <a:ext cx="920686" cy="728621"/>
        </a:xfrm>
        <a:prstGeom prst="chevron">
          <a:avLst>
            <a:gd name="adj" fmla="val 706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80D288-BC27-4881-9A86-75768813FA2D}">
      <dsp:nvSpPr>
        <dsp:cNvPr id="0" name=""/>
        <dsp:cNvSpPr/>
      </dsp:nvSpPr>
      <dsp:spPr>
        <a:xfrm>
          <a:off x="5556988" y="369642"/>
          <a:ext cx="920686" cy="728621"/>
        </a:xfrm>
        <a:prstGeom prst="chevron">
          <a:avLst>
            <a:gd name="adj" fmla="val 706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C8D54C-CEE7-40D3-99E5-A84E1C6688F5}">
      <dsp:nvSpPr>
        <dsp:cNvPr id="0" name=""/>
        <dsp:cNvSpPr/>
      </dsp:nvSpPr>
      <dsp:spPr>
        <a:xfrm>
          <a:off x="6110450" y="369642"/>
          <a:ext cx="920686" cy="728621"/>
        </a:xfrm>
        <a:prstGeom prst="chevron">
          <a:avLst>
            <a:gd name="adj" fmla="val 706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510AF4-50D7-4667-B4F3-E0BBFCED0809}">
      <dsp:nvSpPr>
        <dsp:cNvPr id="0" name=""/>
        <dsp:cNvSpPr/>
      </dsp:nvSpPr>
      <dsp:spPr>
        <a:xfrm>
          <a:off x="6663474" y="369642"/>
          <a:ext cx="920686" cy="728621"/>
        </a:xfrm>
        <a:prstGeom prst="chevron">
          <a:avLst>
            <a:gd name="adj" fmla="val 706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1A827A-EC40-4EC6-93E8-6B51011FE454}">
      <dsp:nvSpPr>
        <dsp:cNvPr id="0" name=""/>
        <dsp:cNvSpPr/>
      </dsp:nvSpPr>
      <dsp:spPr>
        <a:xfrm>
          <a:off x="7216935" y="369642"/>
          <a:ext cx="920686" cy="728621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5D927E-9E66-4947-BB2D-A1B0F130B261}">
      <dsp:nvSpPr>
        <dsp:cNvPr id="0" name=""/>
        <dsp:cNvSpPr/>
      </dsp:nvSpPr>
      <dsp:spPr>
        <a:xfrm>
          <a:off x="373774" y="411919"/>
          <a:ext cx="7223258" cy="75059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150" extrusionH="12700" prstMaterial="flat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anose="05050102010706020507" pitchFamily="18" charset="2"/>
            <a:buNone/>
          </a:pPr>
          <a:r>
            <a:rPr lang="hr-HR" sz="1600" kern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ispunjavanjem ovog </a:t>
          </a:r>
          <a:r>
            <a:rPr lang="hr-HR" sz="1600" u="none" strike="noStrike" kern="1200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/>
            </a:rPr>
            <a:t>obrasca</a:t>
          </a:r>
          <a:r>
            <a:rPr lang="hr-HR" sz="1600" kern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r-HR" sz="1600" u="sng" kern="1200" spc="-10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1"/>
            </a:rPr>
            <a:t>https://forms.office.com/Pages/ResponsePage.aspx?id=uKHoALb0XUappDG3R5yJmHtD0G0VolZLv0P8qiubhw5UMFVKUVRBRFlCUlBEWEVZOU1IUlJUUkxVMS4u</a:t>
          </a:r>
          <a:r>
            <a:rPr lang="hr-HR" sz="1600" kern="1200" spc="-1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hr-HR" sz="1600" kern="1200" dirty="0"/>
        </a:p>
      </dsp:txBody>
      <dsp:txXfrm>
        <a:off x="373774" y="411919"/>
        <a:ext cx="7223258" cy="750597"/>
      </dsp:txXfrm>
    </dsp:sp>
    <dsp:sp modelId="{42F5AACC-43BA-4F7A-B688-C4B91C7A6832}">
      <dsp:nvSpPr>
        <dsp:cNvPr id="0" name=""/>
        <dsp:cNvSpPr/>
      </dsp:nvSpPr>
      <dsp:spPr>
        <a:xfrm>
          <a:off x="2278704" y="1133983"/>
          <a:ext cx="3934558" cy="357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b" anchorCtr="0">
          <a:noAutofit/>
        </a:bodyPr>
        <a:lstStyle/>
        <a:p>
          <a:pPr marL="0" lvl="0" indent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6000" kern="12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2278704" y="1133983"/>
        <a:ext cx="3934558" cy="357687"/>
      </dsp:txXfrm>
    </dsp:sp>
    <dsp:sp modelId="{6FF8C2C9-BD45-4EB2-80EB-1098151BEF13}">
      <dsp:nvSpPr>
        <dsp:cNvPr id="0" name=""/>
        <dsp:cNvSpPr/>
      </dsp:nvSpPr>
      <dsp:spPr>
        <a:xfrm>
          <a:off x="3897479" y="1491670"/>
          <a:ext cx="920686" cy="728621"/>
        </a:xfrm>
        <a:prstGeom prst="chevron">
          <a:avLst>
            <a:gd name="adj" fmla="val 706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42F158-B309-41DD-843B-A1FA1AAC3A25}">
      <dsp:nvSpPr>
        <dsp:cNvPr id="0" name=""/>
        <dsp:cNvSpPr/>
      </dsp:nvSpPr>
      <dsp:spPr>
        <a:xfrm>
          <a:off x="4450503" y="1491670"/>
          <a:ext cx="920686" cy="728621"/>
        </a:xfrm>
        <a:prstGeom prst="chevron">
          <a:avLst>
            <a:gd name="adj" fmla="val 706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2C4381-333A-4B29-96D6-82E75289F7AB}">
      <dsp:nvSpPr>
        <dsp:cNvPr id="0" name=""/>
        <dsp:cNvSpPr/>
      </dsp:nvSpPr>
      <dsp:spPr>
        <a:xfrm>
          <a:off x="5003964" y="1491670"/>
          <a:ext cx="920686" cy="728621"/>
        </a:xfrm>
        <a:prstGeom prst="chevron">
          <a:avLst>
            <a:gd name="adj" fmla="val 706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E8E98B-5731-49EA-A2E5-988EDFA072CC}">
      <dsp:nvSpPr>
        <dsp:cNvPr id="0" name=""/>
        <dsp:cNvSpPr/>
      </dsp:nvSpPr>
      <dsp:spPr>
        <a:xfrm>
          <a:off x="5556988" y="1491670"/>
          <a:ext cx="920686" cy="728621"/>
        </a:xfrm>
        <a:prstGeom prst="chevron">
          <a:avLst>
            <a:gd name="adj" fmla="val 706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2AA442-9CFD-478B-BFC7-7774B59BDDFD}">
      <dsp:nvSpPr>
        <dsp:cNvPr id="0" name=""/>
        <dsp:cNvSpPr/>
      </dsp:nvSpPr>
      <dsp:spPr>
        <a:xfrm>
          <a:off x="6110450" y="1491670"/>
          <a:ext cx="920686" cy="728621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A8FEB5-8A79-4266-BE18-F69AB4C9A5B2}">
      <dsp:nvSpPr>
        <dsp:cNvPr id="0" name=""/>
        <dsp:cNvSpPr/>
      </dsp:nvSpPr>
      <dsp:spPr>
        <a:xfrm>
          <a:off x="6663474" y="1491670"/>
          <a:ext cx="920686" cy="728621"/>
        </a:xfrm>
        <a:prstGeom prst="chevron">
          <a:avLst>
            <a:gd name="adj" fmla="val 706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3AEB7B-47A2-417F-A9C5-318DF78371C9}">
      <dsp:nvSpPr>
        <dsp:cNvPr id="0" name=""/>
        <dsp:cNvSpPr/>
      </dsp:nvSpPr>
      <dsp:spPr>
        <a:xfrm>
          <a:off x="7216935" y="1491670"/>
          <a:ext cx="920686" cy="728621"/>
        </a:xfrm>
        <a:prstGeom prst="chevron">
          <a:avLst>
            <a:gd name="adj" fmla="val 706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91FCB1-CE8A-41CA-A882-41E921149D44}">
      <dsp:nvSpPr>
        <dsp:cNvPr id="0" name=""/>
        <dsp:cNvSpPr/>
      </dsp:nvSpPr>
      <dsp:spPr>
        <a:xfrm>
          <a:off x="356038" y="1564532"/>
          <a:ext cx="7223258" cy="58289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150" extrusionH="12700" prstMaterial="flat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kern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pošaljite mail na </a:t>
          </a:r>
          <a:r>
            <a:rPr lang="hr-HR" sz="1600" u="sng" kern="1200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2"/>
            </a:rPr>
            <a:t>mladi-i-volonteri@hck.hr</a:t>
          </a:r>
          <a:endParaRPr lang="hr-HR" sz="1600" kern="12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356038" y="1564532"/>
        <a:ext cx="7223258" cy="582897"/>
      </dsp:txXfrm>
    </dsp:sp>
    <dsp:sp modelId="{9A6EE3B7-8731-472A-B6DE-CDD093652E52}">
      <dsp:nvSpPr>
        <dsp:cNvPr id="0" name=""/>
        <dsp:cNvSpPr/>
      </dsp:nvSpPr>
      <dsp:spPr>
        <a:xfrm>
          <a:off x="2278704" y="2245024"/>
          <a:ext cx="3934558" cy="357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b" anchorCtr="0">
          <a:noAutofit/>
        </a:bodyPr>
        <a:lstStyle/>
        <a:p>
          <a:pPr marL="0" lvl="0" indent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6000" kern="12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2278704" y="2245024"/>
        <a:ext cx="3934558" cy="357687"/>
      </dsp:txXfrm>
    </dsp:sp>
    <dsp:sp modelId="{77C7EC1C-F957-4F26-A65D-22FE2BD2EA7B}">
      <dsp:nvSpPr>
        <dsp:cNvPr id="0" name=""/>
        <dsp:cNvSpPr/>
      </dsp:nvSpPr>
      <dsp:spPr>
        <a:xfrm>
          <a:off x="3897479" y="2602711"/>
          <a:ext cx="920686" cy="728621"/>
        </a:xfrm>
        <a:prstGeom prst="chevron">
          <a:avLst>
            <a:gd name="adj" fmla="val 706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75F274-6571-44F4-954F-C77D105FEE6F}">
      <dsp:nvSpPr>
        <dsp:cNvPr id="0" name=""/>
        <dsp:cNvSpPr/>
      </dsp:nvSpPr>
      <dsp:spPr>
        <a:xfrm>
          <a:off x="4450503" y="2602711"/>
          <a:ext cx="920686" cy="728621"/>
        </a:xfrm>
        <a:prstGeom prst="chevron">
          <a:avLst>
            <a:gd name="adj" fmla="val 706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56AE51-F9F5-4001-A5FA-55241514AC7B}">
      <dsp:nvSpPr>
        <dsp:cNvPr id="0" name=""/>
        <dsp:cNvSpPr/>
      </dsp:nvSpPr>
      <dsp:spPr>
        <a:xfrm>
          <a:off x="5003964" y="2602711"/>
          <a:ext cx="920686" cy="728621"/>
        </a:xfrm>
        <a:prstGeom prst="chevron">
          <a:avLst>
            <a:gd name="adj" fmla="val 706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8FAAAE-D7EC-4CD3-BDA3-082826D72EDA}">
      <dsp:nvSpPr>
        <dsp:cNvPr id="0" name=""/>
        <dsp:cNvSpPr/>
      </dsp:nvSpPr>
      <dsp:spPr>
        <a:xfrm>
          <a:off x="5556988" y="2602711"/>
          <a:ext cx="920686" cy="728621"/>
        </a:xfrm>
        <a:prstGeom prst="chevron">
          <a:avLst>
            <a:gd name="adj" fmla="val 706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F6F6D4-F01A-4245-81E0-2E0C8A42F7D6}">
      <dsp:nvSpPr>
        <dsp:cNvPr id="0" name=""/>
        <dsp:cNvSpPr/>
      </dsp:nvSpPr>
      <dsp:spPr>
        <a:xfrm>
          <a:off x="6110450" y="2602711"/>
          <a:ext cx="920686" cy="728621"/>
        </a:xfrm>
        <a:prstGeom prst="chevron">
          <a:avLst>
            <a:gd name="adj" fmla="val 706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F15CE5-83AF-4DC3-BBE7-2CDD0B510499}">
      <dsp:nvSpPr>
        <dsp:cNvPr id="0" name=""/>
        <dsp:cNvSpPr/>
      </dsp:nvSpPr>
      <dsp:spPr>
        <a:xfrm>
          <a:off x="6663474" y="2602711"/>
          <a:ext cx="920686" cy="728621"/>
        </a:xfrm>
        <a:prstGeom prst="chevron">
          <a:avLst>
            <a:gd name="adj" fmla="val 706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6E56D2-8B70-439F-B587-53058ADA2AAB}">
      <dsp:nvSpPr>
        <dsp:cNvPr id="0" name=""/>
        <dsp:cNvSpPr/>
      </dsp:nvSpPr>
      <dsp:spPr>
        <a:xfrm>
          <a:off x="7216935" y="2602711"/>
          <a:ext cx="920686" cy="728621"/>
        </a:xfrm>
        <a:prstGeom prst="chevron">
          <a:avLst>
            <a:gd name="adj" fmla="val 706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181DFD-08C8-413E-9F68-CA2BB7358DCC}">
      <dsp:nvSpPr>
        <dsp:cNvPr id="0" name=""/>
        <dsp:cNvSpPr/>
      </dsp:nvSpPr>
      <dsp:spPr>
        <a:xfrm>
          <a:off x="356038" y="2675573"/>
          <a:ext cx="7223258" cy="58289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57150" extrusionH="12700" prstMaterial="flat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kern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ili se izravno javite u </a:t>
          </a:r>
          <a:r>
            <a:rPr lang="hr-HR" sz="1600" u="none" strike="noStrike" kern="1200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3"/>
            </a:rPr>
            <a:t>društvo </a:t>
          </a:r>
          <a:r>
            <a:rPr lang="hr-HR" sz="1600" b="1" u="none" strike="noStrike" kern="1200" dirty="0">
              <a:effectLst/>
              <a:ea typeface="Times New Roman" panose="02020603050405020304" pitchFamily="18" charset="0"/>
              <a:cs typeface="Times New Roman" panose="02020603050405020304" pitchFamily="18" charset="0"/>
              <a:hlinkClick xmlns:r="http://schemas.openxmlformats.org/officeDocument/2006/relationships" r:id="rId3"/>
            </a:rPr>
            <a:t>Crvenog križa </a:t>
          </a:r>
          <a:r>
            <a:rPr lang="hr-HR" sz="1600" kern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rPr>
            <a:t>na čijem području želite volontirati</a:t>
          </a:r>
          <a:endParaRPr lang="hr-HR" sz="1600" kern="1200" dirty="0">
            <a:effectLst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356038" y="2675573"/>
        <a:ext cx="7223258" cy="5828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D6F9B3-8BC6-4DFC-A347-906E61453F73}">
      <dsp:nvSpPr>
        <dsp:cNvPr id="0" name=""/>
        <dsp:cNvSpPr/>
      </dsp:nvSpPr>
      <dsp:spPr>
        <a:xfrm>
          <a:off x="1181133" y="43660"/>
          <a:ext cx="3629063" cy="3400186"/>
        </a:xfrm>
        <a:prstGeom prst="ellipse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800" i="1" kern="1200" dirty="0"/>
            <a:t>Postanite sunce Ivanečkog sunca – </a:t>
          </a:r>
          <a:r>
            <a:rPr lang="hr-HR" sz="2800" b="1" i="1" kern="1200" dirty="0"/>
            <a:t>volontirajte!</a:t>
          </a:r>
        </a:p>
      </dsp:txBody>
      <dsp:txXfrm>
        <a:off x="1712597" y="541606"/>
        <a:ext cx="2566135" cy="2404294"/>
      </dsp:txXfrm>
    </dsp:sp>
    <dsp:sp modelId="{20D30D23-5F26-4558-93A6-F3CF1A24B1D3}">
      <dsp:nvSpPr>
        <dsp:cNvPr id="0" name=""/>
        <dsp:cNvSpPr/>
      </dsp:nvSpPr>
      <dsp:spPr>
        <a:xfrm>
          <a:off x="4634361" y="895134"/>
          <a:ext cx="378157" cy="37815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8E39DE3-CAAF-4343-B49C-A37F8823647D}">
      <dsp:nvSpPr>
        <dsp:cNvPr id="0" name=""/>
        <dsp:cNvSpPr/>
      </dsp:nvSpPr>
      <dsp:spPr>
        <a:xfrm>
          <a:off x="3605245" y="3302471"/>
          <a:ext cx="273816" cy="27408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57D634-B9F5-43F6-BA0E-68A2CED17DB7}">
      <dsp:nvSpPr>
        <dsp:cNvPr id="0" name=""/>
        <dsp:cNvSpPr/>
      </dsp:nvSpPr>
      <dsp:spPr>
        <a:xfrm>
          <a:off x="6552489" y="1703525"/>
          <a:ext cx="273816" cy="274080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E8FE357-3CC9-4EE0-B87F-325975A45548}">
      <dsp:nvSpPr>
        <dsp:cNvPr id="0" name=""/>
        <dsp:cNvSpPr/>
      </dsp:nvSpPr>
      <dsp:spPr>
        <a:xfrm>
          <a:off x="4958131" y="3425354"/>
          <a:ext cx="378157" cy="378151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8ECC0B7-1B43-459D-ABDE-7ADC8B0DD073}">
      <dsp:nvSpPr>
        <dsp:cNvPr id="0" name=""/>
        <dsp:cNvSpPr/>
      </dsp:nvSpPr>
      <dsp:spPr>
        <a:xfrm>
          <a:off x="3683026" y="537436"/>
          <a:ext cx="273816" cy="274080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BCA1A14-AEAB-4E34-B974-A5145B36B249}">
      <dsp:nvSpPr>
        <dsp:cNvPr id="0" name=""/>
        <dsp:cNvSpPr/>
      </dsp:nvSpPr>
      <dsp:spPr>
        <a:xfrm>
          <a:off x="1182292" y="2080191"/>
          <a:ext cx="273816" cy="27408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CD90B78-A0B3-408F-B7CF-296B5F4DFBE4}">
      <dsp:nvSpPr>
        <dsp:cNvPr id="0" name=""/>
        <dsp:cNvSpPr/>
      </dsp:nvSpPr>
      <dsp:spPr>
        <a:xfrm>
          <a:off x="3850393" y="2033365"/>
          <a:ext cx="4299302" cy="1017398"/>
        </a:xfrm>
        <a:prstGeom prst="ellipse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500" b="1" kern="1200" dirty="0">
              <a:hlinkClick xmlns:r="http://schemas.openxmlformats.org/officeDocument/2006/relationships" r:id="rId1"/>
            </a:rPr>
            <a:t>udruga.ivanecko.sunce@gmail.com</a:t>
          </a:r>
          <a:r>
            <a:rPr lang="hr-HR" sz="1500" b="1" kern="1200" dirty="0"/>
            <a:t> </a:t>
          </a:r>
          <a:br>
            <a:rPr lang="hr-HR" sz="2400" b="1" kern="1200" dirty="0"/>
          </a:br>
          <a:r>
            <a:rPr lang="hr-HR" sz="2400" b="1" kern="1200" dirty="0">
              <a:solidFill>
                <a:schemeClr val="tx1"/>
              </a:solidFill>
            </a:rPr>
            <a:t>098 680 596</a:t>
          </a:r>
        </a:p>
      </dsp:txBody>
      <dsp:txXfrm>
        <a:off x="4480011" y="2182359"/>
        <a:ext cx="3040066" cy="719410"/>
      </dsp:txXfrm>
    </dsp:sp>
    <dsp:sp modelId="{6722DDC9-2BC2-4EE2-B368-1DAB25B29463}">
      <dsp:nvSpPr>
        <dsp:cNvPr id="0" name=""/>
        <dsp:cNvSpPr/>
      </dsp:nvSpPr>
      <dsp:spPr>
        <a:xfrm>
          <a:off x="4118098" y="549352"/>
          <a:ext cx="378157" cy="378151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89AA19A-4845-4A4E-8592-26B67C5B8B11}">
      <dsp:nvSpPr>
        <dsp:cNvPr id="0" name=""/>
        <dsp:cNvSpPr/>
      </dsp:nvSpPr>
      <dsp:spPr>
        <a:xfrm>
          <a:off x="1627820" y="2767457"/>
          <a:ext cx="683593" cy="683612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190A1AD-EE65-401F-9234-6652D688F6CD}">
      <dsp:nvSpPr>
        <dsp:cNvPr id="0" name=""/>
        <dsp:cNvSpPr/>
      </dsp:nvSpPr>
      <dsp:spPr>
        <a:xfrm>
          <a:off x="5312511" y="442804"/>
          <a:ext cx="2219080" cy="1165678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kern="1200" dirty="0"/>
            <a:t>Više informacija na:</a:t>
          </a:r>
        </a:p>
      </dsp:txBody>
      <dsp:txXfrm>
        <a:off x="5637488" y="613514"/>
        <a:ext cx="1569126" cy="824258"/>
      </dsp:txXfrm>
    </dsp:sp>
    <dsp:sp modelId="{A66588D6-0ECA-4AAF-82ED-75E0EEF6CC91}">
      <dsp:nvSpPr>
        <dsp:cNvPr id="0" name=""/>
        <dsp:cNvSpPr/>
      </dsp:nvSpPr>
      <dsp:spPr>
        <a:xfrm>
          <a:off x="5450412" y="1273283"/>
          <a:ext cx="378157" cy="37815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B3E2C4F-373E-4EC6-8AFB-37167BC90A26}">
      <dsp:nvSpPr>
        <dsp:cNvPr id="0" name=""/>
        <dsp:cNvSpPr/>
      </dsp:nvSpPr>
      <dsp:spPr>
        <a:xfrm>
          <a:off x="1367915" y="3369203"/>
          <a:ext cx="273816" cy="27408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10BCB12-BFBA-463B-88AC-15301DA3627C}">
      <dsp:nvSpPr>
        <dsp:cNvPr id="0" name=""/>
        <dsp:cNvSpPr/>
      </dsp:nvSpPr>
      <dsp:spPr>
        <a:xfrm>
          <a:off x="4178394" y="2801583"/>
          <a:ext cx="273816" cy="274080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DA7BD1-564D-4071-BA00-2DCA0F1A3274}">
      <dsp:nvSpPr>
        <dsp:cNvPr id="0" name=""/>
        <dsp:cNvSpPr/>
      </dsp:nvSpPr>
      <dsp:spPr>
        <a:xfrm>
          <a:off x="1203732" y="49564"/>
          <a:ext cx="2837965" cy="204337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EF7A659-7A68-4F8E-8A0C-AC162E7D0E7D}">
      <dsp:nvSpPr>
        <dsp:cNvPr id="0" name=""/>
        <dsp:cNvSpPr/>
      </dsp:nvSpPr>
      <dsp:spPr>
        <a:xfrm>
          <a:off x="2098065" y="673801"/>
          <a:ext cx="1140205" cy="570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prikupljanje prehrambenih i higijenskih artikala </a:t>
          </a:r>
          <a:endParaRPr lang="hr-HR" sz="1400" b="1" kern="1200" dirty="0">
            <a:effectLst/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>
        <a:off x="2098065" y="673801"/>
        <a:ext cx="1140205" cy="570043"/>
      </dsp:txXfrm>
    </dsp:sp>
    <dsp:sp modelId="{8564DE5D-692E-4D6C-85B5-4DE25DB8A747}">
      <dsp:nvSpPr>
        <dsp:cNvPr id="0" name=""/>
        <dsp:cNvSpPr/>
      </dsp:nvSpPr>
      <dsp:spPr>
        <a:xfrm>
          <a:off x="615628" y="1223789"/>
          <a:ext cx="2878951" cy="204337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3">
                <a:hueOff val="903533"/>
                <a:satOff val="33333"/>
                <a:lumOff val="-4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903533"/>
                <a:satOff val="33333"/>
                <a:lumOff val="-4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903533"/>
                <a:satOff val="33333"/>
                <a:lumOff val="-4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1EF2F7F-C438-4A1A-8223-9A5667676D43}">
      <dsp:nvSpPr>
        <dsp:cNvPr id="0" name=""/>
        <dsp:cNvSpPr/>
      </dsp:nvSpPr>
      <dsp:spPr>
        <a:xfrm>
          <a:off x="1270507" y="1947847"/>
          <a:ext cx="1386273" cy="570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Izrada rukotvorina te  prikupljanje donacija </a:t>
          </a:r>
        </a:p>
      </dsp:txBody>
      <dsp:txXfrm>
        <a:off x="1270507" y="1947847"/>
        <a:ext cx="1386273" cy="570043"/>
      </dsp:txXfrm>
    </dsp:sp>
    <dsp:sp modelId="{3CF7BF4A-1DF8-4AFA-97DC-4CCCA62431EA}">
      <dsp:nvSpPr>
        <dsp:cNvPr id="0" name=""/>
        <dsp:cNvSpPr/>
      </dsp:nvSpPr>
      <dsp:spPr>
        <a:xfrm>
          <a:off x="1035058" y="2402349"/>
          <a:ext cx="3175313" cy="204337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chemeClr val="accent3">
                <a:hueOff val="1807066"/>
                <a:satOff val="66667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807066"/>
                <a:satOff val="66667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807066"/>
                <a:satOff val="66667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B25BA1C-1056-4645-84A3-B0944191A218}">
      <dsp:nvSpPr>
        <dsp:cNvPr id="0" name=""/>
        <dsp:cNvSpPr/>
      </dsp:nvSpPr>
      <dsp:spPr>
        <a:xfrm>
          <a:off x="1719226" y="3159759"/>
          <a:ext cx="2001505" cy="570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Prikupljanje odjeće, obuće, kućnog tekstila, školskih torbi</a:t>
          </a:r>
        </a:p>
      </dsp:txBody>
      <dsp:txXfrm>
        <a:off x="1719226" y="3159759"/>
        <a:ext cx="2001505" cy="570043"/>
      </dsp:txXfrm>
    </dsp:sp>
    <dsp:sp modelId="{A78AFBC3-4DAF-428D-BA0D-AD0167BA46C8}">
      <dsp:nvSpPr>
        <dsp:cNvPr id="0" name=""/>
        <dsp:cNvSpPr/>
      </dsp:nvSpPr>
      <dsp:spPr>
        <a:xfrm>
          <a:off x="820137" y="3811169"/>
          <a:ext cx="2473381" cy="1557933"/>
        </a:xfrm>
        <a:prstGeom prst="blockArc">
          <a:avLst>
            <a:gd name="adj1" fmla="val 0"/>
            <a:gd name="adj2" fmla="val 18900000"/>
            <a:gd name="adj3" fmla="val 12740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C3C0754-284D-4C27-80F9-0AE8CAD7499C}">
      <dsp:nvSpPr>
        <dsp:cNvPr id="0" name=""/>
        <dsp:cNvSpPr/>
      </dsp:nvSpPr>
      <dsp:spPr>
        <a:xfrm>
          <a:off x="1323766" y="4314998"/>
          <a:ext cx="1386273" cy="5700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Podjela doniranog voća i dr.</a:t>
          </a:r>
          <a:endParaRPr lang="hr-HR" sz="1400" b="1" kern="1200" dirty="0"/>
        </a:p>
      </dsp:txBody>
      <dsp:txXfrm>
        <a:off x="1323766" y="4314998"/>
        <a:ext cx="1386273" cy="5700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787EF84-D571-4138-B59C-237E49CC94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2800BFC6-6E56-47AA-B1C2-6000732AC3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0F27A989-E4B3-4AB3-A6D5-1232A3710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4F3159C5-7ECA-4123-A76C-074A92713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77E6E741-9FBF-48C6-9754-1631115AE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9163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7629A35-4665-46E3-990B-8E995ADE7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0EBE32D-9A0D-4656-A804-03BDEF9891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3DFF2A95-14DC-4537-BA20-E5E1E8711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56B954D8-15C5-4BA7-94B6-1CBC99B74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CD5EF97F-15B7-4BF9-AEA2-066FAFCE0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4214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B8AD6B2-CE87-4B8F-BA10-C5FC66361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54BD763B-6432-4D0B-B91A-785BD3E514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8EEA1DD9-A2A9-4114-AEC4-9B51CE244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1359F877-7F26-46ED-BFF6-D0B2884E7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0669AF9D-F229-454C-AC57-F1289B5C1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97033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231F851-C3EC-4044-A087-D200F9284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AB734149-F1B8-4E19-A4CA-1AC5F31294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2D5CA65E-3EFB-4C75-9DFB-FD2D799A5A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FFD19561-D101-4713-AC21-FE50371CE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9D1FAB60-1E0F-40B6-A07D-46B1C322C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AFF79A0B-DCD1-4386-8F08-0126D82B1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4401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9683757-1101-4413-8FC6-8582D1CE8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9E86CEF5-8D5E-4D51-B0E1-ED99540D13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A28D46A4-D275-4FBF-8DC8-2B6AA5B344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teksta 4">
            <a:extLst>
              <a:ext uri="{FF2B5EF4-FFF2-40B4-BE49-F238E27FC236}">
                <a16:creationId xmlns:a16="http://schemas.microsoft.com/office/drawing/2014/main" id="{8A1888ED-2CE3-4FB1-B156-8710AE5AE2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0F512830-F745-4DAC-9ACE-47B2AF5D11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7" name="Rezervirano mjesto datuma 6">
            <a:extLst>
              <a:ext uri="{FF2B5EF4-FFF2-40B4-BE49-F238E27FC236}">
                <a16:creationId xmlns:a16="http://schemas.microsoft.com/office/drawing/2014/main" id="{0AF575A8-E701-4D84-9C6E-406D64D5F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8" name="Rezervirano mjesto podnožja 7">
            <a:extLst>
              <a:ext uri="{FF2B5EF4-FFF2-40B4-BE49-F238E27FC236}">
                <a16:creationId xmlns:a16="http://schemas.microsoft.com/office/drawing/2014/main" id="{A65A33B4-530B-4542-95D2-1A533086D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>
            <a:extLst>
              <a:ext uri="{FF2B5EF4-FFF2-40B4-BE49-F238E27FC236}">
                <a16:creationId xmlns:a16="http://schemas.microsoft.com/office/drawing/2014/main" id="{37CD3578-BA8B-4FF8-81A8-2E3C5DEEF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42253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34DE963-328F-44B4-A269-D9581B642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>
            <a:extLst>
              <a:ext uri="{FF2B5EF4-FFF2-40B4-BE49-F238E27FC236}">
                <a16:creationId xmlns:a16="http://schemas.microsoft.com/office/drawing/2014/main" id="{1B868FDC-12A1-4788-AD82-B8C8A9F9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EAB4F00B-060C-49D0-856A-255426A98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>
            <a:extLst>
              <a:ext uri="{FF2B5EF4-FFF2-40B4-BE49-F238E27FC236}">
                <a16:creationId xmlns:a16="http://schemas.microsoft.com/office/drawing/2014/main" id="{93C6880D-8989-4E85-90A0-8A4070200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20336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>
            <a:extLst>
              <a:ext uri="{FF2B5EF4-FFF2-40B4-BE49-F238E27FC236}">
                <a16:creationId xmlns:a16="http://schemas.microsoft.com/office/drawing/2014/main" id="{09E37B2F-D209-49DF-8E76-1BF22F7EC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529FE32B-E0B6-472A-B56A-493A8297B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>
            <a:extLst>
              <a:ext uri="{FF2B5EF4-FFF2-40B4-BE49-F238E27FC236}">
                <a16:creationId xmlns:a16="http://schemas.microsoft.com/office/drawing/2014/main" id="{8E784808-3749-41B7-9D71-65B214FB9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669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4E1466A-4CC0-4274-8E40-2CA23525F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3177A2B-2074-4259-97FE-53777259BB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3A1385A2-ECBD-41D4-A3C2-F55944BD00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695ABA14-690C-4732-8DDC-DAF56371C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044506F7-88FC-48F7-BD5A-9913ABF35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4EE72253-EC25-44FB-9B33-7E294BB25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8892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EFFCAC4-95CB-4E97-B1CA-A452CC504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>
            <a:extLst>
              <a:ext uri="{FF2B5EF4-FFF2-40B4-BE49-F238E27FC236}">
                <a16:creationId xmlns:a16="http://schemas.microsoft.com/office/drawing/2014/main" id="{DCB6141D-E9C1-4BA2-8F22-1C98D4429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CC348152-53B9-4811-AEE5-6D2CDAF217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1A483A3E-6562-4EDA-84E4-81186FE07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0544985B-5D8D-45B1-BB68-8BFE59F16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8EE6A938-042C-4181-AFD4-EC9A0A163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97095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00A53F2-7428-4625-BBD0-6053B7E65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5388B673-F752-483E-8518-9A2CEAF649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067350A1-7E8D-4D1E-B91B-BE88D87FF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BA6948EC-0C42-4B1E-B094-76781278E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010290B8-C0CC-4AFA-B149-161EC1E9B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9448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>
            <a:extLst>
              <a:ext uri="{FF2B5EF4-FFF2-40B4-BE49-F238E27FC236}">
                <a16:creationId xmlns:a16="http://schemas.microsoft.com/office/drawing/2014/main" id="{E523E7E2-7185-436C-89F8-6AD513D69F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CFE9634B-32C6-4FD1-8ACE-1017FDB86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5E874313-C417-47D7-A156-D3F1C22CF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E53C41A2-7E9F-4682-8E0E-DE0D5073F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92080C78-1BC7-4E2C-95C4-169F70AA4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31328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>
            <a:extLst>
              <a:ext uri="{FF2B5EF4-FFF2-40B4-BE49-F238E27FC236}">
                <a16:creationId xmlns:a16="http://schemas.microsoft.com/office/drawing/2014/main" id="{55C16CCA-B129-45CD-9749-7898B5C42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1BA09B32-3DFE-4738-9A01-E37E1F906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0C1D8B6B-C337-4D93-92B1-C0A8A08C44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7DF3B-6E20-4B79-BCEE-F5D539DC303B}" type="datetimeFigureOut">
              <a:rPr lang="hr-HR" smtClean="0"/>
              <a:t>4.12.2020.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C70F6FEB-E5ED-4CA6-8F87-2A86B7A8AF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DE4B0E05-9261-44CD-9F54-037DE2C545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60C49-3D63-43C6-91FF-3ED96629725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9475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.mp3"/><Relationship Id="rId7" Type="http://schemas.microsoft.com/office/2007/relationships/hdphoto" Target="../media/hdphoto1.wdp"/><Relationship Id="rId2" Type="http://schemas.openxmlformats.org/officeDocument/2006/relationships/audio" Target="NULL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cst.info/" TargetMode="External"/><Relationship Id="rId13" Type="http://schemas.openxmlformats.org/officeDocument/2006/relationships/image" Target="../media/image9.png"/><Relationship Id="rId3" Type="http://schemas.openxmlformats.org/officeDocument/2006/relationships/hyperlink" Target="https://www.zakon.hr/z/258/Zakon-o-volonterstvu" TargetMode="External"/><Relationship Id="rId7" Type="http://schemas.openxmlformats.org/officeDocument/2006/relationships/hyperlink" Target="http://www.vcz.hr/" TargetMode="External"/><Relationship Id="rId12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microsoft.com/office/2007/relationships/hdphoto" Target="../media/hdphoto2.wdp"/><Relationship Id="rId11" Type="http://schemas.openxmlformats.org/officeDocument/2006/relationships/image" Target="../media/image7.jpg"/><Relationship Id="rId5" Type="http://schemas.openxmlformats.org/officeDocument/2006/relationships/image" Target="../media/image6.png"/><Relationship Id="rId10" Type="http://schemas.openxmlformats.org/officeDocument/2006/relationships/hyperlink" Target="http://www.volonterski-centar-ri.org/" TargetMode="External"/><Relationship Id="rId4" Type="http://schemas.openxmlformats.org/officeDocument/2006/relationships/image" Target="../media/image5.jpeg"/><Relationship Id="rId9" Type="http://schemas.openxmlformats.org/officeDocument/2006/relationships/hyperlink" Target="http://www.vcos.hr/" TargetMode="External"/><Relationship Id="rId1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jpe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hyperlink" Target="mailto:crvenikriz_ivanec@crveni-kriz-ivanec.hr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kmivanec@gmail.com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4.jpeg"/><Relationship Id="rId7" Type="http://schemas.openxmlformats.org/officeDocument/2006/relationships/image" Target="../media/image3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2.jpeg"/><Relationship Id="rId7" Type="http://schemas.openxmlformats.org/officeDocument/2006/relationships/diagramColors" Target="../diagrams/colors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34.jpg"/><Relationship Id="rId4" Type="http://schemas.openxmlformats.org/officeDocument/2006/relationships/diagramLayout" Target="../diagrams/layout5.xml"/><Relationship Id="rId9" Type="http://schemas.microsoft.com/office/2007/relationships/hdphoto" Target="../media/hdphoto4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5" Type="http://schemas.openxmlformats.org/officeDocument/2006/relationships/image" Target="../media/image36.png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hcrv.hr/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s://vcos.hr/programi/volonterstvo/korisna-dokumentacija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volonterski-centar-ri.org/dokumenti/E-prirucnik-Menadzment_volonterskog_programa.pdf" TargetMode="External"/><Relationship Id="rId5" Type="http://schemas.openxmlformats.org/officeDocument/2006/relationships/hyperlink" Target="https://gov.hr/moja-uprava/aktivno-gradjanstvo-i-slobodno-vrijeme/volontiranje/kako-postati-volonter/384" TargetMode="External"/><Relationship Id="rId4" Type="http://schemas.openxmlformats.org/officeDocument/2006/relationships/hyperlink" Target="https://hr.wikipedia.org/wiki/Me%C4%91unarodni_dan_volonter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slov 1">
            <a:extLst>
              <a:ext uri="{FF2B5EF4-FFF2-40B4-BE49-F238E27FC236}">
                <a16:creationId xmlns:a16="http://schemas.microsoft.com/office/drawing/2014/main" id="{D97C21A5-0083-4750-A5FC-2BAF87D12F9A}"/>
              </a:ext>
            </a:extLst>
          </p:cNvPr>
          <p:cNvSpPr txBox="1">
            <a:spLocks/>
          </p:cNvSpPr>
          <p:nvPr/>
        </p:nvSpPr>
        <p:spPr>
          <a:xfrm>
            <a:off x="0" y="1216728"/>
            <a:ext cx="12192000" cy="1441497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VOLONTIRANJE – što to znači za mene i za one kojima pomažem?</a:t>
            </a:r>
          </a:p>
        </p:txBody>
      </p:sp>
      <p:pic>
        <p:nvPicPr>
          <p:cNvPr id="17" name="Slika 16">
            <a:extLst>
              <a:ext uri="{FF2B5EF4-FFF2-40B4-BE49-F238E27FC236}">
                <a16:creationId xmlns:a16="http://schemas.microsoft.com/office/drawing/2014/main" id="{8AB9F089-E496-4BC6-8918-C47E7B4F56B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510" t="45662" r="534"/>
          <a:stretch/>
        </p:blipFill>
        <p:spPr>
          <a:xfrm>
            <a:off x="9262628" y="130611"/>
            <a:ext cx="2108092" cy="887848"/>
          </a:xfrm>
          <a:prstGeom prst="rect">
            <a:avLst/>
          </a:prstGeom>
        </p:spPr>
      </p:pic>
      <p:pic>
        <p:nvPicPr>
          <p:cNvPr id="18" name="Slika 17">
            <a:extLst>
              <a:ext uri="{FF2B5EF4-FFF2-40B4-BE49-F238E27FC236}">
                <a16:creationId xmlns:a16="http://schemas.microsoft.com/office/drawing/2014/main" id="{974E97FF-913A-4304-B281-95B9AC90CAE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112" t="41830" r="34830"/>
          <a:stretch/>
        </p:blipFill>
        <p:spPr>
          <a:xfrm>
            <a:off x="4514256" y="74479"/>
            <a:ext cx="2933799" cy="1085105"/>
          </a:xfrm>
          <a:prstGeom prst="rect">
            <a:avLst/>
          </a:prstGeom>
        </p:spPr>
      </p:pic>
      <p:pic>
        <p:nvPicPr>
          <p:cNvPr id="19" name="Slika 18">
            <a:extLst>
              <a:ext uri="{FF2B5EF4-FFF2-40B4-BE49-F238E27FC236}">
                <a16:creationId xmlns:a16="http://schemas.microsoft.com/office/drawing/2014/main" id="{1ECD1193-701D-4308-A73B-342306969D2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6236" r="80194"/>
          <a:stretch/>
        </p:blipFill>
        <p:spPr>
          <a:xfrm>
            <a:off x="821280" y="65523"/>
            <a:ext cx="1336460" cy="1046229"/>
          </a:xfrm>
          <a:prstGeom prst="rect">
            <a:avLst/>
          </a:prstGeom>
        </p:spPr>
      </p:pic>
      <p:sp>
        <p:nvSpPr>
          <p:cNvPr id="20" name="TekstniOkvir 19">
            <a:extLst>
              <a:ext uri="{FF2B5EF4-FFF2-40B4-BE49-F238E27FC236}">
                <a16:creationId xmlns:a16="http://schemas.microsoft.com/office/drawing/2014/main" id="{24D199BD-4658-4268-8B63-6A807BCBFBCD}"/>
              </a:ext>
            </a:extLst>
          </p:cNvPr>
          <p:cNvSpPr txBox="1"/>
          <p:nvPr/>
        </p:nvSpPr>
        <p:spPr>
          <a:xfrm>
            <a:off x="2971800" y="4687807"/>
            <a:ext cx="41910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r-HR" sz="2000" dirty="0"/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BD149E2B-35A5-4510-972C-C0E661E09F6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 b="6462"/>
          <a:stretch/>
        </p:blipFill>
        <p:spPr>
          <a:xfrm>
            <a:off x="3197950" y="4274255"/>
            <a:ext cx="5553075" cy="2583745"/>
          </a:xfrm>
          <a:prstGeom prst="rect">
            <a:avLst/>
          </a:prstGeom>
        </p:spPr>
      </p:pic>
      <p:sp>
        <p:nvSpPr>
          <p:cNvPr id="9" name="Oblačić za govor: ovalni 8">
            <a:extLst>
              <a:ext uri="{FF2B5EF4-FFF2-40B4-BE49-F238E27FC236}">
                <a16:creationId xmlns:a16="http://schemas.microsoft.com/office/drawing/2014/main" id="{4EB78AC9-DED3-45BC-93FA-0EEAEAD39B1B}"/>
              </a:ext>
            </a:extLst>
          </p:cNvPr>
          <p:cNvSpPr/>
          <p:nvPr/>
        </p:nvSpPr>
        <p:spPr>
          <a:xfrm>
            <a:off x="933981" y="4731868"/>
            <a:ext cx="2037819" cy="909404"/>
          </a:xfrm>
          <a:prstGeom prst="wedgeEllipseCallout">
            <a:avLst>
              <a:gd name="adj1" fmla="val 82782"/>
              <a:gd name="adj2" fmla="val -27535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400" i="1" dirty="0" err="1"/>
              <a:t>Nek</a:t>
            </a:r>
            <a:r>
              <a:rPr lang="hr-HR" sz="1400" i="1" dirty="0"/>
              <a:t> institucije radije rade svoj posao pa neću morati ja!</a:t>
            </a:r>
          </a:p>
        </p:txBody>
      </p:sp>
      <p:sp>
        <p:nvSpPr>
          <p:cNvPr id="10" name="Oblačić za govor: ovalni 9">
            <a:extLst>
              <a:ext uri="{FF2B5EF4-FFF2-40B4-BE49-F238E27FC236}">
                <a16:creationId xmlns:a16="http://schemas.microsoft.com/office/drawing/2014/main" id="{2224B793-6C0B-42CD-A48A-B69B475D5291}"/>
              </a:ext>
            </a:extLst>
          </p:cNvPr>
          <p:cNvSpPr/>
          <p:nvPr/>
        </p:nvSpPr>
        <p:spPr>
          <a:xfrm>
            <a:off x="1158172" y="3548533"/>
            <a:ext cx="2350334" cy="832860"/>
          </a:xfrm>
          <a:prstGeom prst="wedgeEllipseCallout">
            <a:avLst>
              <a:gd name="adj1" fmla="val 82270"/>
              <a:gd name="adj2" fmla="val 74264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400" i="1" dirty="0"/>
              <a:t>I </a:t>
            </a:r>
            <a:r>
              <a:rPr lang="hr-HR" sz="1400" i="1" dirty="0" err="1"/>
              <a:t>ovak</a:t>
            </a:r>
            <a:r>
              <a:rPr lang="hr-HR" sz="1400" i="1" dirty="0"/>
              <a:t> moram doma čistit svoju sobu, još i </a:t>
            </a:r>
            <a:r>
              <a:rPr lang="hr-HR" sz="1400" i="1" dirty="0" err="1"/>
              <a:t>too</a:t>
            </a:r>
            <a:r>
              <a:rPr lang="hr-HR" sz="1400" i="1" dirty="0"/>
              <a:t>…</a:t>
            </a:r>
          </a:p>
        </p:txBody>
      </p:sp>
      <p:sp>
        <p:nvSpPr>
          <p:cNvPr id="11" name="Oblačić za govor: ovalni 10">
            <a:extLst>
              <a:ext uri="{FF2B5EF4-FFF2-40B4-BE49-F238E27FC236}">
                <a16:creationId xmlns:a16="http://schemas.microsoft.com/office/drawing/2014/main" id="{7C4BE704-5403-49C7-9FAD-A6D7124FE64D}"/>
              </a:ext>
            </a:extLst>
          </p:cNvPr>
          <p:cNvSpPr/>
          <p:nvPr/>
        </p:nvSpPr>
        <p:spPr>
          <a:xfrm>
            <a:off x="8603597" y="4693101"/>
            <a:ext cx="2187206" cy="837688"/>
          </a:xfrm>
          <a:prstGeom prst="wedgeEllipseCallout">
            <a:avLst>
              <a:gd name="adj1" fmla="val -67077"/>
              <a:gd name="adj2" fmla="val -36884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400" i="1" dirty="0"/>
              <a:t>Nisam lud da zbog toga </a:t>
            </a:r>
            <a:r>
              <a:rPr lang="hr-HR" sz="1400" i="1" dirty="0" err="1"/>
              <a:t>nejdem</a:t>
            </a:r>
            <a:r>
              <a:rPr lang="hr-HR" sz="1400" i="1" dirty="0"/>
              <a:t> na </a:t>
            </a:r>
            <a:r>
              <a:rPr lang="hr-HR" sz="1400" i="1" dirty="0" err="1"/>
              <a:t>tekmu</a:t>
            </a:r>
            <a:r>
              <a:rPr lang="hr-HR" sz="1400" i="1" dirty="0"/>
              <a:t>!</a:t>
            </a:r>
          </a:p>
        </p:txBody>
      </p:sp>
      <p:sp>
        <p:nvSpPr>
          <p:cNvPr id="13" name="Oblačić za govor: ovalni 12">
            <a:extLst>
              <a:ext uri="{FF2B5EF4-FFF2-40B4-BE49-F238E27FC236}">
                <a16:creationId xmlns:a16="http://schemas.microsoft.com/office/drawing/2014/main" id="{F2D4585D-E7BC-4A1A-8B86-FAC856039A54}"/>
              </a:ext>
            </a:extLst>
          </p:cNvPr>
          <p:cNvSpPr/>
          <p:nvPr/>
        </p:nvSpPr>
        <p:spPr>
          <a:xfrm>
            <a:off x="5251142" y="3032425"/>
            <a:ext cx="2346665" cy="516108"/>
          </a:xfrm>
          <a:prstGeom prst="wedgeEllipseCallout">
            <a:avLst>
              <a:gd name="adj1" fmla="val -656"/>
              <a:gd name="adj2" fmla="val 205668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400" i="1" dirty="0" err="1"/>
              <a:t>Ko</a:t>
            </a:r>
            <a:r>
              <a:rPr lang="hr-HR" sz="1400" i="1" dirty="0"/>
              <a:t> to more platit?!</a:t>
            </a:r>
          </a:p>
        </p:txBody>
      </p:sp>
      <p:sp>
        <p:nvSpPr>
          <p:cNvPr id="21" name="TekstniOkvir 20">
            <a:extLst>
              <a:ext uri="{FF2B5EF4-FFF2-40B4-BE49-F238E27FC236}">
                <a16:creationId xmlns:a16="http://schemas.microsoft.com/office/drawing/2014/main" id="{8CB0A89B-31BA-4FFB-ADCF-B9FAA3E8F10B}"/>
              </a:ext>
            </a:extLst>
          </p:cNvPr>
          <p:cNvSpPr txBox="1"/>
          <p:nvPr/>
        </p:nvSpPr>
        <p:spPr>
          <a:xfrm>
            <a:off x="8312410" y="6338355"/>
            <a:ext cx="2917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000" b="1" dirty="0"/>
              <a:t>I tako dalje…..</a:t>
            </a:r>
            <a:r>
              <a:rPr lang="hr-HR" sz="2000" b="1" dirty="0">
                <a:solidFill>
                  <a:srgbClr val="FF0000"/>
                </a:solidFill>
              </a:rPr>
              <a:t>STOP  </a:t>
            </a:r>
            <a:r>
              <a:rPr lang="hr-HR" sz="2000" b="1" dirty="0"/>
              <a:t> </a:t>
            </a:r>
          </a:p>
        </p:txBody>
      </p:sp>
      <p:sp>
        <p:nvSpPr>
          <p:cNvPr id="2" name="TekstniOkvir 1">
            <a:extLst>
              <a:ext uri="{FF2B5EF4-FFF2-40B4-BE49-F238E27FC236}">
                <a16:creationId xmlns:a16="http://schemas.microsoft.com/office/drawing/2014/main" id="{CEE3839E-958C-4B06-AD48-E8CE6F6A09CA}"/>
              </a:ext>
            </a:extLst>
          </p:cNvPr>
          <p:cNvSpPr txBox="1"/>
          <p:nvPr/>
        </p:nvSpPr>
        <p:spPr>
          <a:xfrm>
            <a:off x="7235301" y="4196727"/>
            <a:ext cx="3625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r-HR" dirty="0"/>
          </a:p>
        </p:txBody>
      </p:sp>
      <p:sp>
        <p:nvSpPr>
          <p:cNvPr id="14" name="Oblačić za govor: ovalni 13">
            <a:extLst>
              <a:ext uri="{FF2B5EF4-FFF2-40B4-BE49-F238E27FC236}">
                <a16:creationId xmlns:a16="http://schemas.microsoft.com/office/drawing/2014/main" id="{95BBA266-7601-4E43-8529-98504DD97961}"/>
              </a:ext>
            </a:extLst>
          </p:cNvPr>
          <p:cNvSpPr/>
          <p:nvPr/>
        </p:nvSpPr>
        <p:spPr>
          <a:xfrm>
            <a:off x="7254795" y="3427237"/>
            <a:ext cx="2007833" cy="754602"/>
          </a:xfrm>
          <a:prstGeom prst="wedgeEllipseCallout">
            <a:avLst>
              <a:gd name="adj1" fmla="val -47254"/>
              <a:gd name="adj2" fmla="val 98971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400" i="1" dirty="0" err="1"/>
              <a:t>Jel</a:t>
            </a:r>
            <a:r>
              <a:rPr lang="hr-HR" sz="1400" i="1" dirty="0"/>
              <a:t> to ono kad sadiš drvo?!</a:t>
            </a:r>
          </a:p>
        </p:txBody>
      </p:sp>
      <p:sp>
        <p:nvSpPr>
          <p:cNvPr id="22" name="Nasmiješeno lice 21">
            <a:extLst>
              <a:ext uri="{FF2B5EF4-FFF2-40B4-BE49-F238E27FC236}">
                <a16:creationId xmlns:a16="http://schemas.microsoft.com/office/drawing/2014/main" id="{74BEA2C6-6D32-4336-98CB-07DE48C736DC}"/>
              </a:ext>
            </a:extLst>
          </p:cNvPr>
          <p:cNvSpPr/>
          <p:nvPr/>
        </p:nvSpPr>
        <p:spPr>
          <a:xfrm>
            <a:off x="10515595" y="6422486"/>
            <a:ext cx="275208" cy="231849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EF9034BC-864A-4620-BF1F-009CD47C86FA}"/>
              </a:ext>
            </a:extLst>
          </p:cNvPr>
          <p:cNvSpPr txBox="1"/>
          <p:nvPr/>
        </p:nvSpPr>
        <p:spPr>
          <a:xfrm>
            <a:off x="5315372" y="4127268"/>
            <a:ext cx="310718" cy="3633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hr-HR" dirty="0"/>
          </a:p>
        </p:txBody>
      </p:sp>
      <p:sp>
        <p:nvSpPr>
          <p:cNvPr id="12" name="Oblačić za govor: ovalni 11">
            <a:extLst>
              <a:ext uri="{FF2B5EF4-FFF2-40B4-BE49-F238E27FC236}">
                <a16:creationId xmlns:a16="http://schemas.microsoft.com/office/drawing/2014/main" id="{5211C1C2-105D-457B-90C5-C5936A85698C}"/>
              </a:ext>
            </a:extLst>
          </p:cNvPr>
          <p:cNvSpPr/>
          <p:nvPr/>
        </p:nvSpPr>
        <p:spPr>
          <a:xfrm>
            <a:off x="3732801" y="3461928"/>
            <a:ext cx="1815485" cy="754602"/>
          </a:xfrm>
          <a:prstGeom prst="wedgeEllipseCallout">
            <a:avLst>
              <a:gd name="adj1" fmla="val 47429"/>
              <a:gd name="adj2" fmla="val 86030"/>
            </a:avLst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400" i="1" dirty="0"/>
              <a:t>Kaj, raditi zabadava?! Malo sutra…</a:t>
            </a:r>
          </a:p>
        </p:txBody>
      </p:sp>
      <p:pic>
        <p:nvPicPr>
          <p:cNvPr id="4" name="ppt-volonteri">
            <a:hlinkClick r:id="" action="ppaction://media"/>
            <a:extLst>
              <a:ext uri="{FF2B5EF4-FFF2-40B4-BE49-F238E27FC236}">
                <a16:creationId xmlns:a16="http://schemas.microsoft.com/office/drawing/2014/main" id="{0B457F9A-C181-4827-8071-C0599296D5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00" end="10346.7916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303440" y="347760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8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767">
        <p14:vortex dir="d"/>
      </p:transition>
    </mc:Choice>
    <mc:Fallback xmlns="">
      <p:transition spd="slow" advTm="247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5" grpId="0" animBg="1"/>
      <p:bldP spid="9" grpId="0" animBg="1"/>
      <p:bldP spid="10" grpId="0" animBg="1"/>
      <p:bldP spid="11" grpId="0" animBg="1"/>
      <p:bldP spid="13" grpId="0" animBg="1"/>
      <p:bldP spid="21" grpId="0"/>
      <p:bldP spid="14" grpId="0" animBg="1"/>
      <p:bldP spid="22" grpId="0" animBg="1"/>
      <p:bldP spid="12" grpId="0" animBg="1"/>
    </p:bldLst>
  </p:timing>
  <p:extLst>
    <p:ext uri="{E180D4A7-C9FB-4DFB-919C-405C955672EB}">
      <p14:showEvtLst xmlns:p14="http://schemas.microsoft.com/office/powerpoint/2010/main">
        <p14:playEvt time="2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olonteri nisu plaćeni, ali ne zato što njihov posao ne vrijedi, nego zato  što je neprocjenjiv.” – STUDENTI O MLADIMA">
            <a:extLst>
              <a:ext uri="{FF2B5EF4-FFF2-40B4-BE49-F238E27FC236}">
                <a16:creationId xmlns:a16="http://schemas.microsoft.com/office/drawing/2014/main" id="{C670BEA9-22AF-4491-AA95-25AE7047D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682" y="4743290"/>
            <a:ext cx="2365292" cy="2212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918566FB-9620-4728-B6CA-61756ECB7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514" y="-74097"/>
            <a:ext cx="10515600" cy="1063839"/>
          </a:xfrm>
        </p:spPr>
        <p:txBody>
          <a:bodyPr/>
          <a:lstStyle/>
          <a:p>
            <a:pPr algn="r"/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UVOD </a:t>
            </a:r>
          </a:p>
        </p:txBody>
      </p:sp>
      <p:pic>
        <p:nvPicPr>
          <p:cNvPr id="4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9095B0FA-DBB9-481D-9BBE-BF196779ED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31"/>
          <a:stretch/>
        </p:blipFill>
        <p:spPr bwMode="auto">
          <a:xfrm rot="5400000">
            <a:off x="-208109" y="208108"/>
            <a:ext cx="2201263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2DA01A20-87B9-47D0-B89C-D2575362CD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 rot="5400000">
            <a:off x="-549680" y="2655285"/>
            <a:ext cx="2884406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1F84C74D-3741-462B-A118-F46A421EDF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7" r="29425"/>
          <a:stretch/>
        </p:blipFill>
        <p:spPr bwMode="auto">
          <a:xfrm rot="5400000">
            <a:off x="-116544" y="4984418"/>
            <a:ext cx="2018134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D4140433-D681-4CDB-8C80-C511F77877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8720" y="989742"/>
            <a:ext cx="9649968" cy="4351338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obzirom da je 2020. godina zaista specifična te je stavila mnogobrojne nove i nepoznate izazove pred cjelokupno društvo, pojedinca i zajednice, </a:t>
            </a:r>
            <a:r>
              <a:rPr lang="hr-HR" sz="16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Grad Ivanec i Poslovna zona Ivanec d.o.o. </a:t>
            </a: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 su godine ovim sažetim, praktičnim i poticajnim videom željeli dati uvid u mogućnosti uključivanja mladih i svih ostali građana u volonterstvo i društveni aktivizam kako bi svi zajedno što kvalitetnije iskoristili svoje slobodno vrijeme.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Video je izrađen povodom </a:t>
            </a:r>
            <a:r>
              <a:rPr lang="hr-HR" sz="16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Međunarodnog dana volontera, 05. prosinca 2020. godine</a:t>
            </a: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 kroz njega se mladi kao i cjelokupna zajednica mogu informirati o tome kako postati volonter, a što je posebno važno predstavlja rad i mogućnosti koje vam nudi udruga </a:t>
            </a:r>
            <a:r>
              <a:rPr lang="hr-HR" sz="16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ivanečkog gradskog područja.</a:t>
            </a:r>
            <a:endParaRPr lang="hr-HR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Volonterstvo na području grada Ivanca pretežito je vezano uz organizacije civilnog društva pa ukoliko želite obogatiti svoje znanje i iskustvo te želite razvijati svoje interese, talente i ideje pozivamo vas da se povežete sa srodnim i vama tematski bliskim i interesantnim udrugama.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Cilj izrađenog videa je ujedno i povezati ivanečke udruge s pojedincima zainteresiranima za volontiranje u njihovom zasebnom segmentu djelovanja, a sve to uvod je u aktivnosti koje Grad Ivanec i Poslovna zona Ivanec d.</a:t>
            </a:r>
            <a:r>
              <a:rPr lang="hr-HR" sz="16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o.o. planiraju za iduću godinu, a primarno su usmjerene na poticanje volonterstva i razvoj civilnog društva na gradskom području.</a:t>
            </a:r>
            <a:endParaRPr lang="hr-HR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 više informacija te za savjetovanje o tome koje su vam mogućnosti na našem području na raspolaganju za aktivizam i volonterstvo možete kontaktirati specijalizirani odjel unutar gradske tvrtke Poslovne zone Ivanec d.o.o. </a:t>
            </a:r>
            <a:r>
              <a:rPr lang="hr-HR" sz="16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Projektni ured za EU fondove</a:t>
            </a:r>
            <a:r>
              <a:rPr lang="hr-HR" sz="16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ili pak partner u provedbi ove inicijative Grada i Zone – Klub mladih Ivanec.</a:t>
            </a:r>
            <a:endParaRPr lang="hr-HR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hr-HR" sz="1600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115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0920">
        <p14:flythrough/>
      </p:transition>
    </mc:Choice>
    <mc:Fallback xmlns="">
      <p:transition spd="slow" advTm="309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4A9499BF-76CD-44FF-BA67-FC682928F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-32126"/>
            <a:ext cx="3662975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0992E373-B8E8-4988-85B4-5B0F2174EB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 rot="10800000">
            <a:off x="3531172" y="-32126"/>
            <a:ext cx="3588719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51BC52CB-BF1B-416C-8551-60339CAB1B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 rot="10800000">
            <a:off x="6985186" y="-45542"/>
            <a:ext cx="3514463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18B3887C-00DD-40B5-AA3E-FC35201AF7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50000"/>
          <a:stretch/>
        </p:blipFill>
        <p:spPr bwMode="auto">
          <a:xfrm rot="10800000">
            <a:off x="10442102" y="-45541"/>
            <a:ext cx="1757232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20DC5D7E-B641-43F7-B83D-87A1BE23D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435805"/>
            <a:ext cx="12192000" cy="552794"/>
          </a:xfrm>
          <a:solidFill>
            <a:srgbClr val="419995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hr-HR" sz="3200" b="1" dirty="0"/>
              <a:t>ŠTO JE VOLONTERSTVO? 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B4B7F150-E0C5-4814-BB26-49A3F47D20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553" y="2294370"/>
            <a:ext cx="11904956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hr-HR" sz="2000" b="1" i="1" dirty="0"/>
              <a:t>želja da se nekom pomogne, asocira nas na nešto pozitivno, na dobro, na promjenu</a:t>
            </a:r>
          </a:p>
          <a:p>
            <a:pPr>
              <a:buFont typeface="Wingdings" panose="05000000000000000000" pitchFamily="2" charset="2"/>
              <a:buChar char="v"/>
            </a:pPr>
            <a:endParaRPr lang="hr-HR" sz="2000" b="1" i="1" dirty="0"/>
          </a:p>
          <a:p>
            <a:pPr>
              <a:buFont typeface="Wingdings" panose="05000000000000000000" pitchFamily="2" charset="2"/>
              <a:buChar char="v"/>
            </a:pPr>
            <a:r>
              <a:rPr lang="hr-HR" sz="2000" b="1" i="1" dirty="0"/>
              <a:t>jedan od najsnažnijih elemenata koji doprinose razvoju i oblikovanju demokratskih promjena u svakom društvu te je važan dio svakog suvremenog društva. </a:t>
            </a:r>
          </a:p>
          <a:p>
            <a:pPr marL="0" indent="0">
              <a:buNone/>
            </a:pPr>
            <a:endParaRPr lang="hr-HR" sz="2000" dirty="0"/>
          </a:p>
          <a:p>
            <a:pPr marL="0" indent="0">
              <a:buNone/>
            </a:pPr>
            <a:r>
              <a:rPr lang="hr-HR" sz="2000" dirty="0"/>
              <a:t>Volontiranje njeguje povjerenje među ljudima, toleranciju i empatiju te poštovanje prema zajedničkom dobru</a:t>
            </a:r>
          </a:p>
          <a:p>
            <a:pPr>
              <a:buFont typeface="Wingdings" panose="05000000000000000000" pitchFamily="2" charset="2"/>
              <a:buChar char="v"/>
            </a:pPr>
            <a:endParaRPr lang="hr-HR" sz="2000" dirty="0"/>
          </a:p>
          <a:p>
            <a:pPr lvl="1"/>
            <a:r>
              <a:rPr lang="hr-HR" sz="2000" dirty="0"/>
              <a:t>Volontiranje je aktivnost na koju se pojedinac odlučuje dobrovoljno</a:t>
            </a:r>
            <a:r>
              <a:rPr lang="hr-HR" sz="1600" dirty="0"/>
              <a:t>;</a:t>
            </a:r>
          </a:p>
          <a:p>
            <a:pPr lvl="1"/>
            <a:r>
              <a:rPr lang="hr-HR" sz="2000" dirty="0"/>
              <a:t>Volontiranje je neplaćeno, ne uključuje nikakvu financijsku naknadu;</a:t>
            </a:r>
          </a:p>
          <a:p>
            <a:pPr lvl="1"/>
            <a:r>
              <a:rPr lang="hr-HR" sz="2000" dirty="0"/>
              <a:t>Volontiranje se provodi za dobrobit drugih (što ne uključuje obitelj i prijatelje) u organiziranom okruženju</a:t>
            </a:r>
          </a:p>
          <a:p>
            <a:pPr>
              <a:buFont typeface="Wingdings" panose="05000000000000000000" pitchFamily="2" charset="2"/>
              <a:buChar char="v"/>
            </a:pPr>
            <a:endParaRPr lang="hr-HR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438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376">
        <p14:flythrough/>
      </p:transition>
    </mc:Choice>
    <mc:Fallback xmlns="">
      <p:transition spd="slow" advTm="203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360E6E9-0B76-47DD-99D6-0E683320B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602541"/>
          </a:xfrm>
          <a:solidFill>
            <a:srgbClr val="7D341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hr-HR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KRIZNO VOLONTERSTVO</a:t>
            </a:r>
            <a:endParaRPr lang="hr-HR" sz="3600" dirty="0"/>
          </a:p>
        </p:txBody>
      </p:sp>
      <p:pic>
        <p:nvPicPr>
          <p:cNvPr id="4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B667C7AE-05F7-4535-92BF-16A67D81B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3911"/>
            <a:ext cx="3662975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1654A6E0-F40C-42BE-A61A-C510B829FE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>
            <a:off x="3531172" y="4663911"/>
            <a:ext cx="3588719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9867FF8E-CC04-4884-BED6-85D5A6E3FE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6985186" y="4650495"/>
            <a:ext cx="3514463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6592896D-61CF-4018-8D7F-1A970EE1F5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50000"/>
          <a:stretch/>
        </p:blipFill>
        <p:spPr bwMode="auto">
          <a:xfrm>
            <a:off x="10442102" y="4650496"/>
            <a:ext cx="1757232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DF6E4240-230F-416D-862E-C01DB50BB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6032" y="1423032"/>
            <a:ext cx="11423904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hr-HR" sz="1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17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Pojam aktualiziran novonastalom epidemiološkom situacijom uzrokovanom virusom COVID-19</a:t>
            </a: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1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17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Građani i građanke su reagirali prilagodbom i pokretanjem brojnih volonterskih inicijativa za podršku ljudima u potrebi</a:t>
            </a: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1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17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Važnost volonterskog angažmana kao pretpostavka empatije, zajedništva i odgovornosti prema drugima i prema društvu u cjelini koje je pogođeno inim krizama– zdravstvenoj, socijalnoj, gospodarskoj.</a:t>
            </a: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1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17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Kriza i dosad nepoznati problemi pretpostavka su za razvoj novih oblika pomoći, novih projekta, ali i novih ideja djelovanja </a:t>
            </a:r>
          </a:p>
          <a:p>
            <a:pPr>
              <a:buFont typeface="Wingdings" panose="05000000000000000000" pitchFamily="2" charset="2"/>
              <a:buChar char="v"/>
            </a:pPr>
            <a:endParaRPr lang="hr-HR" sz="17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132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130">
        <p14:flythrough/>
      </p:transition>
    </mc:Choice>
    <mc:Fallback xmlns="">
      <p:transition spd="slow" advTm="151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C565081-95EF-4358-B68B-D60D05E91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0723"/>
            <a:ext cx="12192000" cy="524221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hr-H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Volonterstvo – zakonodavni okvir</a:t>
            </a:r>
            <a:endParaRPr lang="hr-H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BEB9BC38-0F0C-4028-BDA5-6E75FC8FA7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04" y="1171079"/>
            <a:ext cx="12091839" cy="2163612"/>
          </a:xfrm>
        </p:spPr>
        <p:txBody>
          <a:bodyPr/>
          <a:lstStyle/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r-H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Pravni okvir volonterstva u Hrvatskoj reguliran je </a:t>
            </a:r>
            <a:r>
              <a:rPr kumimoji="0" lang="hr-HR" sz="1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Zakonom o volonterstvu </a:t>
            </a:r>
            <a:r>
              <a:rPr kumimoji="0" lang="hr-HR" sz="1800" b="1" i="1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NN 58/07, 22/13</a:t>
            </a:r>
            <a:endParaRPr kumimoji="0" lang="hr-HR" sz="18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r-H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Zakon propisuje prava i obaveze organizatora volontiranja, kao i samih volontera</a:t>
            </a: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r-H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Međusobna prava i obaveze organizatora i volontera uređuju se Ugovorom o volontiranju</a:t>
            </a: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r-H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Kao dokaz provedenog volontiranju</a:t>
            </a:r>
            <a:r>
              <a:rPr kumimoji="0" lang="hr-H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, volonteru se angažman upisuje u volontersku knjižicu, koju izdaju regionalni volonterski centri u Hrvatskoj. Umjesto volonterske knjižice, organizator volonteru kao dokaz može izdati i zasebnu potvrdu</a:t>
            </a:r>
          </a:p>
        </p:txBody>
      </p:sp>
      <p:pic>
        <p:nvPicPr>
          <p:cNvPr id="4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96DAAC14-4751-4BE0-9726-75B6C0E28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31717"/>
            <a:ext cx="2366493" cy="143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4B774FB5-8B3B-42CF-B7A9-646B6AB518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>
            <a:off x="2302040" y="5423158"/>
            <a:ext cx="2318520" cy="143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AA2F0EEE-B314-4229-B9D0-86EFD041BB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4580936" y="5414599"/>
            <a:ext cx="2270546" cy="143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4913EF11-3BFB-443D-8C42-9CE4DBC9FB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6859832" y="5431717"/>
            <a:ext cx="2270546" cy="143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Pozitivne promjene u lokalnim zajednicama | kulturpunkt">
            <a:extLst>
              <a:ext uri="{FF2B5EF4-FFF2-40B4-BE49-F238E27FC236}">
                <a16:creationId xmlns:a16="http://schemas.microsoft.com/office/drawing/2014/main" id="{E50E4ED3-827E-4EA1-BAAB-FEA81CE1D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33722">
            <a:off x="9324204" y="353135"/>
            <a:ext cx="2626226" cy="1792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C110F26A-9A28-4C54-B745-F2B3553547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9049446" y="5431717"/>
            <a:ext cx="2270546" cy="143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211FF22D-DAE5-47AC-987F-AAE3ED67E1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57398"/>
          <a:stretch/>
        </p:blipFill>
        <p:spPr bwMode="auto">
          <a:xfrm>
            <a:off x="11231814" y="5431717"/>
            <a:ext cx="960186" cy="143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lica 9">
            <a:extLst>
              <a:ext uri="{FF2B5EF4-FFF2-40B4-BE49-F238E27FC236}">
                <a16:creationId xmlns:a16="http://schemas.microsoft.com/office/drawing/2014/main" id="{C6AC87CB-F86A-4C79-B5D2-8DA50A3B38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528041"/>
              </p:ext>
            </p:extLst>
          </p:nvPr>
        </p:nvGraphicFramePr>
        <p:xfrm>
          <a:off x="2051434" y="3462254"/>
          <a:ext cx="7857959" cy="1810512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  <a:reflection blurRad="6350" stA="50000" endA="300" endPos="55500" dist="101600" dir="5400000" sy="-100000" algn="bl" rotWithShape="0"/>
                </a:effectLst>
                <a:tableStyleId>{85BE263C-DBD7-4A20-BB59-AAB30ACAA65A}</a:tableStyleId>
              </a:tblPr>
              <a:tblGrid>
                <a:gridCol w="2321502">
                  <a:extLst>
                    <a:ext uri="{9D8B030D-6E8A-4147-A177-3AD203B41FA5}">
                      <a16:colId xmlns:a16="http://schemas.microsoft.com/office/drawing/2014/main" val="518296361"/>
                    </a:ext>
                  </a:extLst>
                </a:gridCol>
                <a:gridCol w="1520515">
                  <a:extLst>
                    <a:ext uri="{9D8B030D-6E8A-4147-A177-3AD203B41FA5}">
                      <a16:colId xmlns:a16="http://schemas.microsoft.com/office/drawing/2014/main" val="2667190005"/>
                    </a:ext>
                  </a:extLst>
                </a:gridCol>
                <a:gridCol w="1869277">
                  <a:extLst>
                    <a:ext uri="{9D8B030D-6E8A-4147-A177-3AD203B41FA5}">
                      <a16:colId xmlns:a16="http://schemas.microsoft.com/office/drawing/2014/main" val="2148873178"/>
                    </a:ext>
                  </a:extLst>
                </a:gridCol>
                <a:gridCol w="2146665">
                  <a:extLst>
                    <a:ext uri="{9D8B030D-6E8A-4147-A177-3AD203B41FA5}">
                      <a16:colId xmlns:a16="http://schemas.microsoft.com/office/drawing/2014/main" val="3378176668"/>
                    </a:ext>
                  </a:extLst>
                </a:gridCol>
              </a:tblGrid>
              <a:tr h="90525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r-HR" sz="1400" b="1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1" dirty="0">
                          <a:solidFill>
                            <a:schemeClr val="tx1"/>
                          </a:solidFill>
                        </a:rPr>
                        <a:t>Volonterski centar Zagreb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r-HR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b="0" i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Tel: 01 3013 058</a:t>
                      </a:r>
                      <a:endParaRPr lang="hr-HR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/>
                      <a:r>
                        <a:rPr lang="hr-H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http://www.vcz.hr</a:t>
                      </a:r>
                      <a:r>
                        <a:rPr lang="hr-H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endParaRPr lang="hr-H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b="0" i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Tel: 021 329 139</a:t>
                      </a:r>
                      <a:endParaRPr lang="hr-HR" sz="12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/>
                      <a:r>
                        <a:rPr lang="hr-H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http://www.vcst.info</a:t>
                      </a:r>
                      <a:r>
                        <a:rPr lang="hr-H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endParaRPr lang="hr-H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1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Volonterski centar Split – Udruga MI</a:t>
                      </a:r>
                      <a:endParaRPr kumimoji="0" lang="hr-HR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2469324"/>
                  </a:ext>
                </a:extLst>
              </a:tr>
              <a:tr h="905256">
                <a:tc>
                  <a:txBody>
                    <a:bodyPr/>
                    <a:lstStyle/>
                    <a:p>
                      <a:pPr lvl="0" algn="ctr"/>
                      <a:endParaRPr lang="hr-HR" sz="1400" b="1" dirty="0">
                        <a:solidFill>
                          <a:schemeClr val="tx1"/>
                        </a:solidFill>
                      </a:endParaRPr>
                    </a:p>
                    <a:p>
                      <a:pPr lvl="0" algn="ctr"/>
                      <a:r>
                        <a:rPr lang="hr-HR" sz="1400" b="1" dirty="0">
                          <a:solidFill>
                            <a:schemeClr val="tx1"/>
                          </a:solidFill>
                        </a:rPr>
                        <a:t>Volonterski centar Osijek</a:t>
                      </a:r>
                    </a:p>
                    <a:p>
                      <a:pPr lvl="0" algn="ctr"/>
                      <a:endParaRPr lang="hr-HR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b="0" i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Tel: 031 211 306</a:t>
                      </a:r>
                    </a:p>
                    <a:p>
                      <a:pPr algn="ctr"/>
                      <a:r>
                        <a:rPr lang="hr-H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http://www.vcos.hr/</a:t>
                      </a:r>
                      <a:r>
                        <a:rPr lang="hr-H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endParaRPr lang="hr-H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200" b="0" i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Tel: 051 332 750</a:t>
                      </a:r>
                    </a:p>
                    <a:p>
                      <a:pPr algn="ctr"/>
                      <a:r>
                        <a:rPr lang="hr-H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www.volonterski-centar-ri.org</a:t>
                      </a:r>
                      <a:r>
                        <a:rPr lang="hr-HR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endParaRPr lang="hr-HR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1" dirty="0">
                          <a:solidFill>
                            <a:schemeClr val="tx1"/>
                          </a:solidFill>
                        </a:rPr>
                        <a:t>Volonterski centar Rijeka –</a:t>
                      </a:r>
                      <a:r>
                        <a:rPr lang="hr-HR" sz="1400" b="1" dirty="0" err="1">
                          <a:solidFill>
                            <a:schemeClr val="tx1"/>
                          </a:solidFill>
                        </a:rPr>
                        <a:t>VolonteRI</a:t>
                      </a:r>
                      <a:r>
                        <a:rPr lang="hr-HR" sz="1400" b="1" dirty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hr-HR" sz="1200" b="1" dirty="0">
                          <a:solidFill>
                            <a:schemeClr val="tx1"/>
                          </a:solidFill>
                        </a:rPr>
                        <a:t>Udruga za razvoj civilnog društva SMART</a:t>
                      </a:r>
                      <a:endParaRPr lang="hr-HR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3124256"/>
                  </a:ext>
                </a:extLst>
              </a:tr>
            </a:tbl>
          </a:graphicData>
        </a:graphic>
      </p:graphicFrame>
      <p:pic>
        <p:nvPicPr>
          <p:cNvPr id="13" name="Slika 12">
            <a:extLst>
              <a:ext uri="{FF2B5EF4-FFF2-40B4-BE49-F238E27FC236}">
                <a16:creationId xmlns:a16="http://schemas.microsoft.com/office/drawing/2014/main" id="{294D488B-6AD8-428A-BD0E-94FA9ADE974D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9" b="10754"/>
          <a:stretch/>
        </p:blipFill>
        <p:spPr>
          <a:xfrm>
            <a:off x="432790" y="4310154"/>
            <a:ext cx="1401855" cy="947655"/>
          </a:xfrm>
          <a:prstGeom prst="rect">
            <a:avLst/>
          </a:prstGeom>
          <a:ln>
            <a:noFill/>
          </a:ln>
        </p:spPr>
      </p:pic>
      <p:pic>
        <p:nvPicPr>
          <p:cNvPr id="15" name="Slika 14">
            <a:extLst>
              <a:ext uri="{FF2B5EF4-FFF2-40B4-BE49-F238E27FC236}">
                <a16:creationId xmlns:a16="http://schemas.microsoft.com/office/drawing/2014/main" id="{3B043257-9F44-4531-8BC3-4E6A5A04FB67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1" r="5039" b="23667"/>
          <a:stretch/>
        </p:blipFill>
        <p:spPr>
          <a:xfrm>
            <a:off x="223810" y="3537142"/>
            <a:ext cx="1610835" cy="614061"/>
          </a:xfrm>
          <a:prstGeom prst="rect">
            <a:avLst/>
          </a:prstGeom>
          <a:ln>
            <a:noFill/>
          </a:ln>
        </p:spPr>
      </p:pic>
      <p:pic>
        <p:nvPicPr>
          <p:cNvPr id="17" name="Slika 16">
            <a:extLst>
              <a:ext uri="{FF2B5EF4-FFF2-40B4-BE49-F238E27FC236}">
                <a16:creationId xmlns:a16="http://schemas.microsoft.com/office/drawing/2014/main" id="{B478911F-0656-4E42-8531-667A2050872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947" y="3414166"/>
            <a:ext cx="1915225" cy="1032720"/>
          </a:xfrm>
          <a:prstGeom prst="rect">
            <a:avLst/>
          </a:prstGeom>
          <a:ln>
            <a:noFill/>
          </a:ln>
        </p:spPr>
      </p:pic>
      <p:pic>
        <p:nvPicPr>
          <p:cNvPr id="1026" name="Picture 2" descr="Volonterski centar Rijeka | Volonterski centar Rijeka">
            <a:extLst>
              <a:ext uri="{FF2B5EF4-FFF2-40B4-BE49-F238E27FC236}">
                <a16:creationId xmlns:a16="http://schemas.microsoft.com/office/drawing/2014/main" id="{6F90B77B-B461-45FD-BA01-B7681D048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933" y="4571367"/>
            <a:ext cx="1827624" cy="68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990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7687">
        <p14:flythrough/>
      </p:transition>
    </mc:Choice>
    <mc:Fallback xmlns="">
      <p:transition spd="slow" advTm="276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46C4F50B-FAD6-4A40-8CE2-B297F3B10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" y="5081512"/>
            <a:ext cx="2944088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19B725F5-13CF-4456-94F1-1180663CC0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>
            <a:off x="2822395" y="5072953"/>
            <a:ext cx="2884406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CC9A7E29-806C-4DB1-9C27-43F14F00DF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5594265" y="5081512"/>
            <a:ext cx="2824723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4C02B20E-D9AF-42FF-927D-B94B2BC82B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8354782" y="5072952"/>
            <a:ext cx="2824723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ABC770AE-E8BC-49E7-ACB5-38EC589390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59845"/>
          <a:stretch/>
        </p:blipFill>
        <p:spPr bwMode="auto">
          <a:xfrm>
            <a:off x="11069489" y="5081512"/>
            <a:ext cx="1122512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DB01FD3D-C9A4-45A3-BA77-ABA321FF8A7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 t="4515" b="21744"/>
          <a:stretch/>
        </p:blipFill>
        <p:spPr>
          <a:xfrm>
            <a:off x="1267313" y="1594461"/>
            <a:ext cx="9402075" cy="39625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14" name="TekstniOkvir 13">
            <a:extLst>
              <a:ext uri="{FF2B5EF4-FFF2-40B4-BE49-F238E27FC236}">
                <a16:creationId xmlns:a16="http://schemas.microsoft.com/office/drawing/2014/main" id="{B460B150-8079-4BDF-AFD7-19E4DB05428C}"/>
              </a:ext>
            </a:extLst>
          </p:cNvPr>
          <p:cNvSpPr txBox="1"/>
          <p:nvPr/>
        </p:nvSpPr>
        <p:spPr>
          <a:xfrm>
            <a:off x="-1321" y="192980"/>
            <a:ext cx="11180826" cy="1142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volonterski angažman osobe u određenoj organizaciji uređuje se i kroz sljedeće obrasce: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1600" b="1" dirty="0">
                <a:latin typeface="Calibri" panose="020F0502020204030204" pitchFamily="34" charset="0"/>
                <a:cs typeface="Times New Roman" panose="02020603050405020304" pitchFamily="18" charset="0"/>
              </a:rPr>
              <a:t>OBRAZAC EVIDENCIJE VOLONTERSKIH SATI </a:t>
            </a:r>
            <a:r>
              <a:rPr lang="hr-HR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– služi za evidenciju po danima i praćenje angažmana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1600" b="1" dirty="0">
                <a:latin typeface="Calibri" panose="020F0502020204030204" pitchFamily="34" charset="0"/>
                <a:cs typeface="Times New Roman" panose="02020603050405020304" pitchFamily="18" charset="0"/>
              </a:rPr>
              <a:t>OPIS VOLONTERSKE POZICIJE </a:t>
            </a:r>
            <a:r>
              <a:rPr lang="hr-HR" sz="1600" dirty="0">
                <a:latin typeface="Calibri" panose="020F0502020204030204" pitchFamily="34" charset="0"/>
                <a:cs typeface="Times New Roman" panose="02020603050405020304" pitchFamily="18" charset="0"/>
              </a:rPr>
              <a:t>– unaprijed definira opis i zaduženja angažmana</a:t>
            </a:r>
            <a:endParaRPr lang="hr-HR" sz="105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Slika 14">
            <a:extLst>
              <a:ext uri="{FF2B5EF4-FFF2-40B4-BE49-F238E27FC236}">
                <a16:creationId xmlns:a16="http://schemas.microsoft.com/office/drawing/2014/main" id="{629AD506-0CA2-420B-9117-405D3D3F0B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7179" y="755520"/>
            <a:ext cx="4578607" cy="5909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725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952">
        <p14:flythrough/>
      </p:transition>
    </mc:Choice>
    <mc:Fallback xmlns="">
      <p:transition spd="slow" advTm="179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46C4F50B-FAD6-4A40-8CE2-B297F3B10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" y="5081512"/>
            <a:ext cx="2944088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19B725F5-13CF-4456-94F1-1180663CC0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>
            <a:off x="2822395" y="5072953"/>
            <a:ext cx="2884406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CC9A7E29-806C-4DB1-9C27-43F14F00DF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5594265" y="5081512"/>
            <a:ext cx="2824723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4C02B20E-D9AF-42FF-927D-B94B2BC82B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8354782" y="5072952"/>
            <a:ext cx="2824723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ABC770AE-E8BC-49E7-ACB5-38EC589390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59845"/>
          <a:stretch/>
        </p:blipFill>
        <p:spPr bwMode="auto">
          <a:xfrm>
            <a:off x="11069489" y="5081512"/>
            <a:ext cx="1122512" cy="178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Slika 15">
            <a:extLst>
              <a:ext uri="{FF2B5EF4-FFF2-40B4-BE49-F238E27FC236}">
                <a16:creationId xmlns:a16="http://schemas.microsoft.com/office/drawing/2014/main" id="{76263587-4E65-4023-9B66-CE0DB47E91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675" r="1845"/>
          <a:stretch/>
        </p:blipFill>
        <p:spPr>
          <a:xfrm>
            <a:off x="311487" y="1347653"/>
            <a:ext cx="11569025" cy="54183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17" name="Rezervirano mjesto sadržaja 2">
            <a:extLst>
              <a:ext uri="{FF2B5EF4-FFF2-40B4-BE49-F238E27FC236}">
                <a16:creationId xmlns:a16="http://schemas.microsoft.com/office/drawing/2014/main" id="{32396757-D0A2-4CBC-BA44-DA80DAF6C739}"/>
              </a:ext>
            </a:extLst>
          </p:cNvPr>
          <p:cNvSpPr txBox="1">
            <a:spLocks/>
          </p:cNvSpPr>
          <p:nvPr/>
        </p:nvSpPr>
        <p:spPr>
          <a:xfrm>
            <a:off x="192876" y="219278"/>
            <a:ext cx="11996928" cy="4951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hr-HR" sz="1800" dirty="0">
                <a:latin typeface="Calibri" panose="020F0502020204030204" pitchFamily="34" charset="0"/>
                <a:cs typeface="Times New Roman" panose="02020603050405020304" pitchFamily="18" charset="0"/>
              </a:rPr>
              <a:t>Osobe koje dugotrajno volontiraju – na tjednoj bazi kroz najmanje 3 mjeseca – mogu za svoj stalan i kontinuiran angažman dobiti Potvrdu o kompetencijama stečenima kroz volontiranje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hr-HR" sz="1600" i="1" dirty="0">
                <a:latin typeface="Calibri" panose="020F0502020204030204" pitchFamily="34" charset="0"/>
                <a:cs typeface="Times New Roman" panose="02020603050405020304" pitchFamily="18" charset="0"/>
              </a:rPr>
              <a:t>NAPOMENA: maloljetne osobe mogu volontirati isključivo uz pisanu suglasnost zakonskog zastupnika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5808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895">
        <p14:flythrough/>
      </p:transition>
    </mc:Choice>
    <mc:Fallback xmlns="">
      <p:transition spd="slow" advTm="10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EF38AFA-9B39-4305-8907-A609AEF0E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6110"/>
            <a:ext cx="12192000" cy="537659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r"/>
            <a:r>
              <a:rPr lang="hr-H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Važnost volonterstva za pojedinca i zajednicu</a:t>
            </a:r>
            <a:endParaRPr lang="hr-H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79A3E298-68AA-4B58-B243-B2B1544B0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3911"/>
            <a:ext cx="3662975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5496259D-1915-4566-9407-6776DC65269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>
            <a:off x="3531172" y="4663911"/>
            <a:ext cx="3588719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7985AED3-4091-4438-8193-47948993BB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6985186" y="4650495"/>
            <a:ext cx="3514463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E9787697-009A-4A9B-83B0-05055DCA5C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50000"/>
          <a:stretch/>
        </p:blipFill>
        <p:spPr bwMode="auto">
          <a:xfrm>
            <a:off x="10442102" y="4650496"/>
            <a:ext cx="1757232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kstniOkvir 7">
            <a:extLst>
              <a:ext uri="{FF2B5EF4-FFF2-40B4-BE49-F238E27FC236}">
                <a16:creationId xmlns:a16="http://schemas.microsoft.com/office/drawing/2014/main" id="{ECD7ABAA-1D4D-423A-9EF0-7567E03F960A}"/>
              </a:ext>
            </a:extLst>
          </p:cNvPr>
          <p:cNvSpPr txBox="1"/>
          <p:nvPr/>
        </p:nvSpPr>
        <p:spPr>
          <a:xfrm>
            <a:off x="174594" y="1099306"/>
            <a:ext cx="11842812" cy="42909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r-HR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Volonterstvo  je poseban oblik aktivnosti usmjerenih na pomaganje drugima </a:t>
            </a:r>
          </a:p>
          <a:p>
            <a:pPr marL="800100" lvl="1" indent="-34290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volontiranje je vlastiti izbor svakog pojedinca </a:t>
            </a:r>
          </a:p>
          <a:p>
            <a:pPr marL="800100" lvl="1" indent="-34290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volonteri od svojih aktivnosti imaju pozitivnu psihološku i duševnu korist, rade na račun vlastitog vremena, truda i novca, rade na način da pomognu drugima bez  vlastite novčane koristi</a:t>
            </a:r>
          </a:p>
          <a:p>
            <a:pPr marL="800100" lvl="1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pomaganje može volonteru koristiti baš kao i osobi kojoj se pomoć pruža u smislu zadovoljstva što ga ta osoba dobiva kroz volonterski rad, korist volonterskih usluga je veća od one koju primaju i volonter i osoba kojoj se pomaže - npr. cijela zajednica dugoročno ima korist od volonterove pomoći osobi s invaliditetom</a:t>
            </a:r>
          </a:p>
          <a:p>
            <a:pPr marL="800100" lvl="1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hr-HR" sz="14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r-H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Volonterske organizacije primarno se temelje na zajednici - one proizlaze iz nje i odgovaraju na njezine potrebe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r-H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hr-H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olonteri mogu imati koristi od zajedničkih dobitaka, vezano za samopoštovanje i djelotvornost koja proizlazi iz uspješne volonterske organizacije.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hr-H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r-H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Zajednice</a:t>
            </a:r>
            <a:r>
              <a:rPr lang="hr-H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čine socijalnu mrežu i podupiru odnose u njoj, ali imaju i koristi od volonterske aktivnosti:</a:t>
            </a: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volonteri šire svoje socijalne veze jer su i sami dio te zajednice koja se bavi istim problemima</a:t>
            </a: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volonteri također mogu postati i činitelji promjena unutar šire zajednice - svojim aktivnostima pomažu da njihovi znanci postanu upućeniji u problem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volonteri potiču i druge na volontiranje, učvršćujući tako recipročne veze između volontiranja i izgrađivanja zajednice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586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7613">
        <p14:window dir="vert"/>
      </p:transition>
    </mc:Choice>
    <mc:Fallback xmlns="">
      <p:transition spd="slow" advTm="276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741E1649-A67C-44A9-B787-8A69DC455A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" r="-1"/>
          <a:stretch/>
        </p:blipFill>
        <p:spPr bwMode="auto">
          <a:xfrm rot="5400000">
            <a:off x="-673431" y="671155"/>
            <a:ext cx="3517275" cy="217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268ECF29-1D8F-46B3-A5C1-648E6C00F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275" y="259091"/>
            <a:ext cx="12194276" cy="582157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r"/>
            <a:r>
              <a:rPr lang="hr-HR" sz="3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Mogućnosti i prednosti volontiranja  </a:t>
            </a:r>
            <a:endParaRPr lang="hr-HR" sz="3200" dirty="0"/>
          </a:p>
        </p:txBody>
      </p:sp>
      <p:pic>
        <p:nvPicPr>
          <p:cNvPr id="5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2281F43E-03F5-4F5E-8C54-D359FB0605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4843"/>
          <a:stretch/>
        </p:blipFill>
        <p:spPr bwMode="auto">
          <a:xfrm rot="5400000">
            <a:off x="-600560" y="4027283"/>
            <a:ext cx="3429002" cy="223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CBED98F-1C8B-4437-B6FD-816DC2752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1696" y="1753689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2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Volontiranje njeguje povjerenje među ljudima, toleranciju i empatiju te poštovanje prema zajedničkom dobru </a:t>
            </a: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8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2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Opće je poznato da usluge koje pružaju volonteri donose korist zajednici i korisnicima tih usluga i organizacijama koje uključuju volontere, no, volontiranje donosi višestruku korist i za volontere. </a:t>
            </a: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8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2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Radeći na korist drugih, volonteri istodobno rade na samima sebi, svojemu vlastitom, osobnom i profesionalnom razvoju kroz izrazito širok spektar mogućnosti koje volontiranje otvara</a:t>
            </a: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8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2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Volontiranjem stječemo ili unaprjeđujemo naša znanja i vještine, stječemo nova poznanstva i prijateljstva – širimo socijalnu mrežu</a:t>
            </a:r>
          </a:p>
          <a:p>
            <a:pPr>
              <a:buFont typeface="Wingdings" panose="05000000000000000000" pitchFamily="2" charset="2"/>
              <a:buChar char="v"/>
            </a:pPr>
            <a:endParaRPr lang="hr-HR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74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28">
        <p14:ferris dir="l"/>
      </p:transition>
    </mc:Choice>
    <mc:Fallback xmlns="">
      <p:transition spd="slow" advTm="191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55CD18C-3E98-449C-B4CB-7B5187BF4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5328"/>
            <a:ext cx="12192000" cy="620296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r-HR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Kako postati volonter?</a:t>
            </a:r>
            <a:endParaRPr lang="hr-HR" sz="3600" dirty="0"/>
          </a:p>
        </p:txBody>
      </p:sp>
      <p:grpSp>
        <p:nvGrpSpPr>
          <p:cNvPr id="5" name="Grupa 4">
            <a:extLst>
              <a:ext uri="{FF2B5EF4-FFF2-40B4-BE49-F238E27FC236}">
                <a16:creationId xmlns:a16="http://schemas.microsoft.com/office/drawing/2014/main" id="{0797FE95-5F7D-4A3D-8B8F-8CC6E9E35FE1}"/>
              </a:ext>
            </a:extLst>
          </p:cNvPr>
          <p:cNvGrpSpPr/>
          <p:nvPr/>
        </p:nvGrpSpPr>
        <p:grpSpPr>
          <a:xfrm rot="1737421">
            <a:off x="1077406" y="1910331"/>
            <a:ext cx="1001391" cy="625856"/>
            <a:chOff x="2784420" y="565960"/>
            <a:chExt cx="535006" cy="625856"/>
          </a:xfrm>
          <a:solidFill>
            <a:srgbClr val="00B050"/>
          </a:solidFill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</p:grpSpPr>
        <p:sp>
          <p:nvSpPr>
            <p:cNvPr id="6" name="Strelica: desno 5">
              <a:extLst>
                <a:ext uri="{FF2B5EF4-FFF2-40B4-BE49-F238E27FC236}">
                  <a16:creationId xmlns:a16="http://schemas.microsoft.com/office/drawing/2014/main" id="{CEA4A093-44A7-4A29-964D-2F987932B3D8}"/>
                </a:ext>
              </a:extLst>
            </p:cNvPr>
            <p:cNvSpPr/>
            <p:nvPr/>
          </p:nvSpPr>
          <p:spPr>
            <a:xfrm>
              <a:off x="2784420" y="565960"/>
              <a:ext cx="535006" cy="625856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Strelica: desno 4">
              <a:extLst>
                <a:ext uri="{FF2B5EF4-FFF2-40B4-BE49-F238E27FC236}">
                  <a16:creationId xmlns:a16="http://schemas.microsoft.com/office/drawing/2014/main" id="{8F1BBA5D-20BA-4A5C-B087-A40D3B55827E}"/>
                </a:ext>
              </a:extLst>
            </p:cNvPr>
            <p:cNvSpPr txBox="1"/>
            <p:nvPr/>
          </p:nvSpPr>
          <p:spPr>
            <a:xfrm>
              <a:off x="2784420" y="691131"/>
              <a:ext cx="374504" cy="375514"/>
            </a:xfrm>
            <a:prstGeom prst="rect">
              <a:avLst/>
            </a:prstGeom>
            <a:grpFill/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p3d prstMaterial="metal">
              <a:bevelT w="38100" h="57150" prst="angle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hr-HR" sz="2600" kern="1200"/>
            </a:p>
          </p:txBody>
        </p:sp>
      </p:grpSp>
      <p:pic>
        <p:nvPicPr>
          <p:cNvPr id="8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BA68E7B7-21A5-44A2-B4C0-350419BBB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7081"/>
            <a:ext cx="3662975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275D60ED-2457-4C62-B9AF-2AE3F963EF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>
            <a:off x="3529721" y="4672591"/>
            <a:ext cx="3588719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29DABFAD-D1AE-4DFF-A92B-398725822C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2028"/>
          <a:stretch/>
        </p:blipFill>
        <p:spPr bwMode="auto">
          <a:xfrm>
            <a:off x="6985186" y="4650495"/>
            <a:ext cx="3514463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052D9D95-2358-4B57-A574-44F195751E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50000"/>
          <a:stretch/>
        </p:blipFill>
        <p:spPr bwMode="auto">
          <a:xfrm>
            <a:off x="10442102" y="4650496"/>
            <a:ext cx="1757232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CA44694-9126-4FB5-BA9F-FFE88B1C1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072" y="3562648"/>
            <a:ext cx="11485855" cy="2830081"/>
          </a:xfrm>
        </p:spPr>
        <p:txBody>
          <a:bodyPr>
            <a:normAutofit/>
          </a:bodyPr>
          <a:lstStyle/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hr-HR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raspolaganju za savjetodavnu i operativnu pomoć kod kretanja u volonterstvo vam je i najbliži volonterski centar 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hr-HR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rganizator volontiranja utvrđuje potrebu za uključivanjem volontera, vrstu aktivnosti, odnosno usluga i način i postupke pružanja tih usluga, temeljem programa volontiranja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hr-HR" sz="2000" dirty="0"/>
          </a:p>
        </p:txBody>
      </p:sp>
      <p:pic>
        <p:nvPicPr>
          <p:cNvPr id="12" name="Slika 11">
            <a:extLst>
              <a:ext uri="{FF2B5EF4-FFF2-40B4-BE49-F238E27FC236}">
                <a16:creationId xmlns:a16="http://schemas.microsoft.com/office/drawing/2014/main" id="{D27F7F62-AFFB-4E48-80B0-0E6F4F767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993" y="1672603"/>
            <a:ext cx="2876550" cy="1371600"/>
          </a:xfrm>
          <a:prstGeom prst="rect">
            <a:avLst/>
          </a:prstGeom>
        </p:spPr>
      </p:pic>
      <p:pic>
        <p:nvPicPr>
          <p:cNvPr id="13" name="Slika 12">
            <a:extLst>
              <a:ext uri="{FF2B5EF4-FFF2-40B4-BE49-F238E27FC236}">
                <a16:creationId xmlns:a16="http://schemas.microsoft.com/office/drawing/2014/main" id="{95CAE8B5-956C-42B4-B6DE-2B58F8EAE5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1703" y="1913825"/>
            <a:ext cx="685800" cy="714375"/>
          </a:xfrm>
          <a:prstGeom prst="rect">
            <a:avLst/>
          </a:prstGeom>
        </p:spPr>
      </p:pic>
      <p:pic>
        <p:nvPicPr>
          <p:cNvPr id="14" name="Slika 13">
            <a:extLst>
              <a:ext uri="{FF2B5EF4-FFF2-40B4-BE49-F238E27FC236}">
                <a16:creationId xmlns:a16="http://schemas.microsoft.com/office/drawing/2014/main" id="{CACC9E5F-25E0-4CFE-8D24-3CAC94504F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7503" y="1637590"/>
            <a:ext cx="2905125" cy="1333500"/>
          </a:xfrm>
          <a:prstGeom prst="rect">
            <a:avLst/>
          </a:prstGeom>
        </p:spPr>
      </p:pic>
      <p:pic>
        <p:nvPicPr>
          <p:cNvPr id="15" name="Slika 14">
            <a:extLst>
              <a:ext uri="{FF2B5EF4-FFF2-40B4-BE49-F238E27FC236}">
                <a16:creationId xmlns:a16="http://schemas.microsoft.com/office/drawing/2014/main" id="{94A6254C-F9BA-40F4-BEB5-F73FDA593FF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15556"/>
          <a:stretch/>
        </p:blipFill>
        <p:spPr>
          <a:xfrm>
            <a:off x="8323317" y="1913825"/>
            <a:ext cx="707806" cy="704850"/>
          </a:xfrm>
          <a:prstGeom prst="rect">
            <a:avLst/>
          </a:prstGeom>
        </p:spPr>
      </p:pic>
      <p:pic>
        <p:nvPicPr>
          <p:cNvPr id="16" name="Slika 15">
            <a:extLst>
              <a:ext uri="{FF2B5EF4-FFF2-40B4-BE49-F238E27FC236}">
                <a16:creationId xmlns:a16="http://schemas.microsoft.com/office/drawing/2014/main" id="{5D57C2A1-7494-490C-B470-D4BD64E734A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13627"/>
          <a:stretch/>
        </p:blipFill>
        <p:spPr>
          <a:xfrm>
            <a:off x="9031123" y="1555154"/>
            <a:ext cx="2937051" cy="1485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579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666">
        <p14:flythrough/>
      </p:transition>
    </mc:Choice>
    <mc:Fallback xmlns="">
      <p:transition spd="slow" advTm="196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01A4EB43-2EE9-488A-AA2E-31CA0E8777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20" r="4517"/>
          <a:stretch/>
        </p:blipFill>
        <p:spPr bwMode="auto">
          <a:xfrm rot="10800000">
            <a:off x="10281045" y="-2"/>
            <a:ext cx="1910955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B738B3DE-2FAD-4E21-B4B1-C74049ACE2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4516"/>
          <a:stretch/>
        </p:blipFill>
        <p:spPr bwMode="auto">
          <a:xfrm rot="10800000">
            <a:off x="3469307" y="-3534"/>
            <a:ext cx="3423278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ED06379B-2743-4D61-A559-0CF6A7A32D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10"/>
          <a:stretch/>
        </p:blipFill>
        <p:spPr bwMode="auto">
          <a:xfrm rot="10800000">
            <a:off x="22816" y="0"/>
            <a:ext cx="3446492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FB2C0D35-4D49-4752-9E6D-94E47F04B2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4517"/>
          <a:stretch/>
        </p:blipFill>
        <p:spPr bwMode="auto">
          <a:xfrm rot="10800000">
            <a:off x="6880981" y="-2"/>
            <a:ext cx="3423279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AAE4A879-F999-4C11-B5BC-323A3C1CA2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4516"/>
          <a:stretch/>
        </p:blipFill>
        <p:spPr bwMode="auto">
          <a:xfrm rot="10800000">
            <a:off x="3446095" y="0"/>
            <a:ext cx="3423278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DA8AE785-A08A-41BB-9CA8-C26901985B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10"/>
          <a:stretch/>
        </p:blipFill>
        <p:spPr bwMode="auto">
          <a:xfrm rot="10800000">
            <a:off x="11208" y="0"/>
            <a:ext cx="3446492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97A19A02-374A-4EF1-B516-ABAF027AA2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4517"/>
          <a:stretch/>
        </p:blipFill>
        <p:spPr bwMode="auto">
          <a:xfrm rot="10800000">
            <a:off x="6869373" y="-2"/>
            <a:ext cx="3423279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0BD617D5-AB04-455D-98DB-0C36759BBA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20" r="4517"/>
          <a:stretch/>
        </p:blipFill>
        <p:spPr bwMode="auto">
          <a:xfrm rot="10800000">
            <a:off x="10281044" y="-2"/>
            <a:ext cx="1910955" cy="222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B83FFB5C-F4C1-425B-AB9A-615E8A2C9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 dirty="0"/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CE4A3137-D817-4A15-882C-48A9A7D15D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0701144"/>
              </p:ext>
            </p:extLst>
          </p:nvPr>
        </p:nvGraphicFramePr>
        <p:xfrm>
          <a:off x="195309" y="1349407"/>
          <a:ext cx="11158491" cy="5308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16129A31-4419-43A9-A029-79258C14D5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t="29839" r="4516"/>
          <a:stretch/>
        </p:blipFill>
        <p:spPr bwMode="auto">
          <a:xfrm rot="10800000">
            <a:off x="3422883" y="0"/>
            <a:ext cx="3423278" cy="155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95703B22-5462-45AC-803D-9EFD42B33F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80" r="5910"/>
          <a:stretch/>
        </p:blipFill>
        <p:spPr bwMode="auto">
          <a:xfrm rot="10800000">
            <a:off x="22815" y="0"/>
            <a:ext cx="3446492" cy="1492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1094990C-F96C-4748-A9C6-67C4E4BE85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t="29839" r="4517"/>
          <a:stretch/>
        </p:blipFill>
        <p:spPr bwMode="auto">
          <a:xfrm rot="10800000">
            <a:off x="6880979" y="-2"/>
            <a:ext cx="3423279" cy="155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5465255"/>
      </p:ext>
    </p:extLst>
  </p:cSld>
  <p:clrMapOvr>
    <a:masterClrMapping/>
  </p:clrMapOvr>
  <p:transition spd="slow" advTm="1333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F78BD32-B90D-462E-A351-792562988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1593"/>
            <a:ext cx="12192000" cy="575154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hr-HR" sz="3600" b="1" dirty="0">
                <a:solidFill>
                  <a:schemeClr val="bg1"/>
                </a:solidFill>
              </a:rPr>
              <a:t>VOLONTERSTVO I PROJEKTI 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41EAEB9C-C15F-4A7B-BC54-20E494232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177" y="1253331"/>
            <a:ext cx="11835646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hr-HR" sz="1800" dirty="0"/>
              <a:t>Mogućnost apliciranja projekata za promociju i poticanje volonterstva</a:t>
            </a:r>
          </a:p>
          <a:p>
            <a:pPr marL="0" indent="0">
              <a:buNone/>
            </a:pPr>
            <a:endParaRPr lang="hr-HR" sz="1800" dirty="0"/>
          </a:p>
          <a:p>
            <a:pPr>
              <a:buFont typeface="Wingdings" panose="05000000000000000000" pitchFamily="2" charset="2"/>
              <a:buChar char="v"/>
            </a:pPr>
            <a:r>
              <a:rPr lang="hr-HR" sz="1800" dirty="0"/>
              <a:t>Preostali društveno korisni projekti podrazumijevaju uključivanje volontera </a:t>
            </a:r>
          </a:p>
          <a:p>
            <a:pPr>
              <a:buFont typeface="Wingdings" panose="05000000000000000000" pitchFamily="2" charset="2"/>
              <a:buChar char="v"/>
            </a:pPr>
            <a:endParaRPr lang="hr-HR" sz="1800" dirty="0"/>
          </a:p>
          <a:p>
            <a:pPr>
              <a:buFont typeface="Wingdings" panose="05000000000000000000" pitchFamily="2" charset="2"/>
              <a:buChar char="v"/>
            </a:pPr>
            <a:r>
              <a:rPr lang="hr-HR" sz="1800" dirty="0"/>
              <a:t>Društveno-korisni projekti i volonterstvo neraskidivo povezani s globalnim ciljevima održivog razvoja kao što su: međugeneracijska solidarnost, nediskriminacija, ravnopravnost spolova, ekološka održivost, pomoć ranjivim skupinama i sl. </a:t>
            </a:r>
          </a:p>
        </p:txBody>
      </p:sp>
      <p:pic>
        <p:nvPicPr>
          <p:cNvPr id="9" name="Slika 8">
            <a:extLst>
              <a:ext uri="{FF2B5EF4-FFF2-40B4-BE49-F238E27FC236}">
                <a16:creationId xmlns:a16="http://schemas.microsoft.com/office/drawing/2014/main" id="{8D36332A-CEED-4E36-9C2E-85BF12E570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3"/>
          <a:stretch/>
        </p:blipFill>
        <p:spPr>
          <a:xfrm>
            <a:off x="496838" y="3703094"/>
            <a:ext cx="11056281" cy="26824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0163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681">
        <p15:prstTrans prst="drape"/>
      </p:transition>
    </mc:Choice>
    <mc:Fallback xmlns="">
      <p:transition spd="slow" advTm="116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A4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516A1962-82B4-433D-B2A9-0A4DB410E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90618" y="827381"/>
            <a:ext cx="11842811" cy="5378109"/>
          </a:xfrm>
          <a:solidFill>
            <a:schemeClr val="bg1"/>
          </a:solidFill>
          <a:scene3d>
            <a:camera prst="perspectiveLeft"/>
            <a:lightRig rig="threePt" dir="t"/>
          </a:scene3d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hr-HR" sz="1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Međunarodni dan volontera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hr-HR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7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Proglašen od strane Ujedinjenih naroda 1985. godine </a:t>
            </a: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7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Obilježava se svake godine </a:t>
            </a:r>
            <a:r>
              <a:rPr lang="hr-HR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05. prosinca </a:t>
            </a: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7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CILJ: sve aktivnosti volontera i njihov dobrovoljni rad učiniti vidljivim na lokalnoj, nacionalnoj i međunarodnoj razini</a:t>
            </a:r>
          </a:p>
          <a:p>
            <a:pPr marL="0" lvl="0" indent="0" algn="just">
              <a:lnSpc>
                <a:spcPct val="107000"/>
              </a:lnSpc>
              <a:buNone/>
            </a:pPr>
            <a:endParaRPr lang="hr-HR" sz="7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7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taj se dan kroz različite aktivnosti i promotivne kampanje građanima želi približiti dobrobit i vrijednost volontiranja za društvo, odnosno dobrobit volontiranja za njegov ekonomski i socijalni razvoj 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hr-HR" sz="3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hr-HR" sz="3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hr-HR" sz="3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endParaRPr lang="hr-HR" sz="3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  <p:pic>
        <p:nvPicPr>
          <p:cNvPr id="3076" name="Picture 4" descr="MEĐUNARODNI DAN VOLONTERA, 05.12.2013. | Novosti - Arhiva | Udruga invalida  Križevci | Invalidi | Invaliditet | Invalidnost">
            <a:extLst>
              <a:ext uri="{FF2B5EF4-FFF2-40B4-BE49-F238E27FC236}">
                <a16:creationId xmlns:a16="http://schemas.microsoft.com/office/drawing/2014/main" id="{C68871BB-08FB-412D-887F-86A6F6BAA3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8" b="17485"/>
          <a:stretch/>
        </p:blipFill>
        <p:spPr bwMode="auto">
          <a:xfrm>
            <a:off x="739806" y="4391869"/>
            <a:ext cx="1666043" cy="147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Međunarodni dan volontera je i dan svih planinara u HPS-u - Hrvatski  planinarski savez">
            <a:extLst>
              <a:ext uri="{FF2B5EF4-FFF2-40B4-BE49-F238E27FC236}">
                <a16:creationId xmlns:a16="http://schemas.microsoft.com/office/drawing/2014/main" id="{939F9FFE-1A9E-4FDA-A560-E8185F01C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9343" y="718170"/>
            <a:ext cx="2328341" cy="231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77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437">
        <p14:flythrough/>
      </p:transition>
    </mc:Choice>
    <mc:Fallback xmlns="">
      <p:transition spd="slow" advTm="174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D04C46C2-56BA-40CB-993B-19AA19779C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 rot="16200000">
            <a:off x="9456970" y="1858787"/>
            <a:ext cx="3375894" cy="208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4A300A3C-15AD-4F9E-AD83-9CEA6A7010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57005"/>
          <a:stretch/>
        </p:blipFill>
        <p:spPr bwMode="auto">
          <a:xfrm rot="16200000">
            <a:off x="10441568" y="-338778"/>
            <a:ext cx="1411653" cy="208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1E8AF724-826B-4103-94D2-E3552E914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96450"/>
            <a:ext cx="12192000" cy="635654"/>
          </a:xfrm>
          <a:solidFill>
            <a:schemeClr val="accent5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r-HR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VOLONTERSTVO NA PODRUČJU GRADA IVANCA</a:t>
            </a:r>
            <a:endParaRPr lang="hr-HR" sz="3600" dirty="0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493AD46-375D-45E7-8E3D-906BA2557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125" y="1058166"/>
            <a:ext cx="10040974" cy="5543700"/>
          </a:xfrm>
        </p:spPr>
        <p:txBody>
          <a:bodyPr>
            <a:normAutofit fontScale="32500" lnSpcReduction="20000"/>
          </a:bodyPr>
          <a:lstStyle/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55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Mogućnost volontiranja u:</a:t>
            </a:r>
          </a:p>
          <a:p>
            <a:pPr lvl="1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4900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hr-HR" sz="49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drugama</a:t>
            </a:r>
          </a:p>
          <a:p>
            <a:pPr lvl="1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49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ustanovama </a:t>
            </a:r>
          </a:p>
          <a:p>
            <a:pPr lvl="1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49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organiziranim gradskim manifestacijama</a:t>
            </a: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30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5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Tematska područja za volontiranje:</a:t>
            </a: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0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49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području grada Ivanca djeluje 100-tinjak organizacija civilnog društva</a:t>
            </a: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49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hr-HR" sz="49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Ustanove predškolskog odgoja i obrazovanja</a:t>
            </a:r>
          </a:p>
          <a:p>
            <a:pPr lvl="0">
              <a:lnSpc>
                <a:spcPct val="107000"/>
              </a:lnSpc>
              <a:buFont typeface="Wingdings" panose="05000000000000000000" pitchFamily="2" charset="2"/>
              <a:buChar char="v"/>
            </a:pPr>
            <a:endParaRPr lang="hr-HR" sz="49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hr-HR" sz="49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Aktivizam mladih kroz suradnju sa Savjetom mladih Grada Ivanca</a:t>
            </a:r>
            <a:endParaRPr lang="hr-HR" sz="49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hr-HR" sz="2000" i="1" dirty="0"/>
          </a:p>
        </p:txBody>
      </p:sp>
      <p:graphicFrame>
        <p:nvGraphicFramePr>
          <p:cNvPr id="7" name="Dijagram 6">
            <a:extLst>
              <a:ext uri="{FF2B5EF4-FFF2-40B4-BE49-F238E27FC236}">
                <a16:creationId xmlns:a16="http://schemas.microsoft.com/office/drawing/2014/main" id="{074C95E9-E143-4383-B623-C516EB6A48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7500493"/>
              </p:ext>
            </p:extLst>
          </p:nvPr>
        </p:nvGraphicFramePr>
        <p:xfrm>
          <a:off x="1047083" y="2752344"/>
          <a:ext cx="9889141" cy="1490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6D3491AE-AB3A-4779-B933-A389C0D2A9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32" t="6995" r="5280"/>
          <a:stretch/>
        </p:blipFill>
        <p:spPr bwMode="auto">
          <a:xfrm rot="16200000">
            <a:off x="10003904" y="4669904"/>
            <a:ext cx="2284504" cy="209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548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1101">
        <p14:flythrough/>
      </p:transition>
    </mc:Choice>
    <mc:Fallback xmlns="">
      <p:transition spd="slow" advTm="21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7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00C1EF1-635F-4274-BD8C-AC006CB45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23084"/>
            <a:ext cx="12192000" cy="549274"/>
          </a:xfrm>
          <a:solidFill>
            <a:srgbClr val="FFC81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hr-H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PRIMJER</a:t>
            </a:r>
            <a:r>
              <a:rPr lang="hr-HR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Kako postati volonter HRVATSKOG CRVENOG KRIŽA?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4E9B776-D9CF-4E32-9BCE-76EEC7768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172" y="1239083"/>
            <a:ext cx="10081333" cy="523273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v"/>
            </a:pPr>
            <a:r>
              <a:rPr lang="hr-HR" sz="2000" kern="18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Ako želite postati volonter Hrvatskog Crvenog križa, javite se na jedan od sljedećih načina:</a:t>
            </a:r>
            <a:endParaRPr lang="hr-HR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v"/>
            </a:pPr>
            <a:endParaRPr lang="hr-HR" sz="2800" kern="1800" dirty="0">
              <a:solidFill>
                <a:srgbClr val="00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v"/>
            </a:pPr>
            <a:endParaRPr lang="hr-HR" kern="1800" dirty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v"/>
            </a:pPr>
            <a:endParaRPr lang="hr-HR" sz="2800" kern="1800" dirty="0">
              <a:solidFill>
                <a:srgbClr val="00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v"/>
            </a:pPr>
            <a:endParaRPr lang="hr-HR" sz="2800" kern="1800" dirty="0">
              <a:solidFill>
                <a:srgbClr val="00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750"/>
              </a:spcAft>
              <a:buNone/>
            </a:pPr>
            <a:br>
              <a:rPr lang="hr-HR" sz="2800" kern="18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hr-HR" sz="2800" kern="1800" dirty="0">
              <a:solidFill>
                <a:srgbClr val="00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  <a:buFont typeface="Wingdings" panose="05000000000000000000" pitchFamily="2" charset="2"/>
              <a:buChar char="v"/>
            </a:pPr>
            <a:r>
              <a:rPr lang="hr-HR" sz="1700" kern="18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Na osnovu vaših želja, znanja i iskustava postoji mogućnost da se uključite u mnoštvo </a:t>
            </a:r>
            <a:br>
              <a:rPr lang="hr-HR" sz="1700" kern="18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hr-HR" sz="1700" kern="18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različitih volonterskih programa Hrvatskog Crvenog križa</a:t>
            </a:r>
            <a:endParaRPr lang="hr-HR" sz="17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hr-HR" dirty="0"/>
          </a:p>
        </p:txBody>
      </p:sp>
      <p:graphicFrame>
        <p:nvGraphicFramePr>
          <p:cNvPr id="6" name="Dijagram 5">
            <a:extLst>
              <a:ext uri="{FF2B5EF4-FFF2-40B4-BE49-F238E27FC236}">
                <a16:creationId xmlns:a16="http://schemas.microsoft.com/office/drawing/2014/main" id="{04FD525E-2EA0-4554-8CA2-C3D81EEA146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8312842"/>
              </p:ext>
            </p:extLst>
          </p:nvPr>
        </p:nvGraphicFramePr>
        <p:xfrm>
          <a:off x="205666" y="1857154"/>
          <a:ext cx="11780667" cy="33323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099" name="Picture 3" descr="Preuzmite logotip - Hrvatski Crveni križ">
            <a:extLst>
              <a:ext uri="{FF2B5EF4-FFF2-40B4-BE49-F238E27FC236}">
                <a16:creationId xmlns:a16="http://schemas.microsoft.com/office/drawing/2014/main" id="{3D3FB738-7DF6-44DD-944F-69B062268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193" y="2932643"/>
            <a:ext cx="2151267" cy="215126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ica 6">
            <a:extLst>
              <a:ext uri="{FF2B5EF4-FFF2-40B4-BE49-F238E27FC236}">
                <a16:creationId xmlns:a16="http://schemas.microsoft.com/office/drawing/2014/main" id="{33F1F8C7-AD0A-4467-AB84-49EF494725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9670164"/>
              </p:ext>
            </p:extLst>
          </p:nvPr>
        </p:nvGraphicFramePr>
        <p:xfrm>
          <a:off x="8260328" y="5422818"/>
          <a:ext cx="3757190" cy="966089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3757190">
                  <a:extLst>
                    <a:ext uri="{9D8B030D-6E8A-4147-A177-3AD203B41FA5}">
                      <a16:colId xmlns:a16="http://schemas.microsoft.com/office/drawing/2014/main" val="4116334144"/>
                    </a:ext>
                  </a:extLst>
                </a:gridCol>
              </a:tblGrid>
              <a:tr h="1301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 spc="-1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Gradsko dru</a:t>
                      </a:r>
                      <a:r>
                        <a:rPr lang="hr-HR" sz="1600" b="1" spc="-1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štvo crvenog križa Ivanec</a:t>
                      </a:r>
                      <a:endParaRPr lang="hr-HR" sz="1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861818"/>
                  </a:ext>
                </a:extLst>
              </a:tr>
              <a:tr h="172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1" u="sng" kern="18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9"/>
                        </a:rPr>
                        <a:t>  </a:t>
                      </a:r>
                      <a:r>
                        <a:rPr lang="hr-HR" sz="1400" b="1" u="none" kern="18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9"/>
                        </a:rPr>
                        <a:t>crvenikriz_ivanec@crveni-kriz-ivanec.hr</a:t>
                      </a:r>
                      <a:endParaRPr lang="hr-HR" sz="1400" b="1" u="none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123459"/>
                  </a:ext>
                </a:extLst>
              </a:tr>
              <a:tr h="172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 spc="-1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Đure Arnolda 11, 42240 Ivanec</a:t>
                      </a:r>
                      <a:endParaRPr lang="hr-HR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4794358"/>
                  </a:ext>
                </a:extLst>
              </a:tr>
              <a:tr h="172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600" b="1" spc="-1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042/781-534</a:t>
                      </a:r>
                      <a:endParaRPr lang="hr-HR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081530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38284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472">
        <p14:flythrough/>
      </p:transition>
    </mc:Choice>
    <mc:Fallback xmlns="">
      <p:transition spd="slow" advTm="14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6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AJAVA: EKO akcija &quot; ZELENA ČISTKA - 2019&quot;.">
            <a:extLst>
              <a:ext uri="{FF2B5EF4-FFF2-40B4-BE49-F238E27FC236}">
                <a16:creationId xmlns:a16="http://schemas.microsoft.com/office/drawing/2014/main" id="{0FBB5B0F-D091-43FF-85E6-B9625A2933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29"/>
          <a:stretch/>
        </p:blipFill>
        <p:spPr bwMode="auto">
          <a:xfrm>
            <a:off x="8970458" y="1030288"/>
            <a:ext cx="3221542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8D65B03A-BFAF-4BE4-8F51-27E683436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8294"/>
            <a:ext cx="10515600" cy="617607"/>
          </a:xfr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0000"/>
          </a:bodyPr>
          <a:lstStyle/>
          <a:p>
            <a:r>
              <a:rPr lang="hr-H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GRAD IVANEC - Primjer dobre prakse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FF595D87-8ABE-4802-8806-4788DE8F9D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49" y="1935960"/>
            <a:ext cx="11410950" cy="4351338"/>
          </a:xfrm>
        </p:spPr>
        <p:txBody>
          <a:bodyPr/>
          <a:lstStyle/>
          <a:p>
            <a:endParaRPr lang="hr-HR" dirty="0"/>
          </a:p>
          <a:p>
            <a:r>
              <a:rPr lang="hr-HR" sz="3200" b="1" dirty="0">
                <a:solidFill>
                  <a:schemeClr val="accent6">
                    <a:lumMod val="75000"/>
                  </a:schemeClr>
                </a:solidFill>
              </a:rPr>
              <a:t>ZELENA ČISTKA </a:t>
            </a:r>
          </a:p>
          <a:p>
            <a:endParaRPr lang="hr-HR" b="1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hr-HR" sz="2400" dirty="0"/>
              <a:t>dio  globalnog pokreta </a:t>
            </a:r>
            <a:r>
              <a:rPr lang="hr-HR" sz="2400" dirty="0" err="1"/>
              <a:t>Let’s</a:t>
            </a:r>
            <a:r>
              <a:rPr lang="hr-HR" sz="2400" dirty="0"/>
              <a:t> do </a:t>
            </a:r>
            <a:r>
              <a:rPr lang="hr-HR" sz="2400" dirty="0" err="1"/>
              <a:t>it</a:t>
            </a:r>
            <a:r>
              <a:rPr lang="hr-HR" sz="2400" dirty="0"/>
              <a:t>! i godišnjih akcija World </a:t>
            </a:r>
            <a:r>
              <a:rPr lang="hr-HR" sz="2400" dirty="0" err="1"/>
              <a:t>Cleanup</a:t>
            </a:r>
            <a:r>
              <a:rPr lang="hr-HR" sz="2400" dirty="0"/>
              <a:t> (Očistimo svijet)</a:t>
            </a:r>
          </a:p>
          <a:p>
            <a:pPr>
              <a:buFont typeface="Wingdings" panose="05000000000000000000" pitchFamily="2" charset="2"/>
              <a:buChar char="v"/>
            </a:pPr>
            <a:endParaRPr lang="hr-HR" sz="2400" dirty="0"/>
          </a:p>
          <a:p>
            <a:pPr>
              <a:buFont typeface="Wingdings" panose="05000000000000000000" pitchFamily="2" charset="2"/>
              <a:buChar char="v"/>
            </a:pPr>
            <a:r>
              <a:rPr lang="hr-HR" sz="2400" dirty="0"/>
              <a:t>Grad Ivanec u akciji sudjeluje već 8 godina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hr-HR" sz="2400" dirty="0"/>
              <a:t>Uključeno preko 1000 volontera iz 24 mjesna odbora i 30 udruga civilnog društva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hr-HR" sz="2400" dirty="0"/>
              <a:t>Godišnje 40-ak lokacija zbrinjavanja nepropisno odloženog otpada </a:t>
            </a:r>
          </a:p>
          <a:p>
            <a:endParaRPr lang="hr-HR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6F07722F-5B5B-4F1A-800E-429AC2C1DF93}"/>
              </a:ext>
            </a:extLst>
          </p:cNvPr>
          <p:cNvSpPr txBox="1"/>
          <p:nvPr/>
        </p:nvSpPr>
        <p:spPr>
          <a:xfrm>
            <a:off x="2357437" y="1318353"/>
            <a:ext cx="8410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</a:rPr>
              <a:t>Jedan dan za čisti okoliš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988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378">
        <p14:flythrough/>
      </p:transition>
    </mc:Choice>
    <mc:Fallback xmlns="">
      <p:transition spd="slow" advTm="143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8C7AFD6-7DBA-431B-92EC-D0F5102AD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7881"/>
            <a:ext cx="12192000" cy="584775"/>
          </a:xfrm>
          <a:gradFill flip="none" rotWithShape="1">
            <a:gsLst>
              <a:gs pos="0">
                <a:srgbClr val="21A9AF">
                  <a:shade val="30000"/>
                  <a:satMod val="115000"/>
                </a:srgbClr>
              </a:gs>
              <a:gs pos="50000">
                <a:srgbClr val="21A9AF">
                  <a:shade val="67500"/>
                  <a:satMod val="115000"/>
                </a:srgbClr>
              </a:gs>
              <a:gs pos="100000">
                <a:srgbClr val="21A9AF">
                  <a:shade val="100000"/>
                  <a:satMod val="115000"/>
                </a:srgbClr>
              </a:gs>
            </a:gsLst>
            <a:lin ang="8100000" scaled="1"/>
            <a:tileRect/>
          </a:gradFill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r>
              <a:rPr lang="hr-H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Poveži se s vršnjacima – postani volonter u Klubu mladih Ivanec 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1C7A31E-0BF7-4AA0-A218-F2E0FB368C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95100" y="4378277"/>
            <a:ext cx="3630967" cy="1133170"/>
          </a:xfr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hr-HR" sz="1800" b="1" dirty="0">
                <a:effectLst/>
                <a:latin typeface="Segoe UI Historic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Info telefon: 0977665133</a:t>
            </a:r>
            <a:endParaRPr lang="hr-HR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hr-HR" sz="1800" b="1" dirty="0">
                <a:effectLst/>
                <a:latin typeface="Segoe UI Historic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E-mail: </a:t>
            </a:r>
            <a:r>
              <a:rPr lang="hr-HR" sz="1800" b="1" dirty="0">
                <a:effectLst/>
                <a:latin typeface="Segoe UI Historic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kmivanec@gmail.com</a:t>
            </a:r>
            <a:r>
              <a:rPr lang="hr-HR" sz="1800" b="1" dirty="0">
                <a:effectLst/>
                <a:latin typeface="Segoe UI Historic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hr-HR" b="1" dirty="0"/>
          </a:p>
          <a:p>
            <a:pPr algn="ctr"/>
            <a:endParaRPr lang="hr-HR" b="1" dirty="0"/>
          </a:p>
          <a:p>
            <a:pPr algn="ctr"/>
            <a:endParaRPr lang="hr-HR" b="1" dirty="0"/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52D3F421-93A2-4F00-A0E4-D7CDBD2E333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748" y="1033614"/>
            <a:ext cx="2086252" cy="198986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kstniOkvir 3">
            <a:extLst>
              <a:ext uri="{FF2B5EF4-FFF2-40B4-BE49-F238E27FC236}">
                <a16:creationId xmlns:a16="http://schemas.microsoft.com/office/drawing/2014/main" id="{3459868A-6A5D-4790-8DEA-ACF294B3B0F9}"/>
              </a:ext>
            </a:extLst>
          </p:cNvPr>
          <p:cNvSpPr txBox="1"/>
          <p:nvPr/>
        </p:nvSpPr>
        <p:spPr>
          <a:xfrm>
            <a:off x="292963" y="1560645"/>
            <a:ext cx="7247138" cy="2028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Ciljevi Udruge: </a:t>
            </a:r>
            <a:endParaRPr lang="hr-HR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poboljšati kvalitetu života mladih </a:t>
            </a:r>
            <a:endParaRPr lang="hr-HR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zagovarati prava mladih u društvu </a:t>
            </a:r>
            <a:endParaRPr lang="hr-HR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poticati mlade na aktivno sudjelovanje u društvu </a:t>
            </a:r>
            <a:endParaRPr lang="hr-HR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podizanje kulturne, socijalne, humanitarne, ekološke, političke i ine svijesti među mladima </a:t>
            </a:r>
            <a:endParaRPr lang="hr-HR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biti središte okupljanja, druženja i povezivanja mladih </a:t>
            </a:r>
            <a:endParaRPr lang="hr-HR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osmišljanje i organizacija događanja koja su u interesu mladih</a:t>
            </a:r>
            <a:endParaRPr lang="hr-HR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hr-HR" sz="1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promicanje sredine iz koje dolazi putem javnog djelovanja</a:t>
            </a:r>
            <a:endParaRPr lang="hr-HR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BD0E59C9-9448-4EE9-B540-7102F5AD9AE1}"/>
              </a:ext>
            </a:extLst>
          </p:cNvPr>
          <p:cNvSpPr txBox="1"/>
          <p:nvPr/>
        </p:nvSpPr>
        <p:spPr>
          <a:xfrm>
            <a:off x="79899" y="1006096"/>
            <a:ext cx="117895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600" b="1" i="1" dirty="0">
                <a:solidFill>
                  <a:srgbClr val="11A9A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KLUB MLADIH IVANEC - udruga osnovana od strane mladih grada Ivanca s ciljem poboljšanja kvalitete života mladih ljudi u gradu</a:t>
            </a:r>
            <a:endParaRPr lang="hr-HR" sz="1600" b="1" i="1" dirty="0">
              <a:solidFill>
                <a:srgbClr val="11A9AE"/>
              </a:solidFill>
            </a:endParaRPr>
          </a:p>
        </p:txBody>
      </p:sp>
      <p:pic>
        <p:nvPicPr>
          <p:cNvPr id="13" name="Slika 12">
            <a:extLst>
              <a:ext uri="{FF2B5EF4-FFF2-40B4-BE49-F238E27FC236}">
                <a16:creationId xmlns:a16="http://schemas.microsoft.com/office/drawing/2014/main" id="{F4BD95B2-F134-4389-9645-035923442A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5972" y="3701850"/>
            <a:ext cx="2057400" cy="2314575"/>
          </a:xfrm>
          <a:prstGeom prst="rect">
            <a:avLst/>
          </a:prstGeom>
        </p:spPr>
      </p:pic>
      <p:pic>
        <p:nvPicPr>
          <p:cNvPr id="15" name="Slika 14">
            <a:extLst>
              <a:ext uri="{FF2B5EF4-FFF2-40B4-BE49-F238E27FC236}">
                <a16:creationId xmlns:a16="http://schemas.microsoft.com/office/drawing/2014/main" id="{122B6136-8654-4CA9-9166-98DC3AB5B0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232" y="3701850"/>
            <a:ext cx="4343400" cy="24860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538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5626">
        <p14:flythrough/>
      </p:transition>
    </mc:Choice>
    <mc:Fallback xmlns="">
      <p:transition spd="slow" advTm="256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855921D-B9E9-4196-A70C-A93F33737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7686"/>
            <a:ext cx="10515600" cy="548959"/>
          </a:xfrm>
          <a:gradFill flip="none" rotWithShape="1">
            <a:gsLst>
              <a:gs pos="0">
                <a:srgbClr val="2CABB1">
                  <a:shade val="30000"/>
                  <a:satMod val="115000"/>
                </a:srgbClr>
              </a:gs>
              <a:gs pos="50000">
                <a:srgbClr val="2CABB1">
                  <a:shade val="67500"/>
                  <a:satMod val="115000"/>
                </a:srgbClr>
              </a:gs>
              <a:gs pos="100000">
                <a:srgbClr val="2CABB1">
                  <a:shade val="100000"/>
                  <a:satMod val="115000"/>
                </a:srgbClr>
              </a:gs>
            </a:gsLst>
            <a:lin ang="5400000" scaled="1"/>
            <a:tileRect/>
          </a:gradFill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hr-HR" sz="3600" dirty="0"/>
              <a:t>           Dosadašnje uspješne aktivnosti </a:t>
            </a: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A5921A53-F06D-4AF4-A92F-EEE6C50EE3D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46553" cy="1811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C967312A-FFD2-4326-A399-18391E9F61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915" y="2006942"/>
            <a:ext cx="6105242" cy="4044722"/>
          </a:xfrm>
          <a:prstGeom prst="rect">
            <a:avLst/>
          </a:prstGeom>
        </p:spPr>
      </p:pic>
      <p:pic>
        <p:nvPicPr>
          <p:cNvPr id="21" name="Picture 1">
            <a:extLst>
              <a:ext uri="{FF2B5EF4-FFF2-40B4-BE49-F238E27FC236}">
                <a16:creationId xmlns:a16="http://schemas.microsoft.com/office/drawing/2014/main" id="{F17AB77F-8D33-4B2C-A85F-EEBAA8D4C55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447" y="20656"/>
            <a:ext cx="1846553" cy="181104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kstniOkvir 21">
            <a:extLst>
              <a:ext uri="{FF2B5EF4-FFF2-40B4-BE49-F238E27FC236}">
                <a16:creationId xmlns:a16="http://schemas.microsoft.com/office/drawing/2014/main" id="{D8A4DB89-8085-4002-A04D-9335CD91F1BE}"/>
              </a:ext>
            </a:extLst>
          </p:cNvPr>
          <p:cNvSpPr txBox="1"/>
          <p:nvPr/>
        </p:nvSpPr>
        <p:spPr>
          <a:xfrm>
            <a:off x="126506" y="1811045"/>
            <a:ext cx="11441098" cy="4763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Večeri akustične glazbe na Kino trgu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 kviz (9 održanih)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Festival elektronske glazbe  X – MUSIC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Pomoć starijim i bolesnim osobama u nabavci potrepština tijekom pandemije COVID – 19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OBJEKTIVOM PO GRADU – radionica fotografije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 DISKRIMINIRAJ, TOLERIRAJ – </a:t>
            </a:r>
            <a:r>
              <a:rPr lang="hr-H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radionice na temu stigmatizacije psihičkih poremećaja u suradnji s Inicijativom mladih za ljudska prava Hrvatske</a:t>
            </a:r>
          </a:p>
          <a:p>
            <a:pPr marL="285750" lvl="0" indent="-28575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hr-H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 „KAMO DALJE?“ – predstavljanje fakulteta učenicima završnih razreda Srednje škole Ivanec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hr-H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Slika 24">
            <a:extLst>
              <a:ext uri="{FF2B5EF4-FFF2-40B4-BE49-F238E27FC236}">
                <a16:creationId xmlns:a16="http://schemas.microsoft.com/office/drawing/2014/main" id="{92ECBA02-17FB-4742-9A46-BB17EA0A8A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411" y="1917577"/>
            <a:ext cx="6990544" cy="3495272"/>
          </a:xfrm>
          <a:prstGeom prst="rect">
            <a:avLst/>
          </a:prstGeom>
        </p:spPr>
      </p:pic>
      <p:pic>
        <p:nvPicPr>
          <p:cNvPr id="26" name="Slika 25">
            <a:extLst>
              <a:ext uri="{FF2B5EF4-FFF2-40B4-BE49-F238E27FC236}">
                <a16:creationId xmlns:a16="http://schemas.microsoft.com/office/drawing/2014/main" id="{B961CAFB-47C2-484B-9ECA-232706446E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802" y="1884967"/>
            <a:ext cx="6433007" cy="4288671"/>
          </a:xfrm>
          <a:prstGeom prst="rect">
            <a:avLst/>
          </a:prstGeom>
        </p:spPr>
      </p:pic>
      <p:pic>
        <p:nvPicPr>
          <p:cNvPr id="27" name="Slika 26">
            <a:extLst>
              <a:ext uri="{FF2B5EF4-FFF2-40B4-BE49-F238E27FC236}">
                <a16:creationId xmlns:a16="http://schemas.microsoft.com/office/drawing/2014/main" id="{7846B039-B5EA-47F5-A18C-4CB3B868BA3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" r="10190"/>
          <a:stretch/>
        </p:blipFill>
        <p:spPr>
          <a:xfrm>
            <a:off x="5131293" y="1917577"/>
            <a:ext cx="5877018" cy="4055200"/>
          </a:xfrm>
          <a:prstGeom prst="rect">
            <a:avLst/>
          </a:prstGeom>
        </p:spPr>
      </p:pic>
      <p:pic>
        <p:nvPicPr>
          <p:cNvPr id="28" name="Slika 27">
            <a:extLst>
              <a:ext uri="{FF2B5EF4-FFF2-40B4-BE49-F238E27FC236}">
                <a16:creationId xmlns:a16="http://schemas.microsoft.com/office/drawing/2014/main" id="{23226372-3F5D-42C3-B5B5-6851551E6FA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3" t="3897" r="15686" b="5229"/>
          <a:stretch/>
        </p:blipFill>
        <p:spPr>
          <a:xfrm>
            <a:off x="5770485" y="1802167"/>
            <a:ext cx="4957345" cy="46524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4361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7501">
        <p14:flythrough/>
      </p:transition>
    </mc:Choice>
    <mc:Fallback xmlns="">
      <p:transition spd="slow" advTm="375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3485F24-F446-4854-AE6D-50C3C67DA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272628"/>
            <a:ext cx="10515600" cy="567030"/>
          </a:xfr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  <a:effectLst>
            <a:reflection blurRad="6350" stA="52000" endA="300" endPos="35000" dir="5400000" sy="-100000" algn="bl" rotWithShape="0"/>
          </a:effec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/>
              <a:defRPr/>
            </a:pPr>
            <a:r>
              <a:rPr kumimoji="0" lang="hr-HR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Udruga „Ivanečko sunce“ za osobe s intelektualnim oštećenjem</a:t>
            </a:r>
            <a:endParaRPr lang="hr-HR" sz="5400" b="1" dirty="0"/>
          </a:p>
        </p:txBody>
      </p:sp>
      <p:pic>
        <p:nvPicPr>
          <p:cNvPr id="1026" name="Picture 2" descr="Udruga &quot;Ivanečko sunce&quot; updated their... - Udruga &quot;Ivanečko sunce&quot; |  Facebook">
            <a:extLst>
              <a:ext uri="{FF2B5EF4-FFF2-40B4-BE49-F238E27FC236}">
                <a16:creationId xmlns:a16="http://schemas.microsoft.com/office/drawing/2014/main" id="{75B865E5-A5F8-492D-B592-F591925F3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67" y="0"/>
            <a:ext cx="1882066" cy="188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kstniOkvir 4">
            <a:extLst>
              <a:ext uri="{FF2B5EF4-FFF2-40B4-BE49-F238E27FC236}">
                <a16:creationId xmlns:a16="http://schemas.microsoft.com/office/drawing/2014/main" id="{ACBCCA6E-24E6-43B1-9718-A9C2775607AB}"/>
              </a:ext>
            </a:extLst>
          </p:cNvPr>
          <p:cNvSpPr txBox="1"/>
          <p:nvPr/>
        </p:nvSpPr>
        <p:spPr>
          <a:xfrm>
            <a:off x="195309" y="1204727"/>
            <a:ext cx="11976162" cy="2548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r-HR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Realizirane aktivnosti u suradnji s Klubom mladih Ivanec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Kontinuirana potreba za volonterskim angažmanom s ciljem pomoći najosjetljivijoj društvenoj skupini – osobama s invaliditetom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r-HR" sz="16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Uključivanje i pomaganje u različitom tipu aktivnosti prilagođenim za osobe s invaliditetom (sportske radionice, kreativne radionice, druženja, manifestacije, humanitarne akcije…)</a:t>
            </a:r>
          </a:p>
          <a:p>
            <a:pPr marL="685800">
              <a:lnSpc>
                <a:spcPct val="107000"/>
              </a:lnSpc>
            </a:pPr>
            <a:r>
              <a:rPr lang="hr-HR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685800">
              <a:lnSpc>
                <a:spcPct val="107000"/>
              </a:lnSpc>
            </a:pPr>
            <a:r>
              <a:rPr lang="hr-HR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9" name="Dijagram 8">
            <a:extLst>
              <a:ext uri="{FF2B5EF4-FFF2-40B4-BE49-F238E27FC236}">
                <a16:creationId xmlns:a16="http://schemas.microsoft.com/office/drawing/2014/main" id="{13A3511E-0637-4503-BB52-31E1A17D46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1269854"/>
              </p:ext>
            </p:extLst>
          </p:nvPr>
        </p:nvGraphicFramePr>
        <p:xfrm>
          <a:off x="2617433" y="2885819"/>
          <a:ext cx="8149701" cy="397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4858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741">
        <p14:flythrough/>
      </p:transition>
    </mc:Choice>
    <mc:Fallback xmlns="">
      <p:transition spd="slow" advTm="137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Graphic spid="9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10C53FD-14CE-464D-9F92-03F18E86A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2482" y="237483"/>
            <a:ext cx="9596760" cy="585905"/>
          </a:xfrm>
          <a:solidFill>
            <a:srgbClr val="7D341D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>
            <a:normAutofit/>
          </a:bodyPr>
          <a:lstStyle/>
          <a:p>
            <a:pPr algn="r"/>
            <a:r>
              <a:rPr lang="hr-H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Caritas župe sv. Marije Magdalene Ivanec</a:t>
            </a:r>
            <a:endParaRPr lang="hr-HR" sz="2800" dirty="0">
              <a:solidFill>
                <a:schemeClr val="bg1"/>
              </a:solidFill>
            </a:endParaRP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78E8D669-55B9-4D00-A4AE-675367D98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646" y="1811159"/>
            <a:ext cx="6434802" cy="692099"/>
          </a:xfrm>
          <a:gradFill flip="none" rotWithShape="1">
            <a:gsLst>
              <a:gs pos="0">
                <a:srgbClr val="7D341D">
                  <a:tint val="66000"/>
                  <a:satMod val="160000"/>
                </a:srgbClr>
              </a:gs>
              <a:gs pos="50000">
                <a:srgbClr val="7D341D">
                  <a:tint val="44500"/>
                  <a:satMod val="160000"/>
                </a:srgbClr>
              </a:gs>
              <a:gs pos="100000">
                <a:srgbClr val="7D341D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>
            <a:normAutofit/>
          </a:bodyPr>
          <a:lstStyle/>
          <a:p>
            <a:pPr indent="0">
              <a:lnSpc>
                <a:spcPct val="107000"/>
              </a:lnSpc>
              <a:buNone/>
            </a:pPr>
            <a:r>
              <a:rPr lang="hr-HR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 volontera usmjeren na najugroženije obitelji u zajednici – korisnike Caritasa</a:t>
            </a:r>
          </a:p>
        </p:txBody>
      </p:sp>
      <p:graphicFrame>
        <p:nvGraphicFramePr>
          <p:cNvPr id="5" name="Dijagram 4">
            <a:extLst>
              <a:ext uri="{FF2B5EF4-FFF2-40B4-BE49-F238E27FC236}">
                <a16:creationId xmlns:a16="http://schemas.microsoft.com/office/drawing/2014/main" id="{90374B6F-10E5-4FD3-AC76-FA94CB0431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0122945"/>
              </p:ext>
            </p:extLst>
          </p:nvPr>
        </p:nvGraphicFramePr>
        <p:xfrm>
          <a:off x="7203242" y="1261806"/>
          <a:ext cx="4826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kstniOkvir 6">
            <a:extLst>
              <a:ext uri="{FF2B5EF4-FFF2-40B4-BE49-F238E27FC236}">
                <a16:creationId xmlns:a16="http://schemas.microsoft.com/office/drawing/2014/main" id="{71D1B864-6DE6-425A-AB38-9E6D212551D0}"/>
              </a:ext>
            </a:extLst>
          </p:cNvPr>
          <p:cNvSpPr txBox="1"/>
          <p:nvPr/>
        </p:nvSpPr>
        <p:spPr>
          <a:xfrm>
            <a:off x="907248" y="2676488"/>
            <a:ext cx="3142696" cy="646331"/>
          </a:xfrm>
          <a:prstGeom prst="rect">
            <a:avLst/>
          </a:prstGeom>
          <a:gradFill flip="none" rotWithShape="1">
            <a:gsLst>
              <a:gs pos="0">
                <a:srgbClr val="7D341D">
                  <a:tint val="66000"/>
                  <a:satMod val="160000"/>
                </a:srgbClr>
              </a:gs>
              <a:gs pos="50000">
                <a:srgbClr val="7D341D">
                  <a:tint val="44500"/>
                  <a:satMod val="160000"/>
                </a:srgbClr>
              </a:gs>
              <a:gs pos="100000">
                <a:srgbClr val="7D341D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hr-HR" b="1" dirty="0"/>
              <a:t>KONTAKT</a:t>
            </a:r>
          </a:p>
          <a:p>
            <a:r>
              <a:rPr lang="hr-HR" b="1" dirty="0"/>
              <a:t>Dragica </a:t>
            </a:r>
            <a:r>
              <a:rPr lang="hr-HR" b="1" dirty="0" err="1"/>
              <a:t>Milec</a:t>
            </a:r>
            <a:r>
              <a:rPr lang="hr-HR" b="1" dirty="0"/>
              <a:t> - 098 267 962</a:t>
            </a:r>
          </a:p>
        </p:txBody>
      </p:sp>
      <p:pic>
        <p:nvPicPr>
          <p:cNvPr id="1026" name="Picture 2" descr="Vijesti iz života Katoličke Crkve u Bosni i Hercegovini - Vatican News">
            <a:extLst>
              <a:ext uri="{FF2B5EF4-FFF2-40B4-BE49-F238E27FC236}">
                <a16:creationId xmlns:a16="http://schemas.microsoft.com/office/drawing/2014/main" id="{FB0DE321-7F54-488B-9649-C5F9F4DD9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1BD977A6-4BBD-48E8-8D7C-33113040787E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05" b="18399"/>
          <a:stretch/>
        </p:blipFill>
        <p:spPr>
          <a:xfrm>
            <a:off x="907248" y="3491029"/>
            <a:ext cx="6424200" cy="3189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130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986">
        <p14:flythrough/>
      </p:transition>
    </mc:Choice>
    <mc:Fallback xmlns="">
      <p:transition spd="slow" advTm="9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>
            <a:extLst>
              <a:ext uri="{FF2B5EF4-FFF2-40B4-BE49-F238E27FC236}">
                <a16:creationId xmlns:a16="http://schemas.microsoft.com/office/drawing/2014/main" id="{F53C04B5-25AD-44AF-A864-731E3AD85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636" y="2024109"/>
            <a:ext cx="2403861" cy="1942348"/>
          </a:xfrm>
          <a:prstGeom prst="rect">
            <a:avLst/>
          </a:prstGeom>
        </p:spPr>
      </p:pic>
      <p:pic>
        <p:nvPicPr>
          <p:cNvPr id="8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26A38C1F-0B8B-4C5A-AE00-57211E2036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32" r="5280"/>
          <a:stretch/>
        </p:blipFill>
        <p:spPr bwMode="auto">
          <a:xfrm rot="16200000">
            <a:off x="9925244" y="4600918"/>
            <a:ext cx="2284504" cy="224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F732F1F5-E2F1-4527-82FF-D45FC05920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/>
          <a:stretch/>
        </p:blipFill>
        <p:spPr bwMode="auto">
          <a:xfrm rot="16200000">
            <a:off x="9456970" y="1868461"/>
            <a:ext cx="3375894" cy="208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9A8158FA-328C-46B2-8247-2F2D59A15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4452" y="296066"/>
            <a:ext cx="10515600" cy="1047118"/>
          </a:xfrm>
        </p:spPr>
        <p:txBody>
          <a:bodyPr>
            <a:normAutofit/>
          </a:bodyPr>
          <a:lstStyle/>
          <a:p>
            <a:r>
              <a:rPr lang="hr-H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zapamtite….</a:t>
            </a:r>
          </a:p>
        </p:txBody>
      </p:sp>
      <p:pic>
        <p:nvPicPr>
          <p:cNvPr id="9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81EE1BE5-6580-48E4-9FF1-C2A2B8A62F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57005"/>
          <a:stretch/>
        </p:blipFill>
        <p:spPr bwMode="auto">
          <a:xfrm rot="16200000">
            <a:off x="10441568" y="-338778"/>
            <a:ext cx="1411653" cy="208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2B21FB72-D85A-4590-81DB-68D7017E0D5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238"/>
          <a:stretch/>
        </p:blipFill>
        <p:spPr>
          <a:xfrm>
            <a:off x="3766497" y="2645930"/>
            <a:ext cx="6048375" cy="34840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821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600">
        <p14:flythrough/>
      </p:transition>
    </mc:Choice>
    <mc:Fallback xmlns="">
      <p:transition spd="slow" advTm="11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556EA18-B2BA-4184-9EB9-15D27FB25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72930" y="615058"/>
            <a:ext cx="10515600" cy="1299792"/>
          </a:xfrm>
        </p:spPr>
        <p:txBody>
          <a:bodyPr>
            <a:noAutofit/>
          </a:bodyPr>
          <a:lstStyle/>
          <a:p>
            <a:pPr algn="ctr"/>
            <a:r>
              <a:rPr lang="hr-HR" sz="2000" b="1" i="1" dirty="0">
                <a:solidFill>
                  <a:srgbClr val="FF0000"/>
                </a:solidFill>
              </a:rPr>
              <a:t>Izvori korišteni za izradu promotivnog videa: 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F0B8BBDB-EFB7-474A-9F49-78E797C52E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3735" y="1680331"/>
            <a:ext cx="10515600" cy="3524003"/>
          </a:xfrm>
        </p:spPr>
        <p:txBody>
          <a:bodyPr>
            <a:normAutofit/>
          </a:bodyPr>
          <a:lstStyle/>
          <a:p>
            <a:endParaRPr lang="hr-HR" sz="1800" dirty="0"/>
          </a:p>
          <a:p>
            <a:r>
              <a:rPr lang="hr-HR" sz="1600" i="1" dirty="0">
                <a:solidFill>
                  <a:schemeClr val="tx1"/>
                </a:solidFill>
              </a:rPr>
              <a:t>1. </a:t>
            </a:r>
            <a:r>
              <a:rPr lang="hr-HR" sz="1600" i="1" dirty="0">
                <a:solidFill>
                  <a:schemeClr val="tx1"/>
                </a:solidFill>
                <a:hlinkClick r:id="rId2"/>
              </a:rPr>
              <a:t>https://vcos.hr/programi/volonterstvo/korisna-dokumentacija</a:t>
            </a:r>
            <a:r>
              <a:rPr lang="hr-HR" sz="1600" i="1" dirty="0">
                <a:solidFill>
                  <a:schemeClr val="tx1"/>
                </a:solidFill>
              </a:rPr>
              <a:t> </a:t>
            </a:r>
          </a:p>
          <a:p>
            <a:r>
              <a:rPr lang="hr-HR" sz="1600" i="1" dirty="0">
                <a:solidFill>
                  <a:schemeClr val="tx1"/>
                </a:solidFill>
              </a:rPr>
              <a:t>2. </a:t>
            </a:r>
            <a:r>
              <a:rPr lang="hr-HR" sz="1600" i="1" dirty="0">
                <a:solidFill>
                  <a:schemeClr val="tx1"/>
                </a:solidFill>
                <a:hlinkClick r:id="rId3"/>
              </a:rPr>
              <a:t>https://www.hcrv.hr/</a:t>
            </a:r>
            <a:r>
              <a:rPr lang="hr-HR" sz="1600" i="1" dirty="0">
                <a:solidFill>
                  <a:schemeClr val="tx1"/>
                </a:solidFill>
              </a:rPr>
              <a:t> </a:t>
            </a:r>
          </a:p>
          <a:p>
            <a:r>
              <a:rPr lang="hr-HR" sz="1600" i="1" dirty="0">
                <a:solidFill>
                  <a:schemeClr val="tx1"/>
                </a:solidFill>
              </a:rPr>
              <a:t>3. </a:t>
            </a:r>
            <a:r>
              <a:rPr lang="hr-HR" sz="1600" i="1" dirty="0">
                <a:solidFill>
                  <a:schemeClr val="tx1"/>
                </a:solidFill>
                <a:hlinkClick r:id="rId4"/>
              </a:rPr>
              <a:t>https://hr.wikipedia.org/wiki/Me%C4%91unarodni_dan_volontera</a:t>
            </a:r>
            <a:r>
              <a:rPr lang="hr-HR" sz="1600" i="1" dirty="0">
                <a:solidFill>
                  <a:schemeClr val="tx1"/>
                </a:solidFill>
              </a:rPr>
              <a:t> </a:t>
            </a:r>
          </a:p>
          <a:p>
            <a:r>
              <a:rPr lang="hr-HR" sz="1600" i="1" dirty="0">
                <a:solidFill>
                  <a:schemeClr val="tx1"/>
                </a:solidFill>
              </a:rPr>
              <a:t>4. </a:t>
            </a:r>
            <a:r>
              <a:rPr lang="hr-HR" sz="1600" i="1" dirty="0">
                <a:solidFill>
                  <a:schemeClr val="tx1"/>
                </a:solidFill>
                <a:hlinkClick r:id="rId5"/>
              </a:rPr>
              <a:t>https://gov.hr/moja-uprava/aktivno-gradjanstvo-i-slobodno-vrijeme/volontiranje/kako-postati-volonter/384</a:t>
            </a:r>
            <a:endParaRPr lang="hr-HR" sz="1600" i="1" dirty="0">
              <a:solidFill>
                <a:schemeClr val="tx1"/>
              </a:solidFill>
            </a:endParaRPr>
          </a:p>
          <a:p>
            <a:r>
              <a:rPr lang="hr-HR" sz="1600" i="1" dirty="0">
                <a:solidFill>
                  <a:schemeClr val="tx1"/>
                </a:solidFill>
              </a:rPr>
              <a:t>5. </a:t>
            </a:r>
            <a:r>
              <a:rPr lang="hr-HR" sz="1600" i="1" dirty="0">
                <a:solidFill>
                  <a:schemeClr val="tx1"/>
                </a:solidFill>
                <a:hlinkClick r:id="rId6"/>
              </a:rPr>
              <a:t>http://www.volonterski-centar-ri.org/dokumenti/E-prirucnik-Menadzment_volonterskog_programa.pdf</a:t>
            </a:r>
            <a:r>
              <a:rPr lang="hr-HR" sz="1600" i="1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30CEAC91-A396-4F73-9C03-8C9C1317128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5510" t="45662" r="534"/>
          <a:stretch/>
        </p:blipFill>
        <p:spPr>
          <a:xfrm>
            <a:off x="9102830" y="5652134"/>
            <a:ext cx="2108092" cy="887848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62371B7D-856F-4996-92D1-31B210F91C6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112" t="41830" r="34830"/>
          <a:stretch/>
        </p:blipFill>
        <p:spPr>
          <a:xfrm>
            <a:off x="4354458" y="5596002"/>
            <a:ext cx="2933799" cy="1085105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CB7DCDB2-19FE-40B5-96A4-017C4DDDD42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6236" r="80194"/>
          <a:stretch/>
        </p:blipFill>
        <p:spPr>
          <a:xfrm>
            <a:off x="661482" y="5587046"/>
            <a:ext cx="1336460" cy="1046229"/>
          </a:xfrm>
          <a:prstGeom prst="rect">
            <a:avLst/>
          </a:prstGeom>
        </p:spPr>
      </p:pic>
      <p:pic>
        <p:nvPicPr>
          <p:cNvPr id="8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B415DDFF-E10E-4BEF-B116-C34D6C7D96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4516"/>
          <a:stretch/>
        </p:blipFill>
        <p:spPr bwMode="auto">
          <a:xfrm rot="10800000">
            <a:off x="2443964" y="-4"/>
            <a:ext cx="2361611" cy="153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usret mladih - volonterstvo - Župa sv. Petra apostola Ivanić-Grad">
            <a:extLst>
              <a:ext uri="{FF2B5EF4-FFF2-40B4-BE49-F238E27FC236}">
                <a16:creationId xmlns:a16="http://schemas.microsoft.com/office/drawing/2014/main" id="{EB456EA1-C7FF-4ECE-B1E4-D16C6C8E3E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10"/>
          <a:stretch/>
        </p:blipFill>
        <p:spPr bwMode="auto">
          <a:xfrm rot="10800000">
            <a:off x="54922" y="-4"/>
            <a:ext cx="2377626" cy="153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54D6439A-D691-4A5F-9359-4CFF1354BB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4517"/>
          <a:stretch/>
        </p:blipFill>
        <p:spPr bwMode="auto">
          <a:xfrm rot="10800000">
            <a:off x="4871913" y="-5"/>
            <a:ext cx="2361612" cy="153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D6642A48-D382-4CA5-A078-85BA451F90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4517"/>
          <a:stretch/>
        </p:blipFill>
        <p:spPr bwMode="auto">
          <a:xfrm rot="10800000">
            <a:off x="7270103" y="-5"/>
            <a:ext cx="2361612" cy="153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Susret mladih - volonterstvo - Župa sv. Petra apostola Ivanić-Grad">
            <a:extLst>
              <a:ext uri="{FF2B5EF4-FFF2-40B4-BE49-F238E27FC236}">
                <a16:creationId xmlns:a16="http://schemas.microsoft.com/office/drawing/2014/main" id="{D73D7DEB-6426-45AF-B93C-DC10478C3E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" r="4517"/>
          <a:stretch/>
        </p:blipFill>
        <p:spPr bwMode="auto">
          <a:xfrm rot="10800000">
            <a:off x="9668293" y="-4"/>
            <a:ext cx="2361612" cy="153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73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399">
        <p14:flythrough/>
      </p:transition>
    </mc:Choice>
    <mc:Fallback xmlns="">
      <p:transition spd="slow" advTm="3399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1|1.4|1.8|2.2|2.5|2|6.8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6|4.2|8|8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1.6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4|3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4|1.9|2|2.6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8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8|1.1|6.7|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5|2.5|5.6|3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6|1.4|2.7|0.8|1.8|1.1|3.5|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0.9|2|2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7|0.8|2.6|1.2|6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2|2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2|2.8|2.2|2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5|1|1.5|0.8|0.9|1|1.1|1.3|2.6|1.5|2.2|1.2|0.8|0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6|2.1|1.1|2.1|1.9|1.5|1.8|1.7|1.6|2.4|3|3.3|3.6|2.7|1.7|3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5|1.6|0.8|0.9|1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.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4"/>
</p:tagLst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TM03457444[[fn=Temeljno]]</Template>
  <TotalTime>927</TotalTime>
  <Words>2044</Words>
  <Application>Microsoft Office PowerPoint</Application>
  <PresentationFormat>Široki zaslon</PresentationFormat>
  <Paragraphs>215</Paragraphs>
  <Slides>22</Slides>
  <Notes>0</Notes>
  <HiddenSlides>0</HiddenSlides>
  <MMClips>1</MMClips>
  <ScaleCrop>false</ScaleCrop>
  <HeadingPairs>
    <vt:vector size="6" baseType="variant">
      <vt:variant>
        <vt:lpstr>Korišteni fontovi</vt:lpstr>
      </vt:variant>
      <vt:variant>
        <vt:i4>8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22</vt:i4>
      </vt:variant>
    </vt:vector>
  </HeadingPairs>
  <TitlesOfParts>
    <vt:vector size="31" baseType="lpstr">
      <vt:lpstr>Arial</vt:lpstr>
      <vt:lpstr>Bahnschrift SemiBold SemiConden</vt:lpstr>
      <vt:lpstr>Calibri</vt:lpstr>
      <vt:lpstr>Calibri Light</vt:lpstr>
      <vt:lpstr>Segoe UI Historic</vt:lpstr>
      <vt:lpstr>Symbol</vt:lpstr>
      <vt:lpstr>Times New Roman</vt:lpstr>
      <vt:lpstr>Wingdings</vt:lpstr>
      <vt:lpstr>Tema sustava Office</vt:lpstr>
      <vt:lpstr>PowerPoint prezentacija</vt:lpstr>
      <vt:lpstr>UVOD </vt:lpstr>
      <vt:lpstr>ŠTO JE VOLONTERSTVO? </vt:lpstr>
      <vt:lpstr>KRIZNO VOLONTERSTVO</vt:lpstr>
      <vt:lpstr>Volonterstvo – zakonodavni okvir</vt:lpstr>
      <vt:lpstr>PowerPoint prezentacija</vt:lpstr>
      <vt:lpstr>PowerPoint prezentacija</vt:lpstr>
      <vt:lpstr>Važnost volonterstva za pojedinca i zajednicu</vt:lpstr>
      <vt:lpstr>Mogućnosti i prednosti volontiranja  </vt:lpstr>
      <vt:lpstr>Kako postati volonter?</vt:lpstr>
      <vt:lpstr>PowerPoint prezentacija</vt:lpstr>
      <vt:lpstr>VOLONTERSTVO I PROJEKTI </vt:lpstr>
      <vt:lpstr>PowerPoint prezentacija</vt:lpstr>
      <vt:lpstr>VOLONTERSTVO NA PODRUČJU GRADA IVANCA</vt:lpstr>
      <vt:lpstr>PRIMJER - Kako postati volonter HRVATSKOG CRVENOG KRIŽA?</vt:lpstr>
      <vt:lpstr>GRAD IVANEC - Primjer dobre prakse</vt:lpstr>
      <vt:lpstr>Poveži se s vršnjacima – postani volonter u Klubu mladih Ivanec </vt:lpstr>
      <vt:lpstr>           Dosadašnje uspješne aktivnosti </vt:lpstr>
      <vt:lpstr>Udruga „Ivanečko sunce“ za osobe s intelektualnim oštećenjem</vt:lpstr>
      <vt:lpstr>Caritas župe sv. Marije Magdalene Ivanec</vt:lpstr>
      <vt:lpstr>I zapamtite….</vt:lpstr>
      <vt:lpstr>Izvori korišteni za izradu promotivnog videa: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Volonterstvo – zakonodavni okvir</dc:title>
  <dc:creator>Tamara Kljunić</dc:creator>
  <cp:lastModifiedBy>Nikola Turčin</cp:lastModifiedBy>
  <cp:revision>133</cp:revision>
  <dcterms:created xsi:type="dcterms:W3CDTF">2020-12-01T09:34:22Z</dcterms:created>
  <dcterms:modified xsi:type="dcterms:W3CDTF">2020-12-04T07:20:19Z</dcterms:modified>
</cp:coreProperties>
</file>