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1" r:id="rId4"/>
    <p:sldId id="262" r:id="rId5"/>
    <p:sldId id="258" r:id="rId6"/>
    <p:sldId id="259" r:id="rId7"/>
    <p:sldId id="260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rednji stil 2 - Isticanj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Srednji stil 3 - Isticanj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Srednji stil 1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Srednji stil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06636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49207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33959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31008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9397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39263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76776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0424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8115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0620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0160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18474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40455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84517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46751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3534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2E4E5-77C1-4C6A-B00B-E88EF566DF42}" type="datetimeFigureOut">
              <a:rPr lang="hr-HR" smtClean="0"/>
              <a:t>22.11.2021.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455345-1014-4BB4-9DCA-9DA50B5F516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4964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ivanecbiz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>
            <a:extLst>
              <a:ext uri="{FF2B5EF4-FFF2-40B4-BE49-F238E27FC236}">
                <a16:creationId xmlns:a16="http://schemas.microsoft.com/office/drawing/2014/main" id="{9AC908A5-1F29-488D-8161-DA2669411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7250" y="4375070"/>
            <a:ext cx="9869341" cy="1156567"/>
          </a:xfrm>
        </p:spPr>
        <p:txBody>
          <a:bodyPr>
            <a:normAutofit/>
          </a:bodyPr>
          <a:lstStyle/>
          <a:p>
            <a:pPr algn="ctr"/>
            <a:r>
              <a:rPr lang="hr-HR" sz="3200" b="1" i="1" dirty="0">
                <a:solidFill>
                  <a:schemeClr val="tx1"/>
                </a:solidFill>
              </a:rPr>
              <a:t>Održivost usluga za MSP-ove EU fondovima kroz dvije financijske perspektive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946B7ACE-4A0F-48C6-AC7B-6E8B3A570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436" y="1571348"/>
            <a:ext cx="6854156" cy="2425046"/>
          </a:xfrm>
          <a:prstGeom prst="rect">
            <a:avLst/>
          </a:prstGeom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CADD1BF2-CD78-4403-AA56-E6D9499FB0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480" y="40544"/>
            <a:ext cx="2737032" cy="1156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87ADB612-5007-47E5-8321-01C51C426D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463871" y="52818"/>
            <a:ext cx="1380993" cy="104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570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ica 2">
            <a:extLst>
              <a:ext uri="{FF2B5EF4-FFF2-40B4-BE49-F238E27FC236}">
                <a16:creationId xmlns:a16="http://schemas.microsoft.com/office/drawing/2014/main" id="{0E0C5192-74D4-4EE5-9E45-E43FEE7DDE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298631"/>
              </p:ext>
            </p:extLst>
          </p:nvPr>
        </p:nvGraphicFramePr>
        <p:xfrm>
          <a:off x="435007" y="2060794"/>
          <a:ext cx="11017187" cy="374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847">
                  <a:extLst>
                    <a:ext uri="{9D8B030D-6E8A-4147-A177-3AD203B41FA5}">
                      <a16:colId xmlns:a16="http://schemas.microsoft.com/office/drawing/2014/main" val="1665121532"/>
                    </a:ext>
                  </a:extLst>
                </a:gridCol>
                <a:gridCol w="3178206">
                  <a:extLst>
                    <a:ext uri="{9D8B030D-6E8A-4147-A177-3AD203B41FA5}">
                      <a16:colId xmlns:a16="http://schemas.microsoft.com/office/drawing/2014/main" val="3393062511"/>
                    </a:ext>
                  </a:extLst>
                </a:gridCol>
                <a:gridCol w="2787589">
                  <a:extLst>
                    <a:ext uri="{9D8B030D-6E8A-4147-A177-3AD203B41FA5}">
                      <a16:colId xmlns:a16="http://schemas.microsoft.com/office/drawing/2014/main" val="2001963991"/>
                    </a:ext>
                  </a:extLst>
                </a:gridCol>
                <a:gridCol w="2645545">
                  <a:extLst>
                    <a:ext uri="{9D8B030D-6E8A-4147-A177-3AD203B41FA5}">
                      <a16:colId xmlns:a16="http://schemas.microsoft.com/office/drawing/2014/main" val="28558377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hr-HR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Poslovna zona Ivanec d.o.o. – nositelj projekta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Poslovna zona Ivanec d.o.o. – korisnik projekta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Poslovna zona Ivanec d.o.o. – korisnik projekta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178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sz="1400" i="1" dirty="0"/>
                        <a:t>Naziv projekta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Pružanje visokokvalitetnih usluga za MSP putem poduzetničkog centra - Poslovne zone Ivanec d.o.o.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Razvoj mreže poduzetničkih potpornih institucija - BOND</a:t>
                      </a:r>
                    </a:p>
                    <a:p>
                      <a:pPr algn="l"/>
                      <a:endParaRPr kumimoji="0" lang="hr-HR" sz="13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hr-HR" sz="13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Razvoj mreže poduzetničkih potpornih institucija - BOND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32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sz="1400" i="1" dirty="0"/>
                        <a:t>Ukupna vrijednost projekta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Pct val="80000"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kumimoji="0" lang="hr-H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mo"/>
                          <a:ea typeface="+mn-ea"/>
                          <a:cs typeface="+mn-cs"/>
                        </a:rPr>
                        <a:t>522.957,53 kn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kumimoji="0" lang="hr-H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mo"/>
                          <a:ea typeface="+mn-ea"/>
                          <a:cs typeface="+mn-cs"/>
                        </a:rPr>
                        <a:t>7.012.151,60 kn</a:t>
                      </a:r>
                      <a:endParaRPr kumimoji="0" lang="hr-HR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mo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kumimoji="0" lang="hr-HR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mo"/>
                          <a:ea typeface="+mn-ea"/>
                          <a:cs typeface="+mn-cs"/>
                        </a:rPr>
                        <a:t>50.000.000,00 kn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8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sz="1400" i="1" dirty="0"/>
                        <a:t>Usluge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10 novih usluga (specijalizirane edukacije, Poslovno mentorstvo za poduzetnike početnike, web promidžba poduzetnika – </a:t>
                      </a:r>
                      <a:r>
                        <a:rPr lang="hr-HR" sz="1400" dirty="0" err="1"/>
                        <a:t>Ivanecbiz</a:t>
                      </a:r>
                      <a:r>
                        <a:rPr lang="hr-HR" sz="1400" dirty="0"/>
                        <a:t>, B2B susreti poduzetnika, javne tribine za poduzetnike)</a:t>
                      </a:r>
                    </a:p>
                    <a:p>
                      <a:endParaRPr lang="hr-H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6 zaposlenika polaznici specijaliziranih edukacija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10 poduzetnika početnika u pilot projektu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razvijena usluga </a:t>
                      </a:r>
                      <a:r>
                        <a:rPr lang="hr-HR" sz="1400" dirty="0" err="1"/>
                        <a:t>mentoriranja</a:t>
                      </a:r>
                      <a:r>
                        <a:rPr lang="hr-HR" sz="1400" dirty="0"/>
                        <a:t> poduzetnika početnika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hr-HR" sz="1400" dirty="0"/>
                        <a:t>6 zaposlenika polaznici specijaliziranih edukacija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pružanje usluge </a:t>
                      </a:r>
                      <a:r>
                        <a:rPr lang="hr-HR" sz="1400" dirty="0" err="1"/>
                        <a:t>mentoriranja</a:t>
                      </a:r>
                      <a:r>
                        <a:rPr lang="hr-HR" sz="1400" dirty="0"/>
                        <a:t> poduzetnika početnika u svrhu certificiranja usluge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hr-HR" sz="1400" dirty="0"/>
                        <a:t>standardizacija poslovanja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2030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r-HR" sz="1400" i="1" dirty="0"/>
                        <a:t>Broj korisnika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sz="1600" dirty="0"/>
                        <a:t>2.500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sz="1600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sz="1400" i="1" dirty="0"/>
                        <a:t>*u tijeku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723986"/>
                  </a:ext>
                </a:extLst>
              </a:tr>
            </a:tbl>
          </a:graphicData>
        </a:graphic>
      </p:graphicFrame>
      <p:sp>
        <p:nvSpPr>
          <p:cNvPr id="3" name="Naslov 1">
            <a:extLst>
              <a:ext uri="{FF2B5EF4-FFF2-40B4-BE49-F238E27FC236}">
                <a16:creationId xmlns:a16="http://schemas.microsoft.com/office/drawing/2014/main" id="{93E9B3DF-6853-4F36-B30B-2ECA26324FF8}"/>
              </a:ext>
            </a:extLst>
          </p:cNvPr>
          <p:cNvSpPr txBox="1">
            <a:spLocks/>
          </p:cNvSpPr>
          <p:nvPr/>
        </p:nvSpPr>
        <p:spPr>
          <a:xfrm>
            <a:off x="1239914" y="288272"/>
            <a:ext cx="9144000" cy="171037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r-HR" b="1" dirty="0"/>
              <a:t>2017.- 2021. </a:t>
            </a:r>
          </a:p>
          <a:p>
            <a:pPr algn="ctr"/>
            <a:r>
              <a:rPr lang="hr-HR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Poslovna zona Ivanec d.o.o. kao Poduzetnički centar provela 3 EU projekta</a:t>
            </a:r>
            <a:endParaRPr lang="hr-HR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8054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F34545E-4FE0-4C6F-B04C-EBE22EC9E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384992"/>
            <a:ext cx="8596668" cy="1320800"/>
          </a:xfrm>
        </p:spPr>
        <p:txBody>
          <a:bodyPr/>
          <a:lstStyle/>
          <a:p>
            <a:r>
              <a:rPr lang="hr-HR" dirty="0"/>
              <a:t>Poslovna zona Ivanec od 2017. korisnik pilot projekta HAMAG BICRO-a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3680F96-8570-4473-9DBE-8B0942BAC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839196"/>
            <a:ext cx="8596668" cy="3880773"/>
          </a:xfrm>
        </p:spPr>
        <p:txBody>
          <a:bodyPr>
            <a:normAutofit/>
          </a:bodyPr>
          <a:lstStyle/>
          <a:p>
            <a:r>
              <a:rPr lang="hr-HR" i="0" dirty="0">
                <a:effectLst/>
                <a:latin typeface="Arimo"/>
              </a:rPr>
              <a:t>2017. odabrana za sudjelovanje u projektu: „Razvoj Mreže poduzetničkih potpornih institucija (PPI) putem Hrvatske agencije za malo gospodarstvo, inovacije i investicije (HAMAG-BICRO)” - BOND</a:t>
            </a:r>
          </a:p>
          <a:p>
            <a:r>
              <a:rPr lang="hr-HR" dirty="0">
                <a:latin typeface="Arimo"/>
              </a:rPr>
              <a:t>S obzirom na prethodni rad, postignute rezultate i stečeno iskustvo Poslovna zona Ivanec d.o.o. visoko je rangirana poduzetnička institucija na razini RH</a:t>
            </a:r>
          </a:p>
          <a:p>
            <a:r>
              <a:rPr lang="hr-HR" u="sng" dirty="0">
                <a:solidFill>
                  <a:srgbClr val="FF0000"/>
                </a:solidFill>
                <a:latin typeface="Arimo"/>
              </a:rPr>
              <a:t>Prema kriteriju izvrsnosti rangirana na 5. mjesto na razini RH </a:t>
            </a:r>
          </a:p>
          <a:p>
            <a:r>
              <a:rPr lang="hr-HR" u="sng" dirty="0">
                <a:solidFill>
                  <a:srgbClr val="FF0000"/>
                </a:solidFill>
                <a:latin typeface="Arimo"/>
              </a:rPr>
              <a:t>U sklopu projekta jedan od dva odabrana PPI-a za provedbu pilot usluge </a:t>
            </a:r>
            <a:r>
              <a:rPr lang="hr-HR" u="sng" dirty="0" err="1">
                <a:solidFill>
                  <a:srgbClr val="FF0000"/>
                </a:solidFill>
                <a:latin typeface="Arimo"/>
              </a:rPr>
              <a:t>metorske</a:t>
            </a:r>
            <a:r>
              <a:rPr lang="hr-HR" u="sng" dirty="0">
                <a:solidFill>
                  <a:srgbClr val="FF0000"/>
                </a:solidFill>
                <a:latin typeface="Arimo"/>
              </a:rPr>
              <a:t> sheme za poduzetnike početnike – obuhvaćeno 10 korisnika</a:t>
            </a:r>
          </a:p>
          <a:p>
            <a:r>
              <a:rPr lang="hr-HR" b="0" i="0" dirty="0">
                <a:solidFill>
                  <a:srgbClr val="000000"/>
                </a:solidFill>
                <a:effectLst/>
                <a:latin typeface="Arimo"/>
              </a:rPr>
              <a:t>Projekt je vrijedan 7.012.151,60 kuna, cjelokupno financiran iz Europskog fonda za regionalni razvoj u okviru Operativnog programa Konkurentnost i kohezija 2014. – 2020.</a:t>
            </a:r>
            <a:endParaRPr lang="hr-HR" u="sng" dirty="0">
              <a:solidFill>
                <a:srgbClr val="FF0000"/>
              </a:solidFill>
              <a:latin typeface="Arimo"/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915AE9BC-1E99-4EC9-B113-C94F6CA2C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AB411EF6-8EB1-4379-ADE5-DF4ED4D2D3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C01E8BA6-3120-4973-9055-970E4F514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55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44BBD2-D1FD-44DB-A9ED-2FA03510C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578" y="1488489"/>
            <a:ext cx="8596668" cy="1320800"/>
          </a:xfrm>
        </p:spPr>
        <p:txBody>
          <a:bodyPr/>
          <a:lstStyle/>
          <a:p>
            <a:pPr algn="ctr"/>
            <a:r>
              <a:rPr lang="hr-HR" dirty="0"/>
              <a:t>Rezultati 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00409D3E-2731-4359-9A5E-AA90832A2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4163"/>
            <a:ext cx="8596668" cy="3880773"/>
          </a:xfrm>
        </p:spPr>
        <p:txBody>
          <a:bodyPr/>
          <a:lstStyle/>
          <a:p>
            <a:r>
              <a:rPr lang="hr-HR" dirty="0"/>
              <a:t>Ojačani ljudski kapaciteti Poslovne zone Ivanec d.o.o.</a:t>
            </a:r>
          </a:p>
          <a:p>
            <a:r>
              <a:rPr lang="hr-HR" dirty="0"/>
              <a:t>Umrežavanje te razmjena iskustva i znanja s ostalim PPI-ovim na razini RH</a:t>
            </a:r>
          </a:p>
          <a:p>
            <a:r>
              <a:rPr lang="hr-HR" dirty="0"/>
              <a:t>Zaposlenici polazili specijalizirane edukacije u svrhu pružanja kvalitetne i stručne pomoći poduzetnicima, educirano 6 zaposlenika</a:t>
            </a:r>
          </a:p>
          <a:p>
            <a:r>
              <a:rPr lang="hr-HR" dirty="0"/>
              <a:t>Usvojena znanja za standardizaciju pružanja usluge prema poduzetnicima početnicima</a:t>
            </a:r>
          </a:p>
          <a:p>
            <a:r>
              <a:rPr lang="hr-HR" dirty="0"/>
              <a:t>Stvoreni uvjeti za nadogradnju i proširenje usluga koje Poslovna zona Ivanec d.o.o. razvija i pruža</a:t>
            </a:r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DF6DE495-5CB9-4799-AA7A-B0412E5CA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1A921366-25D0-4A74-A214-1EF9523CD3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7AE991D5-09BF-4071-8590-BD1A036DFB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82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F5DA4CE-DEBA-45F3-A2A5-086669820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1390835"/>
            <a:ext cx="9469843" cy="1320800"/>
          </a:xfrm>
        </p:spPr>
        <p:txBody>
          <a:bodyPr/>
          <a:lstStyle/>
          <a:p>
            <a:r>
              <a:rPr lang="hr-HR" dirty="0"/>
              <a:t>2018. – Poslovna zona Ivanec nositelj projekta: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489493D-FC9E-4778-9E84-EE5D66DE1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354" y="2977227"/>
            <a:ext cx="9052593" cy="3880773"/>
          </a:xfrm>
        </p:spPr>
        <p:txBody>
          <a:bodyPr>
            <a:normAutofit/>
          </a:bodyPr>
          <a:lstStyle/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„Pružanje visokokvalitetnih usluga za mala i srednja poduzeća putem poduzetničkog centra – Poslovne zone Ivanec d.o.o.“</a:t>
            </a:r>
          </a:p>
          <a:p>
            <a:endParaRPr lang="hr-HR" sz="2000" dirty="0">
              <a:solidFill>
                <a:srgbClr val="000000"/>
              </a:solidFill>
              <a:latin typeface="Arimo"/>
            </a:endParaRP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Vrijednost projekta 522.957,53 kuna</a:t>
            </a: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Bespovratno odobreno 436.561,26 kuna</a:t>
            </a: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Financiran iz Europskog fonda za regionalni razvoj – Operativni program Konkurentnost i kohezija</a:t>
            </a:r>
          </a:p>
          <a:p>
            <a:pPr marL="0" indent="0">
              <a:buNone/>
            </a:pPr>
            <a:endParaRPr lang="hr-HR" sz="2000" dirty="0"/>
          </a:p>
          <a:p>
            <a:endParaRPr lang="hr-HR" sz="2000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B20BD8C-6BEB-4551-B1DE-6B938CABE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AAAE5837-FBF4-48E7-8100-91829F21DD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D448B916-99EF-47C5-9102-730A185F4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107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1AF5C9A-336E-4341-A65F-7DE0591A0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298" y="1345817"/>
            <a:ext cx="8596668" cy="1320800"/>
          </a:xfrm>
        </p:spPr>
        <p:txBody>
          <a:bodyPr/>
          <a:lstStyle/>
          <a:p>
            <a:r>
              <a:rPr lang="hr-HR" dirty="0"/>
              <a:t>Uspostavljeno 10 novih usluga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E50AC81-9FC7-4ABC-80AA-B686A7380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2298" y="2570595"/>
            <a:ext cx="8596668" cy="3880773"/>
          </a:xfrm>
        </p:spPr>
        <p:txBody>
          <a:bodyPr>
            <a:normAutofit/>
          </a:bodyPr>
          <a:lstStyle/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6 specijaliziranih edukacija </a:t>
            </a:r>
          </a:p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usluga poslovnog mentorstva za poduzetnike početnike</a:t>
            </a:r>
          </a:p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web promidžbu poduzetnika u sklopu koje je oformljena i nova jedinstven web platforma – </a:t>
            </a:r>
            <a:r>
              <a:rPr lang="hr-HR" sz="2000" i="0" dirty="0">
                <a:solidFill>
                  <a:srgbClr val="000000"/>
                </a:solidFill>
                <a:effectLst/>
                <a:latin typeface="Arimo"/>
                <a:hlinkClick r:id="rId2"/>
              </a:rPr>
              <a:t>Ivanecbiz</a:t>
            </a:r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 </a:t>
            </a:r>
          </a:p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održavani su redoviti B2B susreti poduzetnika</a:t>
            </a:r>
          </a:p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 održane javne tribine za poduzetnike</a:t>
            </a:r>
            <a:endParaRPr lang="hr-HR" sz="2000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77303262-E2DD-4531-9990-F510247F6A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69CB3CF-DE81-4FA4-AC5B-8D620819FC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92B5CE7C-63F4-45C0-BC17-7D85325020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92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8E08201-1755-4E63-98F2-1DDDA5967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349144"/>
            <a:ext cx="8596668" cy="1320800"/>
          </a:xfrm>
        </p:spPr>
        <p:txBody>
          <a:bodyPr/>
          <a:lstStyle/>
          <a:p>
            <a:r>
              <a:rPr lang="hr-HR" dirty="0"/>
              <a:t>Ostvareni konkretni rezultati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74CCF0C-0D66-4384-8D62-888360354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32199"/>
            <a:ext cx="8596668" cy="3880773"/>
          </a:xfrm>
        </p:spPr>
        <p:txBody>
          <a:bodyPr>
            <a:normAutofit/>
          </a:bodyPr>
          <a:lstStyle/>
          <a:p>
            <a:r>
              <a:rPr lang="hr-HR" sz="2000" i="0" dirty="0">
                <a:solidFill>
                  <a:srgbClr val="000000"/>
                </a:solidFill>
                <a:effectLst/>
                <a:latin typeface="Arimo"/>
              </a:rPr>
              <a:t>obuhvaćeno 50 poduzetnika – početnika</a:t>
            </a: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U aktivnosti uključeno 300 MSP-ova</a:t>
            </a:r>
            <a:endParaRPr lang="hr-HR" sz="2000" i="0" dirty="0">
              <a:solidFill>
                <a:srgbClr val="000000"/>
              </a:solidFill>
              <a:effectLst/>
              <a:latin typeface="Arimo"/>
            </a:endParaRP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J</a:t>
            </a:r>
            <a:r>
              <a:rPr lang="hr-HR" sz="2000" b="0" i="0" dirty="0">
                <a:solidFill>
                  <a:srgbClr val="000000"/>
                </a:solidFill>
                <a:effectLst/>
                <a:latin typeface="Arimo"/>
              </a:rPr>
              <a:t>edinstveni poslovni imenik grada Ivanca na web platformi IvanecBiz.com, platforma danas broji preko 300 korisnika</a:t>
            </a:r>
          </a:p>
          <a:p>
            <a:r>
              <a:rPr lang="hr-HR" sz="2000" dirty="0">
                <a:solidFill>
                  <a:srgbClr val="000000"/>
                </a:solidFill>
                <a:latin typeface="Arimo"/>
              </a:rPr>
              <a:t>100-tinjak sudionika javnih tribina</a:t>
            </a:r>
          </a:p>
          <a:p>
            <a:r>
              <a:rPr lang="hr-HR" sz="2000" b="0" i="0" dirty="0">
                <a:solidFill>
                  <a:srgbClr val="000000"/>
                </a:solidFill>
                <a:effectLst/>
                <a:latin typeface="Arimo"/>
              </a:rPr>
              <a:t>Informirano 1600 poduzetnika</a:t>
            </a:r>
          </a:p>
          <a:p>
            <a:r>
              <a:rPr lang="hr-HR" sz="2000" b="0" i="0" u="sng" dirty="0">
                <a:solidFill>
                  <a:srgbClr val="FF0000"/>
                </a:solidFill>
                <a:effectLst/>
                <a:latin typeface="Arimo"/>
              </a:rPr>
              <a:t>U tijeku provedbe projekta s radom je započeo Poduzetnički inkubator Ivanec 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56584E26-22E3-43D8-967D-CE7A6B9B5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E14BBBD3-1F46-4208-82FE-A61746F29A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C4508CA9-38F0-4263-ABB4-423E63DD4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41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93F28F7-580C-4F6B-A473-4DEAF6982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823" y="1260466"/>
            <a:ext cx="9006449" cy="1320800"/>
          </a:xfrm>
        </p:spPr>
        <p:txBody>
          <a:bodyPr>
            <a:normAutofit/>
          </a:bodyPr>
          <a:lstStyle/>
          <a:p>
            <a:pPr algn="just"/>
            <a:r>
              <a:rPr lang="hr-HR" sz="3600" dirty="0"/>
              <a:t>Danas: Poslovna zona Ivanec d.o.o. aktivni korisnik BOND-a 2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96B483B-B92D-4AC4-BFF1-84CA3848C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27" y="2864960"/>
            <a:ext cx="8875039" cy="3880773"/>
          </a:xfrm>
        </p:spPr>
        <p:txBody>
          <a:bodyPr>
            <a:normAutofit/>
          </a:bodyPr>
          <a:lstStyle/>
          <a:p>
            <a:r>
              <a:rPr lang="hr-HR" dirty="0"/>
              <a:t>D</a:t>
            </a:r>
            <a:r>
              <a:rPr lang="hr-HR" b="0" i="0" dirty="0">
                <a:effectLst/>
              </a:rPr>
              <a:t>ruga faze projekta </a:t>
            </a:r>
            <a:r>
              <a:rPr lang="hr-HR" b="0" i="1" dirty="0">
                <a:effectLst/>
              </a:rPr>
              <a:t>Razvoj mreže poduzetničkih potpornih institucija</a:t>
            </a:r>
            <a:r>
              <a:rPr lang="hr-HR" b="0" i="0" dirty="0">
                <a:effectLst/>
              </a:rPr>
              <a:t> -</a:t>
            </a:r>
            <a:r>
              <a:rPr lang="hr-HR" b="1" i="0" dirty="0">
                <a:effectLst/>
              </a:rPr>
              <a:t> BOND 2</a:t>
            </a:r>
            <a:r>
              <a:rPr lang="hr-HR" b="0" i="0" dirty="0">
                <a:effectLst/>
              </a:rPr>
              <a:t>,</a:t>
            </a:r>
          </a:p>
          <a:p>
            <a:r>
              <a:rPr lang="hr-HR" b="0" i="0" dirty="0">
                <a:effectLst/>
              </a:rPr>
              <a:t>Druga faza provedbe projekta predviđena je do svibnja 2023. godine. Projekt je sufinanciran u okviru Operativnog programa Konkurentnost i kohezija iz Europskog fonda za regionalni razvoj</a:t>
            </a:r>
          </a:p>
          <a:p>
            <a:r>
              <a:rPr lang="hr-HR" b="0" i="0" dirty="0">
                <a:effectLst/>
              </a:rPr>
              <a:t>Poslovna zona Ivanec d.o.o. članica je udruge </a:t>
            </a:r>
            <a:r>
              <a:rPr lang="hr-HR" b="1" i="0" dirty="0">
                <a:effectLst/>
              </a:rPr>
              <a:t>Mreža poduzetničkih potpornih institucija – Mreža BOND</a:t>
            </a:r>
          </a:p>
          <a:p>
            <a:r>
              <a:rPr lang="hr-HR" b="1" dirty="0"/>
              <a:t>Vrijednost projekta 50.000.000,00 kuna </a:t>
            </a:r>
          </a:p>
          <a:p>
            <a:r>
              <a:rPr lang="hr-HR" b="1" dirty="0">
                <a:solidFill>
                  <a:srgbClr val="FF0000"/>
                </a:solidFill>
              </a:rPr>
              <a:t>CILJ – certificirati usluge prema poduzetnicima početnicima u sklopu projekta HAMAG BICRO-a</a:t>
            </a:r>
            <a:endParaRPr lang="hr-HR" dirty="0">
              <a:solidFill>
                <a:srgbClr val="FF0000"/>
              </a:solidFill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3084234C-192D-45E3-B947-65E46EE59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064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007A8F9D-2A03-45A6-A764-0283178583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18047" y="112267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6538A21E-FC24-4609-B816-4F8455350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291496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52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4CD02A-4600-49DD-8637-27E4B032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132" y="174696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hr-HR" dirty="0"/>
              <a:t>Nastavak rada Poslovne zone Ivanec d.o.o. u novoj Financijskoj perspektivi EU 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E7F22A6-F96B-45DF-9077-79A5B3FF7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33" y="3208154"/>
            <a:ext cx="8596668" cy="3880773"/>
          </a:xfrm>
        </p:spPr>
        <p:txBody>
          <a:bodyPr/>
          <a:lstStyle/>
          <a:p>
            <a:r>
              <a:rPr lang="hr-HR" dirty="0"/>
              <a:t>Orijentiranost na digitalizaciju poslovanja i praćenje trendova u poslovanju – tijekom 2022. godine uspostava </a:t>
            </a:r>
            <a:r>
              <a:rPr lang="hr-HR" dirty="0">
                <a:solidFill>
                  <a:srgbClr val="FF0000"/>
                </a:solidFill>
              </a:rPr>
              <a:t>VIRTUALNOG INKUBATORA</a:t>
            </a:r>
          </a:p>
          <a:p>
            <a:r>
              <a:rPr lang="hr-HR" dirty="0"/>
              <a:t>Nastavak </a:t>
            </a:r>
            <a:r>
              <a:rPr lang="hr-HR" dirty="0">
                <a:solidFill>
                  <a:srgbClr val="000000"/>
                </a:solidFill>
                <a:latin typeface="Arimo"/>
              </a:rPr>
              <a:t>p</a:t>
            </a:r>
            <a:r>
              <a:rPr lang="hr-HR" b="0" i="0" dirty="0">
                <a:solidFill>
                  <a:srgbClr val="000000"/>
                </a:solidFill>
                <a:effectLst/>
                <a:latin typeface="Arimo"/>
              </a:rPr>
              <a:t>ružanja visokokvalitetnih usluga za mala i srednja poduzeća</a:t>
            </a:r>
          </a:p>
          <a:p>
            <a:r>
              <a:rPr lang="hr-HR" dirty="0">
                <a:solidFill>
                  <a:srgbClr val="000000"/>
                </a:solidFill>
                <a:latin typeface="Arimo"/>
              </a:rPr>
              <a:t>Standardizacija usluga prema poduzetnicima početnicima – postati certificirana PPI</a:t>
            </a:r>
          </a:p>
          <a:p>
            <a:r>
              <a:rPr lang="hr-HR" dirty="0">
                <a:solidFill>
                  <a:srgbClr val="000000"/>
                </a:solidFill>
                <a:latin typeface="Arimo"/>
              </a:rPr>
              <a:t>Pružanja novih usluga – tendencija na pilot projekte</a:t>
            </a:r>
            <a:endParaRPr lang="hr-HR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C481225D-AA32-43B0-A39A-81E3D3E8D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3" y="264415"/>
            <a:ext cx="2386684" cy="1008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41BE5140-9041-4DA3-A3DD-C8AB65AED0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4312" r="18387" b="10186"/>
          <a:stretch/>
        </p:blipFill>
        <p:spPr>
          <a:xfrm>
            <a:off x="7844680" y="264415"/>
            <a:ext cx="1317442" cy="100161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6CF38565-B5B6-4EBB-95D8-D4AEF9E23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7495" y="312847"/>
            <a:ext cx="2713607" cy="96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37394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Mlazno strujanj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784</TotalTime>
  <Words>667</Words>
  <Application>Microsoft Office PowerPoint</Application>
  <PresentationFormat>Široki zaslon</PresentationFormat>
  <Paragraphs>68</Paragraphs>
  <Slides>9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9</vt:i4>
      </vt:variant>
    </vt:vector>
  </HeadingPairs>
  <TitlesOfParts>
    <vt:vector size="15" baseType="lpstr">
      <vt:lpstr>Arial</vt:lpstr>
      <vt:lpstr>Arimo</vt:lpstr>
      <vt:lpstr>Trebuchet MS</vt:lpstr>
      <vt:lpstr>Wingdings</vt:lpstr>
      <vt:lpstr>Wingdings 3</vt:lpstr>
      <vt:lpstr>Faseta</vt:lpstr>
      <vt:lpstr>PowerPoint prezentacija</vt:lpstr>
      <vt:lpstr>PowerPoint prezentacija</vt:lpstr>
      <vt:lpstr>Poslovna zona Ivanec od 2017. korisnik pilot projekta HAMAG BICRO-a</vt:lpstr>
      <vt:lpstr>Rezultati </vt:lpstr>
      <vt:lpstr>2018. – Poslovna zona Ivanec nositelj projekta:</vt:lpstr>
      <vt:lpstr>Uspostavljeno 10 novih usluga</vt:lpstr>
      <vt:lpstr>Ostvareni konkretni rezultati</vt:lpstr>
      <vt:lpstr>Danas: Poslovna zona Ivanec d.o.o. aktivni korisnik BOND-a 2</vt:lpstr>
      <vt:lpstr>Nastavak rada Poslovne zone Ivanec d.o.o. u novoj Financijskoj perspektivi EU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Poslovna zona Ivanec d.o.o.</dc:title>
  <dc:creator>Ana Jagetić</dc:creator>
  <cp:lastModifiedBy>Tamara Kljunić</cp:lastModifiedBy>
  <cp:revision>14</cp:revision>
  <dcterms:created xsi:type="dcterms:W3CDTF">2021-11-08T06:55:42Z</dcterms:created>
  <dcterms:modified xsi:type="dcterms:W3CDTF">2021-11-22T12:29:30Z</dcterms:modified>
</cp:coreProperties>
</file>