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256" r:id="rId5"/>
    <p:sldId id="294" r:id="rId6"/>
    <p:sldId id="295" r:id="rId7"/>
    <p:sldId id="296" r:id="rId8"/>
    <p:sldId id="297" r:id="rId9"/>
    <p:sldId id="305" r:id="rId10"/>
    <p:sldId id="306" r:id="rId11"/>
    <p:sldId id="308" r:id="rId12"/>
    <p:sldId id="309" r:id="rId13"/>
    <p:sldId id="310" r:id="rId14"/>
    <p:sldId id="304" r:id="rId15"/>
    <p:sldId id="307" r:id="rId16"/>
    <p:sldId id="311" r:id="rId17"/>
    <p:sldId id="312" r:id="rId18"/>
    <p:sldId id="303" r:id="rId19"/>
  </p:sldIdLst>
  <p:sldSz cx="7559675" cy="10691813"/>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FA6"/>
    <a:srgbClr val="F7942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83" autoAdjust="0"/>
    <p:restoredTop sz="94681" autoAdjust="0"/>
  </p:normalViewPr>
  <p:slideViewPr>
    <p:cSldViewPr snapToGrid="0">
      <p:cViewPr>
        <p:scale>
          <a:sx n="96" d="100"/>
          <a:sy n="96" d="100"/>
        </p:scale>
        <p:origin x="2214"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hr-HR" dirty="0"/>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ECD25A01-6A26-4A58-BBCF-7F7655B708A9}" type="datetimeFigureOut">
              <a:rPr lang="hr-HR" smtClean="0"/>
              <a:t>26.4.2022.</a:t>
            </a:fld>
            <a:endParaRPr lang="hr-HR" dirty="0"/>
          </a:p>
        </p:txBody>
      </p:sp>
      <p:sp>
        <p:nvSpPr>
          <p:cNvPr id="4" name="Slide Image Placeholder 3"/>
          <p:cNvSpPr>
            <a:spLocks noGrp="1" noRot="1" noChangeAspect="1"/>
          </p:cNvSpPr>
          <p:nvPr>
            <p:ph type="sldImg" idx="2"/>
          </p:nvPr>
        </p:nvSpPr>
        <p:spPr>
          <a:xfrm>
            <a:off x="2216150" y="1241425"/>
            <a:ext cx="2365375" cy="3349625"/>
          </a:xfrm>
          <a:prstGeom prst="rect">
            <a:avLst/>
          </a:prstGeom>
          <a:noFill/>
          <a:ln w="12700">
            <a:solidFill>
              <a:prstClr val="black"/>
            </a:solidFill>
          </a:ln>
        </p:spPr>
        <p:txBody>
          <a:bodyPr vert="horz" lIns="91440" tIns="45720" rIns="91440" bIns="45720" rtlCol="0" anchor="ctr"/>
          <a:lstStyle/>
          <a:p>
            <a:endParaRPr lang="hr-HR" dirty="0"/>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hr-HR" dirty="0"/>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86FB687C-5B3C-49C7-99C6-5F75206C7CDE}" type="slidenum">
              <a:rPr lang="hr-HR" smtClean="0"/>
              <a:t>‹#›</a:t>
            </a:fld>
            <a:endParaRPr lang="hr-HR" dirty="0"/>
          </a:p>
        </p:txBody>
      </p:sp>
    </p:spTree>
    <p:extLst>
      <p:ext uri="{BB962C8B-B14F-4D97-AF65-F5344CB8AC3E}">
        <p14:creationId xmlns:p14="http://schemas.microsoft.com/office/powerpoint/2010/main" val="4564062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EEC5ABC-1658-47D0-AF98-D7FA2EE30D7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3189" t="162" r="3189" b="-2068"/>
          <a:stretch/>
        </p:blipFill>
        <p:spPr>
          <a:xfrm>
            <a:off x="1269241" y="1550131"/>
            <a:ext cx="6123455" cy="7688464"/>
          </a:xfrm>
          <a:prstGeom prst="rect">
            <a:avLst/>
          </a:prstGeom>
        </p:spPr>
      </p:pic>
      <p:pic>
        <p:nvPicPr>
          <p:cNvPr id="12" name="Picture 11">
            <a:extLst>
              <a:ext uri="{FF2B5EF4-FFF2-40B4-BE49-F238E27FC236}">
                <a16:creationId xmlns:a16="http://schemas.microsoft.com/office/drawing/2014/main" id="{AAC54A8A-BF73-4794-A175-CF3553DA461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6905" y="440176"/>
            <a:ext cx="1786776" cy="893388"/>
          </a:xfrm>
          <a:prstGeom prst="rect">
            <a:avLst/>
          </a:prstGeom>
        </p:spPr>
      </p:pic>
      <p:sp>
        <p:nvSpPr>
          <p:cNvPr id="13" name="Rectangle 12">
            <a:extLst>
              <a:ext uri="{FF2B5EF4-FFF2-40B4-BE49-F238E27FC236}">
                <a16:creationId xmlns:a16="http://schemas.microsoft.com/office/drawing/2014/main" id="{1B0528C9-7666-457A-9A03-21B693DAE577}"/>
              </a:ext>
            </a:extLst>
          </p:cNvPr>
          <p:cNvSpPr/>
          <p:nvPr userDrawn="1"/>
        </p:nvSpPr>
        <p:spPr>
          <a:xfrm>
            <a:off x="5514160" y="1257743"/>
            <a:ext cx="1012265" cy="292388"/>
          </a:xfrm>
          <a:prstGeom prst="rect">
            <a:avLst/>
          </a:prstGeom>
        </p:spPr>
        <p:txBody>
          <a:bodyPr wrap="none">
            <a:spAutoFit/>
          </a:bodyPr>
          <a:lstStyle/>
          <a:p>
            <a:r>
              <a:rPr lang="hr-HR" sz="1300" dirty="0">
                <a:solidFill>
                  <a:srgbClr val="005FA6"/>
                </a:solidFill>
                <a:latin typeface="Segoe UI Semibold" panose="020B0702040204020203" pitchFamily="34" charset="0"/>
                <a:cs typeface="Segoe UI Semibold" panose="020B0702040204020203" pitchFamily="34" charset="0"/>
              </a:rPr>
              <a:t>www.spi.hr</a:t>
            </a:r>
          </a:p>
        </p:txBody>
      </p:sp>
    </p:spTree>
    <p:extLst>
      <p:ext uri="{BB962C8B-B14F-4D97-AF65-F5344CB8AC3E}">
        <p14:creationId xmlns:p14="http://schemas.microsoft.com/office/powerpoint/2010/main" val="3503237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9DCE2DD5-973D-4097-BE63-0AF79949D46B}"/>
              </a:ext>
            </a:extLst>
          </p:cNvPr>
          <p:cNvCxnSpPr>
            <a:cxnSpLocks/>
          </p:cNvCxnSpPr>
          <p:nvPr userDrawn="1"/>
        </p:nvCxnSpPr>
        <p:spPr>
          <a:xfrm>
            <a:off x="0" y="10020701"/>
            <a:ext cx="755967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A1514B18-D29B-4E3D-B001-C628B506EDD6}"/>
              </a:ext>
            </a:extLst>
          </p:cNvPr>
          <p:cNvSpPr txBox="1">
            <a:spLocks/>
          </p:cNvSpPr>
          <p:nvPr userDrawn="1"/>
        </p:nvSpPr>
        <p:spPr>
          <a:xfrm>
            <a:off x="3517568" y="10223962"/>
            <a:ext cx="3584105" cy="311283"/>
          </a:xfrm>
          <a:prstGeom prst="rect">
            <a:avLst/>
          </a:prstGeom>
        </p:spPr>
        <p:txBody>
          <a:bodyPr anchor="ctr" anchorCtr="0">
            <a:normAutofit/>
          </a:bodyPr>
          <a:lstStyle>
            <a:lvl1pPr algn="r" defTabSz="914400" rtl="0" eaLnBrk="1" latinLnBrk="0" hangingPunct="1">
              <a:lnSpc>
                <a:spcPct val="90000"/>
              </a:lnSpc>
              <a:spcBef>
                <a:spcPct val="0"/>
              </a:spcBef>
              <a:buNone/>
              <a:defRPr sz="1600" kern="1200">
                <a:solidFill>
                  <a:schemeClr val="tx1"/>
                </a:solidFill>
                <a:latin typeface="Segoe UI Light" panose="020B0502040204020203" pitchFamily="34" charset="0"/>
                <a:ea typeface="+mj-ea"/>
                <a:cs typeface="Segoe UI Light" panose="020B0502040204020203" pitchFamily="34" charset="0"/>
              </a:defRPr>
            </a:lvl1pPr>
          </a:lstStyle>
          <a:p>
            <a:r>
              <a:rPr lang="pl-PL" sz="850" dirty="0"/>
              <a:t>LC PLATFORMA OTVORENO – KORISNIČKE UPUTE   </a:t>
            </a:r>
            <a:r>
              <a:rPr lang="pl-PL" sz="850" dirty="0">
                <a:solidFill>
                  <a:srgbClr val="005FA6"/>
                </a:solidFill>
              </a:rPr>
              <a:t>●</a:t>
            </a:r>
            <a:r>
              <a:rPr lang="pl-PL" sz="850" dirty="0"/>
              <a:t>  </a:t>
            </a:r>
            <a:fld id="{9B123D53-4EC0-4B0F-9FF8-49277D347B67}" type="slidenum">
              <a:rPr lang="hr-HR" sz="850" smtClean="0"/>
              <a:pPr/>
              <a:t>‹#›</a:t>
            </a:fld>
            <a:r>
              <a:rPr lang="pl-PL" sz="850" dirty="0"/>
              <a:t> </a:t>
            </a:r>
            <a:endParaRPr lang="hr-HR" sz="850" dirty="0"/>
          </a:p>
        </p:txBody>
      </p:sp>
      <p:pic>
        <p:nvPicPr>
          <p:cNvPr id="9" name="Picture 8" descr="C:\Users\odmarijana\Desktop\LC logo.png">
            <a:extLst>
              <a:ext uri="{FF2B5EF4-FFF2-40B4-BE49-F238E27FC236}">
                <a16:creationId xmlns:a16="http://schemas.microsoft.com/office/drawing/2014/main" id="{FCE49EA0-5469-42A2-9444-52792B484244}"/>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75693"/>
          <a:stretch/>
        </p:blipFill>
        <p:spPr bwMode="auto">
          <a:xfrm>
            <a:off x="467811" y="10292259"/>
            <a:ext cx="1436217" cy="174689"/>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a:extLst>
              <a:ext uri="{FF2B5EF4-FFF2-40B4-BE49-F238E27FC236}">
                <a16:creationId xmlns:a16="http://schemas.microsoft.com/office/drawing/2014/main" id="{8A9BACC7-C828-488A-84A2-9B4FEA36B7C8}"/>
              </a:ext>
            </a:extLst>
          </p:cNvPr>
          <p:cNvSpPr>
            <a:spLocks noGrp="1"/>
          </p:cNvSpPr>
          <p:nvPr>
            <p:ph type="title"/>
          </p:nvPr>
        </p:nvSpPr>
        <p:spPr>
          <a:xfrm>
            <a:off x="720000" y="720000"/>
            <a:ext cx="6120000" cy="432000"/>
          </a:xfrm>
          <a:prstGeom prst="rect">
            <a:avLst/>
          </a:prstGeom>
        </p:spPr>
        <p:txBody>
          <a:bodyPr wrap="square" lIns="90000" tIns="90000" rIns="90000" bIns="90000">
            <a:noAutofit/>
          </a:bodyPr>
          <a:lstStyle>
            <a:lvl1pPr>
              <a:defRPr sz="2400">
                <a:solidFill>
                  <a:srgbClr val="005FA6"/>
                </a:solidFill>
                <a:latin typeface="+mn-lt"/>
              </a:defRPr>
            </a:lvl1pPr>
          </a:lstStyle>
          <a:p>
            <a:r>
              <a:rPr lang="en-US" dirty="0"/>
              <a:t>Click to edit Master title style</a:t>
            </a:r>
            <a:endParaRPr lang="hr-HR" dirty="0"/>
          </a:p>
        </p:txBody>
      </p:sp>
      <p:sp>
        <p:nvSpPr>
          <p:cNvPr id="13" name="Subtitle 2">
            <a:extLst>
              <a:ext uri="{FF2B5EF4-FFF2-40B4-BE49-F238E27FC236}">
                <a16:creationId xmlns:a16="http://schemas.microsoft.com/office/drawing/2014/main" id="{2C945516-8B30-461A-947B-8997431C9229}"/>
              </a:ext>
            </a:extLst>
          </p:cNvPr>
          <p:cNvSpPr>
            <a:spLocks noGrp="1"/>
          </p:cNvSpPr>
          <p:nvPr>
            <p:ph type="subTitle" idx="1"/>
          </p:nvPr>
        </p:nvSpPr>
        <p:spPr>
          <a:xfrm>
            <a:off x="720000" y="1439999"/>
            <a:ext cx="6120000" cy="8094521"/>
          </a:xfrm>
          <a:prstGeom prst="rect">
            <a:avLst/>
          </a:prstGeom>
        </p:spPr>
        <p:txBody>
          <a:bodyPr lIns="90000" tIns="90000" rIns="90000" bIns="90000"/>
          <a:lstStyle>
            <a:lvl1pPr marL="0" marR="0" indent="0" algn="just" defTabSz="1007943" rtl="0" eaLnBrk="1" fontAlgn="auto" latinLnBrk="0" hangingPunct="1">
              <a:lnSpc>
                <a:spcPts val="1400"/>
              </a:lnSpc>
              <a:spcBef>
                <a:spcPts val="300"/>
              </a:spcBef>
              <a:spcAft>
                <a:spcPts val="0"/>
              </a:spcAft>
              <a:buClrTx/>
              <a:buSzTx/>
              <a:buFont typeface="Arial" panose="020B0604020202020204" pitchFamily="34" charset="0"/>
              <a:buNone/>
              <a:tabLst/>
              <a:defRPr sz="1100"/>
            </a:lvl1pPr>
            <a:lvl2pPr marL="457214" indent="0" algn="ctr">
              <a:buNone/>
              <a:defRPr sz="2000"/>
            </a:lvl2pPr>
            <a:lvl3pPr marL="914429" indent="0" algn="ctr">
              <a:buNone/>
              <a:defRPr sz="1801"/>
            </a:lvl3pPr>
            <a:lvl4pPr marL="1371643" indent="0" algn="ctr">
              <a:buNone/>
              <a:defRPr sz="1600"/>
            </a:lvl4pPr>
            <a:lvl5pPr marL="1828858" indent="0" algn="ctr">
              <a:buNone/>
              <a:defRPr sz="1600"/>
            </a:lvl5pPr>
            <a:lvl6pPr marL="2286072" indent="0" algn="ctr">
              <a:buNone/>
              <a:defRPr sz="1600"/>
            </a:lvl6pPr>
            <a:lvl7pPr marL="2743287" indent="0" algn="ctr">
              <a:buNone/>
              <a:defRPr sz="1600"/>
            </a:lvl7pPr>
            <a:lvl8pPr marL="3200501" indent="0" algn="ctr">
              <a:buNone/>
              <a:defRPr sz="1600"/>
            </a:lvl8pPr>
            <a:lvl9pPr marL="3657715" indent="0" algn="ctr">
              <a:buNone/>
              <a:defRPr sz="1600"/>
            </a:lvl9pPr>
          </a:lstStyle>
          <a:p>
            <a:pPr marL="0" marR="0" lvl="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a:pPr>
            <a:r>
              <a:rPr lang="en-US" dirty="0"/>
              <a:t>Click to edit Master subtitle style</a:t>
            </a:r>
            <a:endParaRPr lang="hr-HR" dirty="0"/>
          </a:p>
        </p:txBody>
      </p:sp>
    </p:spTree>
    <p:extLst>
      <p:ext uri="{BB962C8B-B14F-4D97-AF65-F5344CB8AC3E}">
        <p14:creationId xmlns:p14="http://schemas.microsoft.com/office/powerpoint/2010/main" val="162058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9DCE2DD5-973D-4097-BE63-0AF79949D46B}"/>
              </a:ext>
            </a:extLst>
          </p:cNvPr>
          <p:cNvCxnSpPr>
            <a:cxnSpLocks/>
          </p:cNvCxnSpPr>
          <p:nvPr userDrawn="1"/>
        </p:nvCxnSpPr>
        <p:spPr>
          <a:xfrm>
            <a:off x="0" y="10020701"/>
            <a:ext cx="7559675"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A1514B18-D29B-4E3D-B001-C628B506EDD6}"/>
              </a:ext>
            </a:extLst>
          </p:cNvPr>
          <p:cNvSpPr txBox="1">
            <a:spLocks/>
          </p:cNvSpPr>
          <p:nvPr userDrawn="1"/>
        </p:nvSpPr>
        <p:spPr>
          <a:xfrm>
            <a:off x="3517568" y="10223962"/>
            <a:ext cx="3584105" cy="311283"/>
          </a:xfrm>
          <a:prstGeom prst="rect">
            <a:avLst/>
          </a:prstGeom>
        </p:spPr>
        <p:txBody>
          <a:bodyPr anchor="ctr" anchorCtr="0">
            <a:normAutofit/>
          </a:bodyPr>
          <a:lstStyle>
            <a:lvl1pPr algn="r" defTabSz="914400" rtl="0" eaLnBrk="1" latinLnBrk="0" hangingPunct="1">
              <a:lnSpc>
                <a:spcPct val="90000"/>
              </a:lnSpc>
              <a:spcBef>
                <a:spcPct val="0"/>
              </a:spcBef>
              <a:buNone/>
              <a:defRPr sz="1600" kern="1200">
                <a:solidFill>
                  <a:schemeClr val="tx1"/>
                </a:solidFill>
                <a:latin typeface="Segoe UI Light" panose="020B0502040204020203" pitchFamily="34" charset="0"/>
                <a:ea typeface="+mj-ea"/>
                <a:cs typeface="Segoe UI Light" panose="020B0502040204020203" pitchFamily="34" charset="0"/>
              </a:defRPr>
            </a:lvl1pPr>
          </a:lstStyle>
          <a:p>
            <a:r>
              <a:rPr lang="pl-PL" sz="850" dirty="0"/>
              <a:t>LC PLATFORMA OTVORENO – KORISNIČKE UPUTE   </a:t>
            </a:r>
            <a:r>
              <a:rPr lang="pl-PL" sz="850" dirty="0">
                <a:solidFill>
                  <a:srgbClr val="005FA6"/>
                </a:solidFill>
              </a:rPr>
              <a:t>●</a:t>
            </a:r>
            <a:r>
              <a:rPr lang="pl-PL" sz="850" dirty="0"/>
              <a:t>  </a:t>
            </a:r>
            <a:fld id="{9B123D53-4EC0-4B0F-9FF8-49277D347B67}" type="slidenum">
              <a:rPr lang="hr-HR" sz="850" smtClean="0"/>
              <a:pPr/>
              <a:t>‹#›</a:t>
            </a:fld>
            <a:r>
              <a:rPr lang="pl-PL" sz="850" dirty="0"/>
              <a:t> </a:t>
            </a:r>
            <a:endParaRPr lang="hr-HR" sz="850" dirty="0"/>
          </a:p>
        </p:txBody>
      </p:sp>
      <p:pic>
        <p:nvPicPr>
          <p:cNvPr id="9" name="Picture 8" descr="C:\Users\odmarijana\Desktop\LC logo.png">
            <a:extLst>
              <a:ext uri="{FF2B5EF4-FFF2-40B4-BE49-F238E27FC236}">
                <a16:creationId xmlns:a16="http://schemas.microsoft.com/office/drawing/2014/main" id="{FCE49EA0-5469-42A2-9444-52792B484244}"/>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75693"/>
          <a:stretch/>
        </p:blipFill>
        <p:spPr bwMode="auto">
          <a:xfrm>
            <a:off x="467811" y="10292259"/>
            <a:ext cx="1436217" cy="174689"/>
          </a:xfrm>
          <a:prstGeom prst="rect">
            <a:avLst/>
          </a:prstGeom>
          <a:noFill/>
          <a:extLst>
            <a:ext uri="{909E8E84-426E-40DD-AFC4-6F175D3DCCD1}">
              <a14:hiddenFill xmlns:a14="http://schemas.microsoft.com/office/drawing/2010/main">
                <a:solidFill>
                  <a:srgbClr val="FFFFFF"/>
                </a:solidFill>
              </a14:hiddenFill>
            </a:ext>
          </a:extLst>
        </p:spPr>
      </p:pic>
      <p:sp>
        <p:nvSpPr>
          <p:cNvPr id="13" name="Subtitle 2">
            <a:extLst>
              <a:ext uri="{FF2B5EF4-FFF2-40B4-BE49-F238E27FC236}">
                <a16:creationId xmlns:a16="http://schemas.microsoft.com/office/drawing/2014/main" id="{2C945516-8B30-461A-947B-8997431C9229}"/>
              </a:ext>
            </a:extLst>
          </p:cNvPr>
          <p:cNvSpPr>
            <a:spLocks noGrp="1"/>
          </p:cNvSpPr>
          <p:nvPr>
            <p:ph type="subTitle" idx="1"/>
          </p:nvPr>
        </p:nvSpPr>
        <p:spPr>
          <a:xfrm>
            <a:off x="720000" y="720000"/>
            <a:ext cx="6120000" cy="8094521"/>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a:lvl1pPr>
            <a:lvl2pPr marL="457214" indent="0" algn="ctr">
              <a:buNone/>
              <a:defRPr sz="2000"/>
            </a:lvl2pPr>
            <a:lvl3pPr marL="914429" indent="0" algn="ctr">
              <a:buNone/>
              <a:defRPr sz="1801"/>
            </a:lvl3pPr>
            <a:lvl4pPr marL="1371643" indent="0" algn="ctr">
              <a:buNone/>
              <a:defRPr sz="1600"/>
            </a:lvl4pPr>
            <a:lvl5pPr marL="1828858" indent="0" algn="ctr">
              <a:buNone/>
              <a:defRPr sz="1600"/>
            </a:lvl5pPr>
            <a:lvl6pPr marL="2286072" indent="0" algn="ctr">
              <a:buNone/>
              <a:defRPr sz="1600"/>
            </a:lvl6pPr>
            <a:lvl7pPr marL="2743287" indent="0" algn="ctr">
              <a:buNone/>
              <a:defRPr sz="1600"/>
            </a:lvl7pPr>
            <a:lvl8pPr marL="3200501" indent="0" algn="ctr">
              <a:buNone/>
              <a:defRPr sz="1600"/>
            </a:lvl8pPr>
            <a:lvl9pPr marL="3657715" indent="0" algn="ctr">
              <a:buNone/>
              <a:defRPr sz="1600"/>
            </a:lvl9pPr>
          </a:lstStyle>
          <a:p>
            <a:pPr marL="0" marR="0" lvl="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a:pPr>
            <a:r>
              <a:rPr lang="en-US" dirty="0"/>
              <a:t>Click to edit Master subtitle style</a:t>
            </a:r>
            <a:endParaRPr lang="hr-HR" dirty="0"/>
          </a:p>
        </p:txBody>
      </p:sp>
    </p:spTree>
    <p:extLst>
      <p:ext uri="{BB962C8B-B14F-4D97-AF65-F5344CB8AC3E}">
        <p14:creationId xmlns:p14="http://schemas.microsoft.com/office/powerpoint/2010/main" val="3919824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descr="C:\Users\odmarijana\Desktop\LC logo.png">
            <a:extLst>
              <a:ext uri="{FF2B5EF4-FFF2-40B4-BE49-F238E27FC236}">
                <a16:creationId xmlns:a16="http://schemas.microsoft.com/office/drawing/2014/main" id="{2C34DE2B-EA2D-4AB5-8375-0908F9F3CA8C}"/>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567005" y="4365721"/>
            <a:ext cx="2425663" cy="121378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CD880DAF-8A90-406F-AAD9-6329EC4A752B}"/>
              </a:ext>
            </a:extLst>
          </p:cNvPr>
          <p:cNvSpPr/>
          <p:nvPr userDrawn="1"/>
        </p:nvSpPr>
        <p:spPr>
          <a:xfrm>
            <a:off x="3114845" y="5606138"/>
            <a:ext cx="1329916" cy="369460"/>
          </a:xfrm>
          <a:prstGeom prst="rect">
            <a:avLst/>
          </a:prstGeom>
        </p:spPr>
        <p:txBody>
          <a:bodyPr wrap="none">
            <a:spAutoFit/>
          </a:bodyPr>
          <a:lstStyle/>
          <a:p>
            <a:r>
              <a:rPr lang="hr-HR" sz="1801" dirty="0">
                <a:solidFill>
                  <a:srgbClr val="005FA6"/>
                </a:solidFill>
                <a:latin typeface="Segoe UI Semibold" panose="020B0702040204020203" pitchFamily="34" charset="0"/>
                <a:cs typeface="Segoe UI Semibold" panose="020B0702040204020203" pitchFamily="34" charset="0"/>
              </a:rPr>
              <a:t>www.spi.hr</a:t>
            </a:r>
          </a:p>
        </p:txBody>
      </p:sp>
    </p:spTree>
    <p:extLst>
      <p:ext uri="{BB962C8B-B14F-4D97-AF65-F5344CB8AC3E}">
        <p14:creationId xmlns:p14="http://schemas.microsoft.com/office/powerpoint/2010/main" val="401813101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5278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3" r:id="rId4"/>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21FD27F-B560-4574-B0B6-177B01E55F93}"/>
              </a:ext>
            </a:extLst>
          </p:cNvPr>
          <p:cNvSpPr txBox="1"/>
          <p:nvPr/>
        </p:nvSpPr>
        <p:spPr>
          <a:xfrm>
            <a:off x="589082" y="8010440"/>
            <a:ext cx="2863981" cy="338554"/>
          </a:xfrm>
          <a:prstGeom prst="rect">
            <a:avLst/>
          </a:prstGeom>
          <a:noFill/>
        </p:spPr>
        <p:txBody>
          <a:bodyPr wrap="square" rtlCol="0">
            <a:spAutoFit/>
          </a:bodyPr>
          <a:lstStyle/>
          <a:p>
            <a:r>
              <a:rPr lang="hr-HR" sz="1600" dirty="0">
                <a:latin typeface="+mj-lt"/>
              </a:rPr>
              <a:t>LC PLATFORMA OTVORENO</a:t>
            </a:r>
          </a:p>
        </p:txBody>
      </p:sp>
      <p:sp>
        <p:nvSpPr>
          <p:cNvPr id="7" name="TextBox 6">
            <a:extLst>
              <a:ext uri="{FF2B5EF4-FFF2-40B4-BE49-F238E27FC236}">
                <a16:creationId xmlns:a16="http://schemas.microsoft.com/office/drawing/2014/main" id="{A3A14E2B-C059-43B5-84BF-A1E249233B0E}"/>
              </a:ext>
            </a:extLst>
          </p:cNvPr>
          <p:cNvSpPr txBox="1"/>
          <p:nvPr/>
        </p:nvSpPr>
        <p:spPr>
          <a:xfrm>
            <a:off x="589082" y="8472104"/>
            <a:ext cx="3623151" cy="584775"/>
          </a:xfrm>
          <a:prstGeom prst="rect">
            <a:avLst/>
          </a:prstGeom>
          <a:noFill/>
        </p:spPr>
        <p:txBody>
          <a:bodyPr wrap="square" rtlCol="0">
            <a:spAutoFit/>
          </a:bodyPr>
          <a:lstStyle/>
          <a:p>
            <a:r>
              <a:rPr lang="hr-HR" sz="3200" dirty="0"/>
              <a:t>iTransparentnost</a:t>
            </a:r>
          </a:p>
        </p:txBody>
      </p:sp>
      <p:sp>
        <p:nvSpPr>
          <p:cNvPr id="4" name="TextBox 3">
            <a:extLst>
              <a:ext uri="{FF2B5EF4-FFF2-40B4-BE49-F238E27FC236}">
                <a16:creationId xmlns:a16="http://schemas.microsoft.com/office/drawing/2014/main" id="{78587B6A-48FC-4467-9E74-3F575A481F62}"/>
              </a:ext>
            </a:extLst>
          </p:cNvPr>
          <p:cNvSpPr txBox="1"/>
          <p:nvPr/>
        </p:nvSpPr>
        <p:spPr>
          <a:xfrm>
            <a:off x="589081" y="9179989"/>
            <a:ext cx="5178673" cy="338554"/>
          </a:xfrm>
          <a:prstGeom prst="rect">
            <a:avLst/>
          </a:prstGeom>
          <a:noFill/>
        </p:spPr>
        <p:txBody>
          <a:bodyPr wrap="square" rtlCol="0">
            <a:spAutoFit/>
          </a:bodyPr>
          <a:lstStyle/>
          <a:p>
            <a:r>
              <a:rPr lang="hr-HR" sz="1600" dirty="0">
                <a:latin typeface="+mj-lt"/>
              </a:rPr>
              <a:t>KORISNIČKE UPUTE  V.4.1. od 26.04.2022</a:t>
            </a:r>
          </a:p>
        </p:txBody>
      </p:sp>
    </p:spTree>
    <p:extLst>
      <p:ext uri="{BB962C8B-B14F-4D97-AF65-F5344CB8AC3E}">
        <p14:creationId xmlns:p14="http://schemas.microsoft.com/office/powerpoint/2010/main" val="2889590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67FDD-50BD-4CD8-82A3-1DB1E3F2E79D}"/>
              </a:ext>
            </a:extLst>
          </p:cNvPr>
          <p:cNvSpPr>
            <a:spLocks noGrp="1"/>
          </p:cNvSpPr>
          <p:nvPr>
            <p:ph type="title"/>
          </p:nvPr>
        </p:nvSpPr>
        <p:spPr/>
        <p:txBody>
          <a:bodyPr/>
          <a:lstStyle/>
          <a:p>
            <a:r>
              <a:rPr lang="hr-HR" dirty="0"/>
              <a:t>iTransparentnost</a:t>
            </a:r>
          </a:p>
        </p:txBody>
      </p:sp>
      <p:sp>
        <p:nvSpPr>
          <p:cNvPr id="3" name="Subtitle 2">
            <a:extLst>
              <a:ext uri="{FF2B5EF4-FFF2-40B4-BE49-F238E27FC236}">
                <a16:creationId xmlns:a16="http://schemas.microsoft.com/office/drawing/2014/main" id="{6C5AEC9A-DD48-4C90-9DB2-1C71C47A3F0D}"/>
              </a:ext>
            </a:extLst>
          </p:cNvPr>
          <p:cNvSpPr>
            <a:spLocks noGrp="1"/>
          </p:cNvSpPr>
          <p:nvPr>
            <p:ph type="subTitle" idx="1"/>
          </p:nvPr>
        </p:nvSpPr>
        <p:spPr>
          <a:xfrm>
            <a:off x="720000" y="1440000"/>
            <a:ext cx="6120000" cy="1206948"/>
          </a:xfrm>
        </p:spPr>
        <p:txBody>
          <a:bodyPr/>
          <a:lstStyle/>
          <a:p>
            <a:r>
              <a:rPr lang="hr-HR" dirty="0">
                <a:solidFill>
                  <a:srgbClr val="005FA6"/>
                </a:solidFill>
              </a:rPr>
              <a:t>Transparentan uvid u poslovanje JLP(R)S</a:t>
            </a:r>
            <a:r>
              <a:rPr lang="hr-HR" dirty="0"/>
              <a:t>.  Sukladno propisima o transparentnosti proračuna, ovaj digitalni servis omogućava JLP(R)S javnu objavu  trošenja proračunskih sredstava na jednostavan  i lako pretraživ način.</a:t>
            </a:r>
          </a:p>
          <a:p>
            <a:r>
              <a:rPr lang="hr-HR" dirty="0" err="1"/>
              <a:t>iTransparentnost</a:t>
            </a:r>
            <a:r>
              <a:rPr lang="hr-HR" dirty="0"/>
              <a:t> se može realizirati kao samostalan portal na web stranicama grada/općine ili kroz Platformu Otvoreno, ovisno o potrebama korisnika. </a:t>
            </a:r>
          </a:p>
        </p:txBody>
      </p:sp>
      <p:grpSp>
        <p:nvGrpSpPr>
          <p:cNvPr id="5" name="Group 4">
            <a:extLst>
              <a:ext uri="{FF2B5EF4-FFF2-40B4-BE49-F238E27FC236}">
                <a16:creationId xmlns:a16="http://schemas.microsoft.com/office/drawing/2014/main" id="{9C7B7FFC-55CD-4135-A1F0-B2619C1E8D9B}"/>
              </a:ext>
            </a:extLst>
          </p:cNvPr>
          <p:cNvGrpSpPr/>
          <p:nvPr/>
        </p:nvGrpSpPr>
        <p:grpSpPr>
          <a:xfrm>
            <a:off x="719675" y="2934948"/>
            <a:ext cx="3844180" cy="3301360"/>
            <a:chOff x="2419713" y="3065287"/>
            <a:chExt cx="3844180" cy="3301360"/>
          </a:xfrm>
        </p:grpSpPr>
        <p:pic>
          <p:nvPicPr>
            <p:cNvPr id="6" name="Picture 5">
              <a:extLst>
                <a:ext uri="{FF2B5EF4-FFF2-40B4-BE49-F238E27FC236}">
                  <a16:creationId xmlns:a16="http://schemas.microsoft.com/office/drawing/2014/main" id="{BF0BBA2D-7AE6-4C95-9BDB-FE3CD392A1BC}"/>
                </a:ext>
              </a:extLst>
            </p:cNvPr>
            <p:cNvPicPr>
              <a:picLocks noChangeAspect="1"/>
            </p:cNvPicPr>
            <p:nvPr/>
          </p:nvPicPr>
          <p:blipFill rotWithShape="1">
            <a:blip r:embed="rId2">
              <a:extLst>
                <a:ext uri="{28A0092B-C50C-407E-A947-70E740481C1C}">
                  <a14:useLocalDpi xmlns:a14="http://schemas.microsoft.com/office/drawing/2010/main" val="0"/>
                </a:ext>
              </a:extLst>
            </a:blip>
            <a:srcRect l="10878" t="1725" r="7905" b="58204"/>
            <a:stretch/>
          </p:blipFill>
          <p:spPr>
            <a:xfrm>
              <a:off x="2615076" y="3272589"/>
              <a:ext cx="3484935" cy="2281015"/>
            </a:xfrm>
            <a:prstGeom prst="rect">
              <a:avLst/>
            </a:prstGeom>
          </p:spPr>
        </p:pic>
        <p:pic>
          <p:nvPicPr>
            <p:cNvPr id="7" name="Picture 6">
              <a:extLst>
                <a:ext uri="{FF2B5EF4-FFF2-40B4-BE49-F238E27FC236}">
                  <a16:creationId xmlns:a16="http://schemas.microsoft.com/office/drawing/2014/main" id="{F358EEEE-0E35-4D64-ACA3-F275E53FF1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9713" y="3065287"/>
              <a:ext cx="3844180" cy="3301360"/>
            </a:xfrm>
            <a:prstGeom prst="rect">
              <a:avLst/>
            </a:prstGeom>
          </p:spPr>
        </p:pic>
      </p:grpSp>
      <p:sp>
        <p:nvSpPr>
          <p:cNvPr id="8" name="Rectangle 7">
            <a:extLst>
              <a:ext uri="{FF2B5EF4-FFF2-40B4-BE49-F238E27FC236}">
                <a16:creationId xmlns:a16="http://schemas.microsoft.com/office/drawing/2014/main" id="{EE6A6DBC-B488-4C5C-A5B6-8FB6BE60CEF1}"/>
              </a:ext>
            </a:extLst>
          </p:cNvPr>
          <p:cNvSpPr/>
          <p:nvPr/>
        </p:nvSpPr>
        <p:spPr>
          <a:xfrm>
            <a:off x="4787194" y="3729847"/>
            <a:ext cx="1857443" cy="633147"/>
          </a:xfrm>
          <a:prstGeom prst="rect">
            <a:avLst/>
          </a:prstGeom>
        </p:spPr>
        <p:txBody>
          <a:bodyPr wrap="square">
            <a:spAutoFit/>
          </a:bodyPr>
          <a:lstStyle/>
          <a:p>
            <a:pPr algn="just"/>
            <a:r>
              <a:rPr lang="hr-HR" sz="1100" dirty="0"/>
              <a:t>Na portalu Otvoreni grad potrebno je odabrati uslugu </a:t>
            </a:r>
            <a:r>
              <a:rPr lang="hr-HR" sz="1100" b="1" dirty="0"/>
              <a:t>iTransparentnost</a:t>
            </a:r>
            <a:r>
              <a:rPr lang="hr-HR" sz="1200" dirty="0"/>
              <a:t>.</a:t>
            </a:r>
          </a:p>
        </p:txBody>
      </p:sp>
      <p:sp>
        <p:nvSpPr>
          <p:cNvPr id="9" name="Subtitle 2">
            <a:extLst>
              <a:ext uri="{FF2B5EF4-FFF2-40B4-BE49-F238E27FC236}">
                <a16:creationId xmlns:a16="http://schemas.microsoft.com/office/drawing/2014/main" id="{0E3F5E0D-C3F7-4D06-B017-A4FB7F7DBB73}"/>
              </a:ext>
            </a:extLst>
          </p:cNvPr>
          <p:cNvSpPr txBox="1">
            <a:spLocks/>
          </p:cNvSpPr>
          <p:nvPr/>
        </p:nvSpPr>
        <p:spPr>
          <a:xfrm>
            <a:off x="662525" y="6236308"/>
            <a:ext cx="6120000" cy="3301360"/>
          </a:xfrm>
          <a:prstGeom prst="rect">
            <a:avLst/>
          </a:prstGeom>
        </p:spPr>
        <p:txBody>
          <a:bodyPr lIns="90000" tIns="90000" rIns="90000" bIns="90000"/>
          <a:lstStyle>
            <a:lvl1pPr marL="0" marR="0" indent="0" algn="just" defTabSz="1007943" rtl="0" eaLnBrk="1" fontAlgn="auto" latinLnBrk="0" hangingPunct="1">
              <a:lnSpc>
                <a:spcPts val="14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r>
              <a:rPr lang="hr-HR" b="1" dirty="0"/>
              <a:t>Korisničke upute za servis iTransparentnost</a:t>
            </a:r>
          </a:p>
          <a:p>
            <a:endParaRPr lang="hr-HR" b="1" dirty="0"/>
          </a:p>
          <a:p>
            <a:r>
              <a:rPr lang="hr-HR" dirty="0"/>
              <a:t>Nakon pokretanja servisa </a:t>
            </a:r>
            <a:r>
              <a:rPr lang="hr-HR" dirty="0" err="1"/>
              <a:t>iTransparentnost</a:t>
            </a:r>
            <a:r>
              <a:rPr lang="hr-HR" dirty="0"/>
              <a:t> otvara se prikaz isplata iz proračuna (Slika 1.) na kojem su vidljive:</a:t>
            </a:r>
          </a:p>
          <a:p>
            <a:pPr lvl="0"/>
            <a:r>
              <a:rPr lang="hr-HR" dirty="0"/>
              <a:t>- Isplate iz proračuna i ovisno o odabranim opcijama od strane Grada/Općine,</a:t>
            </a:r>
          </a:p>
          <a:p>
            <a:pPr lvl="0"/>
            <a:r>
              <a:rPr lang="hr-HR" dirty="0"/>
              <a:t>- Ulazni računi, </a:t>
            </a:r>
          </a:p>
          <a:p>
            <a:pPr lvl="0"/>
            <a:r>
              <a:rPr lang="hr-HR" dirty="0"/>
              <a:t>- Narudžbenice  i</a:t>
            </a:r>
          </a:p>
          <a:p>
            <a:pPr lvl="0"/>
            <a:r>
              <a:rPr lang="hr-HR" dirty="0"/>
              <a:t>- Ugovori.</a:t>
            </a:r>
          </a:p>
          <a:p>
            <a:r>
              <a:rPr lang="hr-HR" dirty="0"/>
              <a:t>Jedinice lokalne samouprave – prema Zakonu o proračunu obvezne su prikazati  isplate iz proračuna, a opcionalno prikazuju i: Ulazne račune, Ugovore i Narudžbenice. </a:t>
            </a:r>
          </a:p>
          <a:p>
            <a:endParaRPr lang="hr-HR" dirty="0"/>
          </a:p>
          <a:p>
            <a:r>
              <a:rPr lang="hr-HR" dirty="0"/>
              <a:t>Na izborniku </a:t>
            </a:r>
            <a:r>
              <a:rPr lang="hr-HR" b="1" u="sng" dirty="0"/>
              <a:t>Isplata</a:t>
            </a:r>
            <a:r>
              <a:rPr lang="hr-HR" dirty="0"/>
              <a:t>  vidljive su isplate po dnevnim </a:t>
            </a:r>
            <a:r>
              <a:rPr lang="hr-HR" dirty="0" err="1"/>
              <a:t>izvatcima</a:t>
            </a:r>
            <a:r>
              <a:rPr lang="hr-HR" dirty="0"/>
              <a:t> po računima kod poslovnih banaka, a ovisno o odabranoj opciji od strane Grada/Općine,  dodatno se  mogu izdvojiti: prikaz isplata plaća, drugog dohotka, putnih naloga, blagajne i socijalnih pomoći. Dodatni prikazi ovise o raspoloživosti tih podataka i preferencijama grada/općine s jedne strane te zakonskih propisa s druge strane (obavezno/neobavezno).</a:t>
            </a:r>
          </a:p>
        </p:txBody>
      </p:sp>
    </p:spTree>
    <p:extLst>
      <p:ext uri="{BB962C8B-B14F-4D97-AF65-F5344CB8AC3E}">
        <p14:creationId xmlns:p14="http://schemas.microsoft.com/office/powerpoint/2010/main" val="1607995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29995D18-F861-47A5-9968-211351C44482}"/>
              </a:ext>
            </a:extLst>
          </p:cNvPr>
          <p:cNvSpPr>
            <a:spLocks noGrp="1"/>
          </p:cNvSpPr>
          <p:nvPr>
            <p:ph type="subTitle" idx="1"/>
          </p:nvPr>
        </p:nvSpPr>
        <p:spPr>
          <a:xfrm>
            <a:off x="719837" y="5627243"/>
            <a:ext cx="6120000" cy="733926"/>
          </a:xfrm>
        </p:spPr>
        <p:txBody>
          <a:bodyPr/>
          <a:lstStyle/>
          <a:p>
            <a:pPr algn="just"/>
            <a:r>
              <a:rPr lang="hr-HR" dirty="0"/>
              <a:t>Klikom na pojedinu isplatu moguće je vidjeti detalje isplate: datum izdavanja i dospijeća računa (1) plaćanjem kojega je isplata nastala, IBAN na koji je izvršeno plaćanje i poziv na broj koji je korišten prilikom plaćanja (2). </a:t>
            </a:r>
          </a:p>
        </p:txBody>
      </p:sp>
      <p:sp>
        <p:nvSpPr>
          <p:cNvPr id="5" name="Subtitle 3">
            <a:extLst>
              <a:ext uri="{FF2B5EF4-FFF2-40B4-BE49-F238E27FC236}">
                <a16:creationId xmlns:a16="http://schemas.microsoft.com/office/drawing/2014/main" id="{9200A549-7467-4FD8-8FCA-955A11FACE6F}"/>
              </a:ext>
            </a:extLst>
          </p:cNvPr>
          <p:cNvSpPr txBox="1">
            <a:spLocks/>
          </p:cNvSpPr>
          <p:nvPr/>
        </p:nvSpPr>
        <p:spPr>
          <a:xfrm>
            <a:off x="719837" y="6271297"/>
            <a:ext cx="6120000" cy="733926"/>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Opcionalno uz ove podatke moguće je vidjeti i financijske podatke vezane uz proračun, a to su pozicija rashoda i sve proračunske klasifikacije iz koje je vidljivo na koji dio proračuna se odnosi rashod nastao po računu koji je plaćen ovom isplatom (3).</a:t>
            </a:r>
          </a:p>
        </p:txBody>
      </p:sp>
      <p:sp>
        <p:nvSpPr>
          <p:cNvPr id="7" name="Subtitle 3">
            <a:extLst>
              <a:ext uri="{FF2B5EF4-FFF2-40B4-BE49-F238E27FC236}">
                <a16:creationId xmlns:a16="http://schemas.microsoft.com/office/drawing/2014/main" id="{75838293-C24E-472C-B6D9-34E4768C0175}"/>
              </a:ext>
            </a:extLst>
          </p:cNvPr>
          <p:cNvSpPr txBox="1">
            <a:spLocks/>
          </p:cNvSpPr>
          <p:nvPr/>
        </p:nvSpPr>
        <p:spPr>
          <a:xfrm>
            <a:off x="720000" y="9346543"/>
            <a:ext cx="6120000" cy="477503"/>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Ako želimo vidjeti isplate iz proračuna </a:t>
            </a:r>
            <a:r>
              <a:rPr lang="hr-HR" u="sng" dirty="0"/>
              <a:t>određenom kriteriju </a:t>
            </a:r>
            <a:r>
              <a:rPr lang="hr-HR" dirty="0"/>
              <a:t>možemo pretraživati sve isplate na servisu klikom na </a:t>
            </a:r>
            <a:r>
              <a:rPr lang="hr-HR" b="1" dirty="0"/>
              <a:t>Dodaj filter</a:t>
            </a:r>
            <a:r>
              <a:rPr lang="hr-HR" dirty="0"/>
              <a:t>. </a:t>
            </a:r>
          </a:p>
        </p:txBody>
      </p:sp>
      <p:sp>
        <p:nvSpPr>
          <p:cNvPr id="2" name="TekstniOkvir 1">
            <a:extLst>
              <a:ext uri="{FF2B5EF4-FFF2-40B4-BE49-F238E27FC236}">
                <a16:creationId xmlns:a16="http://schemas.microsoft.com/office/drawing/2014/main" id="{10D2877D-5B27-4BEF-B021-5F939209C913}"/>
              </a:ext>
            </a:extLst>
          </p:cNvPr>
          <p:cNvSpPr txBox="1"/>
          <p:nvPr/>
        </p:nvSpPr>
        <p:spPr>
          <a:xfrm>
            <a:off x="791999" y="765313"/>
            <a:ext cx="5529288" cy="1723549"/>
          </a:xfrm>
          <a:prstGeom prst="rect">
            <a:avLst/>
          </a:prstGeom>
          <a:noFill/>
        </p:spPr>
        <p:txBody>
          <a:bodyPr wrap="square" rtlCol="0">
            <a:spAutoFit/>
          </a:bodyPr>
          <a:lstStyle/>
          <a:p>
            <a:r>
              <a:rPr lang="hr-HR" sz="1100" dirty="0"/>
              <a:t>Na izborniku </a:t>
            </a:r>
            <a:r>
              <a:rPr lang="hr-HR" sz="1100" b="1" dirty="0"/>
              <a:t>Isplate</a:t>
            </a:r>
            <a:r>
              <a:rPr lang="hr-HR" sz="1100" dirty="0"/>
              <a:t> – </a:t>
            </a:r>
            <a:r>
              <a:rPr lang="hr-HR" sz="1100" b="1" dirty="0"/>
              <a:t>Isplate po dnevnim </a:t>
            </a:r>
            <a:r>
              <a:rPr lang="hr-HR" sz="1100" b="1" dirty="0" err="1"/>
              <a:t>izvatcima</a:t>
            </a:r>
            <a:r>
              <a:rPr lang="hr-HR" sz="1100" b="1" dirty="0"/>
              <a:t> </a:t>
            </a:r>
            <a:r>
              <a:rPr lang="hr-HR" sz="1100" dirty="0"/>
              <a:t>po računima kod poslovnih banaka  su vidljivi su:</a:t>
            </a:r>
          </a:p>
          <a:p>
            <a:pPr lvl="0"/>
            <a:r>
              <a:rPr lang="hr-HR" sz="1100" dirty="0"/>
              <a:t>- datum isplate,</a:t>
            </a:r>
          </a:p>
          <a:p>
            <a:pPr lvl="0"/>
            <a:r>
              <a:rPr lang="hr-HR" sz="1100" dirty="0"/>
              <a:t>- primatelj isplate, </a:t>
            </a:r>
          </a:p>
          <a:p>
            <a:pPr lvl="0"/>
            <a:r>
              <a:rPr lang="hr-HR" sz="1100" dirty="0"/>
              <a:t>- mjesto iz kojega je primatelj isplate, </a:t>
            </a:r>
          </a:p>
          <a:p>
            <a:pPr lvl="0"/>
            <a:r>
              <a:rPr lang="hr-HR" sz="1100" dirty="0"/>
              <a:t>- broj računa dobavljača po kojemu je isplata izvršena,</a:t>
            </a:r>
          </a:p>
          <a:p>
            <a:pPr lvl="0"/>
            <a:r>
              <a:rPr lang="hr-HR" sz="1100" dirty="0"/>
              <a:t>- opis isplate </a:t>
            </a:r>
          </a:p>
          <a:p>
            <a:pPr lvl="0"/>
            <a:r>
              <a:rPr lang="hr-HR" sz="1100" dirty="0"/>
              <a:t>- iznos računa.</a:t>
            </a:r>
            <a:endParaRPr lang="hr-HR" dirty="0"/>
          </a:p>
          <a:p>
            <a:endParaRPr lang="hr-HR" dirty="0"/>
          </a:p>
        </p:txBody>
      </p:sp>
      <p:pic>
        <p:nvPicPr>
          <p:cNvPr id="1030" name="Picture 6" descr="C:\Users\BIIRINEJ\AppData\Local\Temp\SNAGHTML477f11f.PNG">
            <a:extLst>
              <a:ext uri="{FF2B5EF4-FFF2-40B4-BE49-F238E27FC236}">
                <a16:creationId xmlns:a16="http://schemas.microsoft.com/office/drawing/2014/main" id="{4FC03053-2673-4800-95B8-178ECB9155F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479"/>
          <a:stretch/>
        </p:blipFill>
        <p:spPr bwMode="auto">
          <a:xfrm>
            <a:off x="791999" y="2279560"/>
            <a:ext cx="6015687" cy="298071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BIIRINEJ\AppData\Local\Temp\SNAGHTML47ed3e0.PNG">
            <a:extLst>
              <a:ext uri="{FF2B5EF4-FFF2-40B4-BE49-F238E27FC236}">
                <a16:creationId xmlns:a16="http://schemas.microsoft.com/office/drawing/2014/main" id="{31C82AB3-F2B7-45C1-9CF8-A385E0A7AA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999" y="7005223"/>
            <a:ext cx="6051768" cy="1785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364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29995D18-F861-47A5-9968-211351C44482}"/>
              </a:ext>
            </a:extLst>
          </p:cNvPr>
          <p:cNvSpPr>
            <a:spLocks noGrp="1"/>
          </p:cNvSpPr>
          <p:nvPr>
            <p:ph type="subTitle" idx="1"/>
          </p:nvPr>
        </p:nvSpPr>
        <p:spPr>
          <a:xfrm>
            <a:off x="616199" y="1976004"/>
            <a:ext cx="6120000" cy="574310"/>
          </a:xfrm>
        </p:spPr>
        <p:txBody>
          <a:bodyPr/>
          <a:lstStyle/>
          <a:p>
            <a:pPr algn="just"/>
            <a:r>
              <a:rPr lang="hr-HR" dirty="0"/>
              <a:t>Otvara se ekran za </a:t>
            </a:r>
            <a:r>
              <a:rPr lang="hr-HR" u="sng" dirty="0"/>
              <a:t>dodavanje filtera </a:t>
            </a:r>
            <a:r>
              <a:rPr lang="hr-HR" dirty="0"/>
              <a:t> po broju računa, datumu isplate, iznosu, mjestu primatelja, OIB-u primatelja, opisu plaćanja, nazivu primatelja i za kojeg proračunskog korisnika se odnosi plaćanje u slučaju da Grad/Općina ima ustrojenu lokalnu riznicu proračuna.</a:t>
            </a:r>
          </a:p>
        </p:txBody>
      </p:sp>
      <p:sp>
        <p:nvSpPr>
          <p:cNvPr id="6" name="Subtitle 3">
            <a:extLst>
              <a:ext uri="{FF2B5EF4-FFF2-40B4-BE49-F238E27FC236}">
                <a16:creationId xmlns:a16="http://schemas.microsoft.com/office/drawing/2014/main" id="{2969ACC9-BBFF-427A-8CCD-13155F0FA72F}"/>
              </a:ext>
            </a:extLst>
          </p:cNvPr>
          <p:cNvSpPr txBox="1">
            <a:spLocks/>
          </p:cNvSpPr>
          <p:nvPr/>
        </p:nvSpPr>
        <p:spPr>
          <a:xfrm>
            <a:off x="616199" y="6969244"/>
            <a:ext cx="6120000" cy="650222"/>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Nakon upisa na primjer naziva ili OIB-a primatelja prikazat će se sve isplate s odgovarajućim podatkom iz pretrage. Da bi vidjeli isplate koje odgovaraju zadanim filterima potrebno je kliknuti na gumb Dodaj (1).  Filtere se mogu koristiti  kombinirano i  istovremeno.</a:t>
            </a:r>
          </a:p>
        </p:txBody>
      </p:sp>
      <p:pic>
        <p:nvPicPr>
          <p:cNvPr id="8" name="Slika 7">
            <a:extLst>
              <a:ext uri="{FF2B5EF4-FFF2-40B4-BE49-F238E27FC236}">
                <a16:creationId xmlns:a16="http://schemas.microsoft.com/office/drawing/2014/main" id="{A401C775-FDEA-4F02-8431-997CF7749052}"/>
              </a:ext>
            </a:extLst>
          </p:cNvPr>
          <p:cNvPicPr>
            <a:picLocks noChangeAspect="1"/>
          </p:cNvPicPr>
          <p:nvPr/>
        </p:nvPicPr>
        <p:blipFill>
          <a:blip r:embed="rId2"/>
          <a:stretch>
            <a:fillRect/>
          </a:stretch>
        </p:blipFill>
        <p:spPr>
          <a:xfrm>
            <a:off x="685195" y="3044796"/>
            <a:ext cx="5982007" cy="3112069"/>
          </a:xfrm>
          <a:prstGeom prst="rect">
            <a:avLst/>
          </a:prstGeom>
        </p:spPr>
      </p:pic>
      <p:sp>
        <p:nvSpPr>
          <p:cNvPr id="7" name="Subtitle 3">
            <a:extLst>
              <a:ext uri="{FF2B5EF4-FFF2-40B4-BE49-F238E27FC236}">
                <a16:creationId xmlns:a16="http://schemas.microsoft.com/office/drawing/2014/main" id="{A317E703-072C-4625-B65A-8E7213CE4D10}"/>
              </a:ext>
            </a:extLst>
          </p:cNvPr>
          <p:cNvSpPr txBox="1">
            <a:spLocks/>
          </p:cNvSpPr>
          <p:nvPr/>
        </p:nvSpPr>
        <p:spPr>
          <a:xfrm>
            <a:off x="616199" y="1393366"/>
            <a:ext cx="6120000" cy="477503"/>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Ako želimo vidjeti isplate iz proračuna </a:t>
            </a:r>
            <a:r>
              <a:rPr lang="hr-HR" u="sng" dirty="0"/>
              <a:t>određenom kriteriju </a:t>
            </a:r>
            <a:r>
              <a:rPr lang="hr-HR" dirty="0"/>
              <a:t>možemo pretraživati sve isplate na servisu klikom na </a:t>
            </a:r>
            <a:r>
              <a:rPr lang="hr-HR" b="1" dirty="0"/>
              <a:t>Dodaj filter</a:t>
            </a:r>
            <a:r>
              <a:rPr lang="hr-HR" dirty="0"/>
              <a:t>. </a:t>
            </a:r>
          </a:p>
        </p:txBody>
      </p:sp>
    </p:spTree>
    <p:extLst>
      <p:ext uri="{BB962C8B-B14F-4D97-AF65-F5344CB8AC3E}">
        <p14:creationId xmlns:p14="http://schemas.microsoft.com/office/powerpoint/2010/main" val="1562865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29995D18-F861-47A5-9968-211351C44482}"/>
              </a:ext>
            </a:extLst>
          </p:cNvPr>
          <p:cNvSpPr>
            <a:spLocks noGrp="1"/>
          </p:cNvSpPr>
          <p:nvPr>
            <p:ph type="subTitle" idx="1"/>
          </p:nvPr>
        </p:nvSpPr>
        <p:spPr>
          <a:xfrm>
            <a:off x="719837" y="4578909"/>
            <a:ext cx="6120000" cy="646212"/>
          </a:xfrm>
        </p:spPr>
        <p:txBody>
          <a:bodyPr/>
          <a:lstStyle/>
          <a:p>
            <a:pPr algn="just"/>
            <a:r>
              <a:rPr lang="hr-HR" dirty="0"/>
              <a:t>Nakon toga otvara se prikaz isplata koje odgovaraju zadanim filterima (1) uz prikaz sume filtriranih stavki (2). Detalje svake isplate moguće je vidjeti kako je već opisano. Sve prikazane podatke (filtrirane ili ne) moguće je preuzeti u strojno čitljivom obliku klikom na ikonu </a:t>
            </a:r>
            <a:r>
              <a:rPr lang="hr-HR" b="1" dirty="0"/>
              <a:t>csv </a:t>
            </a:r>
            <a:r>
              <a:rPr lang="hr-HR" dirty="0"/>
              <a:t>(3).</a:t>
            </a:r>
          </a:p>
        </p:txBody>
      </p:sp>
      <p:pic>
        <p:nvPicPr>
          <p:cNvPr id="2" name="Slika 1">
            <a:extLst>
              <a:ext uri="{FF2B5EF4-FFF2-40B4-BE49-F238E27FC236}">
                <a16:creationId xmlns:a16="http://schemas.microsoft.com/office/drawing/2014/main" id="{3590C523-03CE-44C3-8634-8718399A923C}"/>
              </a:ext>
            </a:extLst>
          </p:cNvPr>
          <p:cNvPicPr>
            <a:picLocks noChangeAspect="1"/>
          </p:cNvPicPr>
          <p:nvPr/>
        </p:nvPicPr>
        <p:blipFill>
          <a:blip r:embed="rId2"/>
          <a:stretch>
            <a:fillRect/>
          </a:stretch>
        </p:blipFill>
        <p:spPr>
          <a:xfrm>
            <a:off x="792000" y="919218"/>
            <a:ext cx="5956044" cy="3095015"/>
          </a:xfrm>
          <a:prstGeom prst="rect">
            <a:avLst/>
          </a:prstGeom>
        </p:spPr>
      </p:pic>
      <p:pic>
        <p:nvPicPr>
          <p:cNvPr id="7" name="Slika 6">
            <a:extLst>
              <a:ext uri="{FF2B5EF4-FFF2-40B4-BE49-F238E27FC236}">
                <a16:creationId xmlns:a16="http://schemas.microsoft.com/office/drawing/2014/main" id="{003D2081-6487-4504-A275-180F091D7525}"/>
              </a:ext>
            </a:extLst>
          </p:cNvPr>
          <p:cNvPicPr>
            <a:picLocks noChangeAspect="1"/>
          </p:cNvPicPr>
          <p:nvPr/>
        </p:nvPicPr>
        <p:blipFill>
          <a:blip r:embed="rId3"/>
          <a:stretch>
            <a:fillRect/>
          </a:stretch>
        </p:blipFill>
        <p:spPr>
          <a:xfrm>
            <a:off x="724494" y="5789797"/>
            <a:ext cx="6023550" cy="3087069"/>
          </a:xfrm>
          <a:prstGeom prst="rect">
            <a:avLst/>
          </a:prstGeom>
        </p:spPr>
      </p:pic>
    </p:spTree>
    <p:extLst>
      <p:ext uri="{BB962C8B-B14F-4D97-AF65-F5344CB8AC3E}">
        <p14:creationId xmlns:p14="http://schemas.microsoft.com/office/powerpoint/2010/main" val="147282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3">
            <a:extLst>
              <a:ext uri="{FF2B5EF4-FFF2-40B4-BE49-F238E27FC236}">
                <a16:creationId xmlns:a16="http://schemas.microsoft.com/office/drawing/2014/main" id="{9200A549-7467-4FD8-8FCA-955A11FACE6F}"/>
              </a:ext>
            </a:extLst>
          </p:cNvPr>
          <p:cNvSpPr txBox="1">
            <a:spLocks/>
          </p:cNvSpPr>
          <p:nvPr/>
        </p:nvSpPr>
        <p:spPr>
          <a:xfrm>
            <a:off x="719838" y="6311116"/>
            <a:ext cx="6120000" cy="733926"/>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Ako se odabere gumb </a:t>
            </a:r>
            <a:r>
              <a:rPr lang="hr-HR" b="1" dirty="0"/>
              <a:t>Dodaj filter</a:t>
            </a:r>
            <a:r>
              <a:rPr lang="hr-HR" dirty="0"/>
              <a:t>,</a:t>
            </a:r>
            <a:r>
              <a:rPr lang="hr-HR" b="1" dirty="0"/>
              <a:t> </a:t>
            </a:r>
            <a:r>
              <a:rPr lang="hr-HR" dirty="0"/>
              <a:t>mogu se filtrirati podaci po:</a:t>
            </a:r>
          </a:p>
          <a:p>
            <a:pPr marL="800114" lvl="1" indent="-342900" algn="just">
              <a:buFont typeface="Arial" panose="020B0604020202020204" pitchFamily="34" charset="0"/>
              <a:buChar char="•"/>
            </a:pPr>
            <a:r>
              <a:rPr lang="hr-HR" sz="1100" dirty="0"/>
              <a:t>Datumu,</a:t>
            </a:r>
          </a:p>
          <a:p>
            <a:pPr marL="800114" lvl="1" indent="-342900" algn="just">
              <a:buFont typeface="Arial" panose="020B0604020202020204" pitchFamily="34" charset="0"/>
              <a:buChar char="•"/>
            </a:pPr>
            <a:r>
              <a:rPr lang="hr-HR" sz="1100" dirty="0"/>
              <a:t>Primatelju,</a:t>
            </a:r>
          </a:p>
          <a:p>
            <a:pPr marL="800114" lvl="1" indent="-342900" algn="just">
              <a:buFont typeface="Arial" panose="020B0604020202020204" pitchFamily="34" charset="0"/>
              <a:buChar char="•"/>
            </a:pPr>
            <a:r>
              <a:rPr lang="hr-HR" sz="1100" dirty="0"/>
              <a:t>Opisu,</a:t>
            </a:r>
          </a:p>
          <a:p>
            <a:pPr marL="800114" lvl="1" indent="-342900" algn="just">
              <a:buFont typeface="Arial" panose="020B0604020202020204" pitchFamily="34" charset="0"/>
              <a:buChar char="•"/>
            </a:pPr>
            <a:r>
              <a:rPr lang="hr-HR" sz="1100" dirty="0"/>
              <a:t>Brutu/Ukupnom trošku/Iznosu (u ovisnosti što se je odabralo da se prikazuje).</a:t>
            </a:r>
          </a:p>
          <a:p>
            <a:pPr algn="just"/>
            <a:endParaRPr lang="hr-HR" sz="200" dirty="0"/>
          </a:p>
          <a:p>
            <a:pPr algn="just"/>
            <a:endParaRPr lang="hr-HR" sz="200" dirty="0"/>
          </a:p>
          <a:p>
            <a:pPr algn="just"/>
            <a:endParaRPr lang="hr-HR" sz="200" dirty="0"/>
          </a:p>
          <a:p>
            <a:pPr algn="just"/>
            <a:endParaRPr lang="hr-HR" sz="200" dirty="0"/>
          </a:p>
          <a:p>
            <a:pPr algn="just"/>
            <a:r>
              <a:rPr lang="hr-HR" dirty="0"/>
              <a:t>Sve prikazane podatke (filtrirane ili ne) moguće je preuzeti u strojno čitljivom obliku klikom na ikonu </a:t>
            </a:r>
            <a:r>
              <a:rPr lang="hr-HR" b="1" dirty="0"/>
              <a:t>CSV</a:t>
            </a:r>
            <a:r>
              <a:rPr lang="hr-HR" dirty="0"/>
              <a:t>.</a:t>
            </a:r>
          </a:p>
        </p:txBody>
      </p:sp>
      <p:sp>
        <p:nvSpPr>
          <p:cNvPr id="7" name="Subtitle 3">
            <a:extLst>
              <a:ext uri="{FF2B5EF4-FFF2-40B4-BE49-F238E27FC236}">
                <a16:creationId xmlns:a16="http://schemas.microsoft.com/office/drawing/2014/main" id="{75838293-C24E-472C-B6D9-34E4768C0175}"/>
              </a:ext>
            </a:extLst>
          </p:cNvPr>
          <p:cNvSpPr txBox="1">
            <a:spLocks/>
          </p:cNvSpPr>
          <p:nvPr/>
        </p:nvSpPr>
        <p:spPr>
          <a:xfrm>
            <a:off x="719837" y="5984340"/>
            <a:ext cx="6314542" cy="477503"/>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endParaRPr lang="hr-HR" dirty="0"/>
          </a:p>
        </p:txBody>
      </p:sp>
      <p:sp>
        <p:nvSpPr>
          <p:cNvPr id="2" name="TekstniOkvir 1">
            <a:extLst>
              <a:ext uri="{FF2B5EF4-FFF2-40B4-BE49-F238E27FC236}">
                <a16:creationId xmlns:a16="http://schemas.microsoft.com/office/drawing/2014/main" id="{10D2877D-5B27-4BEF-B021-5F939209C913}"/>
              </a:ext>
            </a:extLst>
          </p:cNvPr>
          <p:cNvSpPr txBox="1"/>
          <p:nvPr/>
        </p:nvSpPr>
        <p:spPr>
          <a:xfrm>
            <a:off x="791998" y="765313"/>
            <a:ext cx="6047837" cy="3185487"/>
          </a:xfrm>
          <a:prstGeom prst="rect">
            <a:avLst/>
          </a:prstGeom>
          <a:noFill/>
        </p:spPr>
        <p:txBody>
          <a:bodyPr wrap="square" rtlCol="0">
            <a:spAutoFit/>
          </a:bodyPr>
          <a:lstStyle/>
          <a:p>
            <a:pPr algn="just"/>
            <a:r>
              <a:rPr lang="hr-HR" sz="1100" dirty="0"/>
              <a:t>Na izborniku </a:t>
            </a:r>
            <a:r>
              <a:rPr lang="hr-HR" sz="1100" b="1" dirty="0"/>
              <a:t>Isplate</a:t>
            </a:r>
            <a:r>
              <a:rPr lang="hr-HR" sz="1100" dirty="0"/>
              <a:t> – </a:t>
            </a:r>
            <a:r>
              <a:rPr lang="hr-HR" sz="1100" b="1" dirty="0"/>
              <a:t>Isplate plaća (ako je raspoloživ) </a:t>
            </a:r>
            <a:r>
              <a:rPr lang="hr-HR" sz="1100" dirty="0"/>
              <a:t>u ovisnosti od odabranih parametara bit će vidljivi:</a:t>
            </a:r>
          </a:p>
          <a:p>
            <a:pPr marL="171450" lvl="0" indent="-171450" algn="just">
              <a:buFont typeface="Arial" panose="020B0604020202020204" pitchFamily="34" charset="0"/>
              <a:buChar char="•"/>
            </a:pPr>
            <a:r>
              <a:rPr lang="hr-HR" sz="1100" dirty="0"/>
              <a:t>datum isplate,</a:t>
            </a:r>
          </a:p>
          <a:p>
            <a:pPr marL="171450" lvl="0" indent="-171450" algn="just">
              <a:buFont typeface="Arial" panose="020B0604020202020204" pitchFamily="34" charset="0"/>
              <a:buChar char="•"/>
            </a:pPr>
            <a:r>
              <a:rPr lang="hr-HR" sz="1100" dirty="0"/>
              <a:t>primatelj isplate koji će biti:</a:t>
            </a:r>
          </a:p>
          <a:p>
            <a:pPr marL="628650" lvl="1" indent="-171450" algn="just">
              <a:buFont typeface="Arial" panose="020B0604020202020204" pitchFamily="34" charset="0"/>
              <a:buChar char="•"/>
            </a:pPr>
            <a:r>
              <a:rPr lang="hr-HR" sz="1100" dirty="0"/>
              <a:t>nadležni proračun ako se odabere zbirni prikaz,</a:t>
            </a:r>
          </a:p>
          <a:p>
            <a:pPr marL="628650" lvl="1" indent="-171450" algn="just">
              <a:buFont typeface="Arial" panose="020B0604020202020204" pitchFamily="34" charset="0"/>
              <a:buChar char="•"/>
            </a:pPr>
            <a:r>
              <a:rPr lang="hr-HR" sz="1100" dirty="0"/>
              <a:t>ime i prezime primatelja ako se odabere pojedinačni prikaz.</a:t>
            </a:r>
          </a:p>
          <a:p>
            <a:pPr marL="171450" lvl="0" indent="-171450" algn="just">
              <a:buFont typeface="Arial" panose="020B0604020202020204" pitchFamily="34" charset="0"/>
              <a:buChar char="•"/>
            </a:pPr>
            <a:r>
              <a:rPr lang="hr-HR" sz="1100" dirty="0"/>
              <a:t>opis, </a:t>
            </a:r>
          </a:p>
          <a:p>
            <a:pPr marL="171450" lvl="0" indent="-171450" algn="just">
              <a:buFont typeface="Arial" panose="020B0604020202020204" pitchFamily="34" charset="0"/>
              <a:buChar char="•"/>
            </a:pPr>
            <a:r>
              <a:rPr lang="hr-HR" sz="1100" dirty="0"/>
              <a:t>iznos koji može biti:</a:t>
            </a:r>
          </a:p>
          <a:p>
            <a:pPr marL="628650" lvl="1" indent="-171450" algn="just">
              <a:buFont typeface="Arial" panose="020B0604020202020204" pitchFamily="34" charset="0"/>
              <a:buChar char="•"/>
            </a:pPr>
            <a:r>
              <a:rPr lang="hr-HR" sz="1100" dirty="0"/>
              <a:t>Bruto i/ili</a:t>
            </a:r>
          </a:p>
          <a:p>
            <a:pPr marL="628650" lvl="1" indent="-171450" algn="just">
              <a:buFont typeface="Arial" panose="020B0604020202020204" pitchFamily="34" charset="0"/>
              <a:buChar char="•"/>
            </a:pPr>
            <a:r>
              <a:rPr lang="hr-HR" sz="1100" dirty="0"/>
              <a:t>Ukupan trošak</a:t>
            </a:r>
          </a:p>
          <a:p>
            <a:pPr marL="628650" lvl="1" indent="-171450" algn="just">
              <a:buFont typeface="Arial" panose="020B0604020202020204" pitchFamily="34" charset="0"/>
              <a:buChar char="•"/>
            </a:pPr>
            <a:r>
              <a:rPr lang="hr-HR" sz="1100" dirty="0"/>
              <a:t>Iznos - Struktura obračuna plaće.</a:t>
            </a:r>
          </a:p>
          <a:p>
            <a:pPr marL="628650" lvl="1" indent="-171450" algn="just">
              <a:buFont typeface="Arial" panose="020B0604020202020204" pitchFamily="34" charset="0"/>
              <a:buChar char="•"/>
            </a:pPr>
            <a:endParaRPr lang="hr-HR" sz="1100" dirty="0"/>
          </a:p>
          <a:p>
            <a:pPr algn="just"/>
            <a:r>
              <a:rPr lang="hr-HR" sz="1100" dirty="0"/>
              <a:t>Navedeni podaci se prikazuju odvojeno za službenike/namještenike i dužnosnike.</a:t>
            </a:r>
          </a:p>
          <a:p>
            <a:pPr marL="171450" indent="-171450">
              <a:buFont typeface="Arial" panose="020B0604020202020204" pitchFamily="34" charset="0"/>
              <a:buChar char="•"/>
            </a:pPr>
            <a:endParaRPr lang="hr-HR" sz="1100" dirty="0"/>
          </a:p>
          <a:p>
            <a:pPr marL="628650" lvl="1" indent="-171450">
              <a:buFont typeface="Arial" panose="020B0604020202020204" pitchFamily="34" charset="0"/>
              <a:buChar char="•"/>
            </a:pPr>
            <a:endParaRPr lang="hr-HR" sz="1100" dirty="0"/>
          </a:p>
          <a:p>
            <a:pPr marL="628650" lvl="1" indent="-171450">
              <a:buFontTx/>
              <a:buChar char="-"/>
            </a:pPr>
            <a:endParaRPr lang="hr-HR" dirty="0"/>
          </a:p>
          <a:p>
            <a:endParaRPr lang="hr-HR" dirty="0"/>
          </a:p>
        </p:txBody>
      </p:sp>
      <p:pic>
        <p:nvPicPr>
          <p:cNvPr id="8" name="Picture 7">
            <a:extLst>
              <a:ext uri="{FF2B5EF4-FFF2-40B4-BE49-F238E27FC236}">
                <a16:creationId xmlns:a16="http://schemas.microsoft.com/office/drawing/2014/main" id="{30A57FCA-FB45-4F03-984F-291286804D1E}"/>
              </a:ext>
            </a:extLst>
          </p:cNvPr>
          <p:cNvPicPr>
            <a:picLocks noChangeAspect="1"/>
          </p:cNvPicPr>
          <p:nvPr/>
        </p:nvPicPr>
        <p:blipFill>
          <a:blip r:embed="rId2"/>
          <a:stretch>
            <a:fillRect/>
          </a:stretch>
        </p:blipFill>
        <p:spPr>
          <a:xfrm>
            <a:off x="791998" y="2933323"/>
            <a:ext cx="6047839" cy="3295461"/>
          </a:xfrm>
          <a:prstGeom prst="rect">
            <a:avLst/>
          </a:prstGeom>
        </p:spPr>
      </p:pic>
    </p:spTree>
    <p:extLst>
      <p:ext uri="{BB962C8B-B14F-4D97-AF65-F5344CB8AC3E}">
        <p14:creationId xmlns:p14="http://schemas.microsoft.com/office/powerpoint/2010/main" val="1864048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3">
            <a:extLst>
              <a:ext uri="{FF2B5EF4-FFF2-40B4-BE49-F238E27FC236}">
                <a16:creationId xmlns:a16="http://schemas.microsoft.com/office/drawing/2014/main" id="{9200A549-7467-4FD8-8FCA-955A11FACE6F}"/>
              </a:ext>
            </a:extLst>
          </p:cNvPr>
          <p:cNvSpPr txBox="1">
            <a:spLocks/>
          </p:cNvSpPr>
          <p:nvPr/>
        </p:nvSpPr>
        <p:spPr>
          <a:xfrm>
            <a:off x="719838" y="6311116"/>
            <a:ext cx="6120000" cy="733926"/>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Ukoliko se odabere opcija </a:t>
            </a:r>
            <a:r>
              <a:rPr lang="hr-HR" b="1" dirty="0"/>
              <a:t>Dodaj filter</a:t>
            </a:r>
            <a:r>
              <a:rPr lang="hr-HR" dirty="0"/>
              <a:t>, mogu se filtrirati podaci po:</a:t>
            </a:r>
          </a:p>
          <a:p>
            <a:pPr marL="800114" lvl="1" indent="-342900" algn="just">
              <a:buFont typeface="Arial" panose="020B0604020202020204" pitchFamily="34" charset="0"/>
              <a:buChar char="•"/>
            </a:pPr>
            <a:r>
              <a:rPr lang="hr-HR" sz="1100" dirty="0"/>
              <a:t>Datumu,</a:t>
            </a:r>
          </a:p>
          <a:p>
            <a:pPr marL="800114" lvl="1" indent="-342900" algn="just">
              <a:buFont typeface="Arial" panose="020B0604020202020204" pitchFamily="34" charset="0"/>
              <a:buChar char="•"/>
            </a:pPr>
            <a:r>
              <a:rPr lang="hr-HR" sz="1100" dirty="0"/>
              <a:t>Primatelju,</a:t>
            </a:r>
          </a:p>
          <a:p>
            <a:pPr marL="800114" lvl="1" indent="-342900" algn="just">
              <a:buFont typeface="Arial" panose="020B0604020202020204" pitchFamily="34" charset="0"/>
              <a:buChar char="•"/>
            </a:pPr>
            <a:r>
              <a:rPr lang="hr-HR" sz="1100" dirty="0"/>
              <a:t>Opisu,</a:t>
            </a:r>
          </a:p>
          <a:p>
            <a:pPr marL="800114" lvl="1" indent="-342900" algn="just">
              <a:buFont typeface="Arial" panose="020B0604020202020204" pitchFamily="34" charset="0"/>
              <a:buChar char="•"/>
            </a:pPr>
            <a:r>
              <a:rPr lang="hr-HR" sz="1100" dirty="0"/>
              <a:t>Brutu/Ukupnom trošku/Iznosu (u ovisnosti što se je odabralo da se prikazuje).</a:t>
            </a:r>
          </a:p>
          <a:p>
            <a:pPr algn="just"/>
            <a:endParaRPr lang="hr-HR" sz="200" dirty="0"/>
          </a:p>
          <a:p>
            <a:pPr algn="just"/>
            <a:endParaRPr lang="hr-HR" sz="200" dirty="0"/>
          </a:p>
          <a:p>
            <a:pPr algn="just"/>
            <a:endParaRPr lang="hr-HR" sz="200" dirty="0"/>
          </a:p>
          <a:p>
            <a:pPr algn="just"/>
            <a:endParaRPr lang="hr-HR" sz="200" dirty="0"/>
          </a:p>
          <a:p>
            <a:pPr algn="just"/>
            <a:r>
              <a:rPr lang="hr-HR" dirty="0"/>
              <a:t>Sve prikazane podatke (filtrirane ili ne) moguće je preuzeti u strojno čitljivom obliku klikom na ikonu </a:t>
            </a:r>
            <a:r>
              <a:rPr lang="hr-HR" b="1" dirty="0"/>
              <a:t>CSV</a:t>
            </a:r>
            <a:r>
              <a:rPr lang="hr-HR" dirty="0"/>
              <a:t>.</a:t>
            </a:r>
          </a:p>
        </p:txBody>
      </p:sp>
      <p:sp>
        <p:nvSpPr>
          <p:cNvPr id="7" name="Subtitle 3">
            <a:extLst>
              <a:ext uri="{FF2B5EF4-FFF2-40B4-BE49-F238E27FC236}">
                <a16:creationId xmlns:a16="http://schemas.microsoft.com/office/drawing/2014/main" id="{75838293-C24E-472C-B6D9-34E4768C0175}"/>
              </a:ext>
            </a:extLst>
          </p:cNvPr>
          <p:cNvSpPr txBox="1">
            <a:spLocks/>
          </p:cNvSpPr>
          <p:nvPr/>
        </p:nvSpPr>
        <p:spPr>
          <a:xfrm>
            <a:off x="719837" y="5984340"/>
            <a:ext cx="6314542" cy="477503"/>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endParaRPr lang="hr-HR" dirty="0"/>
          </a:p>
        </p:txBody>
      </p:sp>
      <p:sp>
        <p:nvSpPr>
          <p:cNvPr id="2" name="TekstniOkvir 1">
            <a:extLst>
              <a:ext uri="{FF2B5EF4-FFF2-40B4-BE49-F238E27FC236}">
                <a16:creationId xmlns:a16="http://schemas.microsoft.com/office/drawing/2014/main" id="{10D2877D-5B27-4BEF-B021-5F939209C913}"/>
              </a:ext>
            </a:extLst>
          </p:cNvPr>
          <p:cNvSpPr txBox="1"/>
          <p:nvPr/>
        </p:nvSpPr>
        <p:spPr>
          <a:xfrm>
            <a:off x="791998" y="765313"/>
            <a:ext cx="5975675" cy="2846933"/>
          </a:xfrm>
          <a:prstGeom prst="rect">
            <a:avLst/>
          </a:prstGeom>
          <a:noFill/>
        </p:spPr>
        <p:txBody>
          <a:bodyPr wrap="square" rtlCol="0">
            <a:spAutoFit/>
          </a:bodyPr>
          <a:lstStyle/>
          <a:p>
            <a:pPr algn="just"/>
            <a:r>
              <a:rPr lang="hr-HR" sz="1100" dirty="0"/>
              <a:t>Na izborniku </a:t>
            </a:r>
            <a:r>
              <a:rPr lang="hr-HR" sz="1100" b="1" dirty="0"/>
              <a:t>Isplate</a:t>
            </a:r>
            <a:r>
              <a:rPr lang="hr-HR" sz="1100" dirty="0"/>
              <a:t> – </a:t>
            </a:r>
            <a:r>
              <a:rPr lang="hr-HR" sz="1100" b="1" dirty="0"/>
              <a:t>Isplate drugog dohotka (ako je raspoloživ) </a:t>
            </a:r>
            <a:r>
              <a:rPr lang="hr-HR" sz="1100" dirty="0"/>
              <a:t>u ovisnosti od odabranih parametara bit će vidljivi:</a:t>
            </a:r>
          </a:p>
          <a:p>
            <a:pPr marL="171450" lvl="0" indent="-171450" algn="just">
              <a:buFont typeface="Arial" panose="020B0604020202020204" pitchFamily="34" charset="0"/>
              <a:buChar char="•"/>
            </a:pPr>
            <a:r>
              <a:rPr lang="hr-HR" sz="1100" dirty="0"/>
              <a:t>datum isplate,</a:t>
            </a:r>
          </a:p>
          <a:p>
            <a:pPr marL="171450" lvl="0" indent="-171450" algn="just">
              <a:buFont typeface="Arial" panose="020B0604020202020204" pitchFamily="34" charset="0"/>
              <a:buChar char="•"/>
            </a:pPr>
            <a:r>
              <a:rPr lang="hr-HR" sz="1100" dirty="0"/>
              <a:t>primatelj isplate, </a:t>
            </a:r>
          </a:p>
          <a:p>
            <a:pPr marL="171450" lvl="0" indent="-171450" algn="just">
              <a:buFont typeface="Arial" panose="020B0604020202020204" pitchFamily="34" charset="0"/>
              <a:buChar char="•"/>
            </a:pPr>
            <a:r>
              <a:rPr lang="hr-HR" sz="1100" dirty="0"/>
              <a:t>opis koji može biti generički (Ugovor o djelu, Autorski honorar, Umjetnički honorar, Naknade sucima i delegatima te Ostale vrste drugog dohotka) ili se može ispisivati Naziv vrste radnog odnosa drugog dohotka</a:t>
            </a:r>
          </a:p>
          <a:p>
            <a:pPr marL="171450" lvl="0" indent="-171450" algn="just">
              <a:buFont typeface="Arial" panose="020B0604020202020204" pitchFamily="34" charset="0"/>
              <a:buChar char="•"/>
            </a:pPr>
            <a:r>
              <a:rPr lang="hr-HR" sz="1100" dirty="0"/>
              <a:t>iznos koji može biti:</a:t>
            </a:r>
          </a:p>
          <a:p>
            <a:pPr marL="628650" lvl="1" indent="-171450" algn="just">
              <a:buFont typeface="Arial" panose="020B0604020202020204" pitchFamily="34" charset="0"/>
              <a:buChar char="•"/>
            </a:pPr>
            <a:r>
              <a:rPr lang="hr-HR" sz="1100" dirty="0"/>
              <a:t>Bruto i/ili</a:t>
            </a:r>
          </a:p>
          <a:p>
            <a:pPr marL="628650" lvl="1" indent="-171450" algn="just">
              <a:buFont typeface="Arial" panose="020B0604020202020204" pitchFamily="34" charset="0"/>
              <a:buChar char="•"/>
            </a:pPr>
            <a:r>
              <a:rPr lang="hr-HR" sz="1100" dirty="0"/>
              <a:t>Ukupan trošak</a:t>
            </a:r>
          </a:p>
          <a:p>
            <a:pPr marL="628650" lvl="1" indent="-171450" algn="just">
              <a:buFont typeface="Arial" panose="020B0604020202020204" pitchFamily="34" charset="0"/>
              <a:buChar char="•"/>
            </a:pPr>
            <a:r>
              <a:rPr lang="hr-HR" sz="1100" dirty="0"/>
              <a:t>Iznos - Struktura obračuna drugog dohotka.</a:t>
            </a:r>
          </a:p>
          <a:p>
            <a:endParaRPr lang="hr-HR" sz="1100" dirty="0"/>
          </a:p>
          <a:p>
            <a:pPr marL="628650" lvl="1" indent="-171450">
              <a:buFont typeface="Arial" panose="020B0604020202020204" pitchFamily="34" charset="0"/>
              <a:buChar char="•"/>
            </a:pPr>
            <a:endParaRPr lang="hr-HR" sz="1100" dirty="0"/>
          </a:p>
          <a:p>
            <a:pPr marL="628650" lvl="1" indent="-171450">
              <a:buFontTx/>
              <a:buChar char="-"/>
            </a:pPr>
            <a:endParaRPr lang="hr-HR" dirty="0"/>
          </a:p>
          <a:p>
            <a:endParaRPr lang="hr-HR" dirty="0"/>
          </a:p>
        </p:txBody>
      </p:sp>
      <p:pic>
        <p:nvPicPr>
          <p:cNvPr id="3" name="Picture 2">
            <a:extLst>
              <a:ext uri="{FF2B5EF4-FFF2-40B4-BE49-F238E27FC236}">
                <a16:creationId xmlns:a16="http://schemas.microsoft.com/office/drawing/2014/main" id="{40DA4449-B21F-48E4-893F-7721CEFCA52B}"/>
              </a:ext>
            </a:extLst>
          </p:cNvPr>
          <p:cNvPicPr>
            <a:picLocks noChangeAspect="1"/>
          </p:cNvPicPr>
          <p:nvPr/>
        </p:nvPicPr>
        <p:blipFill>
          <a:blip r:embed="rId2"/>
          <a:stretch>
            <a:fillRect/>
          </a:stretch>
        </p:blipFill>
        <p:spPr>
          <a:xfrm>
            <a:off x="792001" y="2760719"/>
            <a:ext cx="5975676" cy="3468065"/>
          </a:xfrm>
          <a:prstGeom prst="rect">
            <a:avLst/>
          </a:prstGeom>
        </p:spPr>
      </p:pic>
    </p:spTree>
    <p:extLst>
      <p:ext uri="{BB962C8B-B14F-4D97-AF65-F5344CB8AC3E}">
        <p14:creationId xmlns:p14="http://schemas.microsoft.com/office/powerpoint/2010/main" val="3002154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3">
            <a:extLst>
              <a:ext uri="{FF2B5EF4-FFF2-40B4-BE49-F238E27FC236}">
                <a16:creationId xmlns:a16="http://schemas.microsoft.com/office/drawing/2014/main" id="{9200A549-7467-4FD8-8FCA-955A11FACE6F}"/>
              </a:ext>
            </a:extLst>
          </p:cNvPr>
          <p:cNvSpPr txBox="1">
            <a:spLocks/>
          </p:cNvSpPr>
          <p:nvPr/>
        </p:nvSpPr>
        <p:spPr>
          <a:xfrm>
            <a:off x="719837" y="6039511"/>
            <a:ext cx="6120000" cy="733926"/>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Ukoliko se odabere opcija </a:t>
            </a:r>
            <a:r>
              <a:rPr lang="hr-HR" b="1" dirty="0"/>
              <a:t>Dodaj filter</a:t>
            </a:r>
            <a:r>
              <a:rPr lang="hr-HR" dirty="0"/>
              <a:t>,</a:t>
            </a:r>
            <a:r>
              <a:rPr lang="hr-HR" b="1" dirty="0"/>
              <a:t> </a:t>
            </a:r>
            <a:r>
              <a:rPr lang="hr-HR" dirty="0"/>
              <a:t>mogu se filtrirati podaci po:</a:t>
            </a:r>
          </a:p>
          <a:p>
            <a:pPr marL="800114" lvl="1" indent="-342900" algn="just">
              <a:buFont typeface="Arial" panose="020B0604020202020204" pitchFamily="34" charset="0"/>
              <a:buChar char="•"/>
            </a:pPr>
            <a:r>
              <a:rPr lang="hr-HR" sz="1100" dirty="0"/>
              <a:t>Datumu,</a:t>
            </a:r>
          </a:p>
          <a:p>
            <a:pPr marL="800114" lvl="1" indent="-342900" algn="just">
              <a:buFont typeface="Arial" panose="020B0604020202020204" pitchFamily="34" charset="0"/>
              <a:buChar char="•"/>
            </a:pPr>
            <a:r>
              <a:rPr lang="hr-HR" sz="1100" dirty="0"/>
              <a:t>Korisniku pomoći,</a:t>
            </a:r>
          </a:p>
          <a:p>
            <a:pPr marL="800114" lvl="1" indent="-342900" algn="just">
              <a:buFont typeface="Arial" panose="020B0604020202020204" pitchFamily="34" charset="0"/>
              <a:buChar char="•"/>
            </a:pPr>
            <a:r>
              <a:rPr lang="hr-HR" sz="1100" dirty="0"/>
              <a:t>Poštanskom broju,</a:t>
            </a:r>
          </a:p>
          <a:p>
            <a:pPr marL="800114" lvl="1" indent="-342900" algn="just">
              <a:buFont typeface="Arial" panose="020B0604020202020204" pitchFamily="34" charset="0"/>
              <a:buChar char="•"/>
            </a:pPr>
            <a:r>
              <a:rPr lang="hr-HR" sz="1100" dirty="0"/>
              <a:t>Mjestu,</a:t>
            </a:r>
          </a:p>
          <a:p>
            <a:pPr marL="800114" lvl="1" indent="-342900" algn="just">
              <a:buFont typeface="Arial" panose="020B0604020202020204" pitchFamily="34" charset="0"/>
              <a:buChar char="•"/>
            </a:pPr>
            <a:r>
              <a:rPr lang="hr-HR" sz="1100" dirty="0"/>
              <a:t>Primatelju,</a:t>
            </a:r>
          </a:p>
          <a:p>
            <a:pPr marL="800114" lvl="1" indent="-342900" algn="just">
              <a:buFont typeface="Arial" panose="020B0604020202020204" pitchFamily="34" charset="0"/>
              <a:buChar char="•"/>
            </a:pPr>
            <a:r>
              <a:rPr lang="hr-HR" sz="1100" dirty="0"/>
              <a:t>Opisu,</a:t>
            </a:r>
          </a:p>
          <a:p>
            <a:pPr marL="800114" lvl="1" indent="-342900" algn="just">
              <a:buFont typeface="Arial" panose="020B0604020202020204" pitchFamily="34" charset="0"/>
              <a:buChar char="•"/>
            </a:pPr>
            <a:r>
              <a:rPr lang="hr-HR" sz="1100" dirty="0"/>
              <a:t>Iznosu.</a:t>
            </a:r>
          </a:p>
          <a:p>
            <a:pPr algn="just"/>
            <a:endParaRPr lang="hr-HR" sz="200" dirty="0"/>
          </a:p>
          <a:p>
            <a:pPr algn="just"/>
            <a:endParaRPr lang="hr-HR" sz="200" dirty="0"/>
          </a:p>
          <a:p>
            <a:pPr algn="just"/>
            <a:endParaRPr lang="hr-HR" sz="200" dirty="0"/>
          </a:p>
          <a:p>
            <a:pPr algn="just"/>
            <a:endParaRPr lang="hr-HR" sz="200" dirty="0"/>
          </a:p>
          <a:p>
            <a:pPr algn="just"/>
            <a:r>
              <a:rPr lang="hr-HR" dirty="0"/>
              <a:t>Sve prikazane podatke (filtrirane ili ne) moguće je preuzeti u strojno čitljivom obliku klikom na ikonu </a:t>
            </a:r>
            <a:r>
              <a:rPr lang="hr-HR" b="1" dirty="0"/>
              <a:t>CSV</a:t>
            </a:r>
            <a:r>
              <a:rPr lang="hr-HR" dirty="0"/>
              <a:t>.</a:t>
            </a:r>
          </a:p>
        </p:txBody>
      </p:sp>
      <p:sp>
        <p:nvSpPr>
          <p:cNvPr id="2" name="TekstniOkvir 1">
            <a:extLst>
              <a:ext uri="{FF2B5EF4-FFF2-40B4-BE49-F238E27FC236}">
                <a16:creationId xmlns:a16="http://schemas.microsoft.com/office/drawing/2014/main" id="{10D2877D-5B27-4BEF-B021-5F939209C913}"/>
              </a:ext>
            </a:extLst>
          </p:cNvPr>
          <p:cNvSpPr txBox="1"/>
          <p:nvPr/>
        </p:nvSpPr>
        <p:spPr>
          <a:xfrm>
            <a:off x="791999" y="765313"/>
            <a:ext cx="5975676" cy="2000548"/>
          </a:xfrm>
          <a:prstGeom prst="rect">
            <a:avLst/>
          </a:prstGeom>
          <a:noFill/>
        </p:spPr>
        <p:txBody>
          <a:bodyPr wrap="square" rtlCol="0">
            <a:spAutoFit/>
          </a:bodyPr>
          <a:lstStyle/>
          <a:p>
            <a:pPr algn="just"/>
            <a:r>
              <a:rPr lang="hr-HR" sz="1100" dirty="0"/>
              <a:t>Na izborniku </a:t>
            </a:r>
            <a:r>
              <a:rPr lang="hr-HR" sz="1100" b="1" dirty="0"/>
              <a:t>Isplate</a:t>
            </a:r>
            <a:r>
              <a:rPr lang="hr-HR" sz="1100" dirty="0"/>
              <a:t> – </a:t>
            </a:r>
            <a:r>
              <a:rPr lang="hr-HR" sz="1100" b="1" dirty="0"/>
              <a:t>Isplate socijalnih pomoći (ako je raspoloživ) </a:t>
            </a:r>
            <a:r>
              <a:rPr lang="hr-HR" sz="1100" dirty="0"/>
              <a:t>bit će vidljivi:</a:t>
            </a:r>
          </a:p>
          <a:p>
            <a:pPr marL="171450" lvl="0" indent="-171450" algn="just">
              <a:buFont typeface="Arial" panose="020B0604020202020204" pitchFamily="34" charset="0"/>
              <a:buChar char="•"/>
            </a:pPr>
            <a:r>
              <a:rPr lang="hr-HR" sz="1100" dirty="0"/>
              <a:t>datum isplate,</a:t>
            </a:r>
          </a:p>
          <a:p>
            <a:pPr marL="171450" lvl="0" indent="-171450" algn="just">
              <a:buFont typeface="Arial" panose="020B0604020202020204" pitchFamily="34" charset="0"/>
              <a:buChar char="•"/>
            </a:pPr>
            <a:r>
              <a:rPr lang="hr-HR" sz="1100" dirty="0"/>
              <a:t>korisnik pomoći – fizička osoba,</a:t>
            </a:r>
          </a:p>
          <a:p>
            <a:pPr marL="171450" lvl="0" indent="-171450" algn="just">
              <a:buFont typeface="Arial" panose="020B0604020202020204" pitchFamily="34" charset="0"/>
              <a:buChar char="•"/>
            </a:pPr>
            <a:r>
              <a:rPr lang="hr-HR" sz="1100" dirty="0"/>
              <a:t>mjesto,</a:t>
            </a:r>
          </a:p>
          <a:p>
            <a:pPr marL="171450" lvl="0" indent="-171450" algn="just">
              <a:buFont typeface="Arial" panose="020B0604020202020204" pitchFamily="34" charset="0"/>
              <a:buChar char="•"/>
            </a:pPr>
            <a:r>
              <a:rPr lang="hr-HR" sz="1100" dirty="0"/>
              <a:t>primatelj isplate – u slučaju da se isplata vrši pravnoj osobi u ime korisnika pomoći, </a:t>
            </a:r>
          </a:p>
          <a:p>
            <a:pPr marL="171450" lvl="0" indent="-171450" algn="just">
              <a:buFont typeface="Arial" panose="020B0604020202020204" pitchFamily="34" charset="0"/>
              <a:buChar char="•"/>
            </a:pPr>
            <a:r>
              <a:rPr lang="hr-HR" sz="1100" dirty="0"/>
              <a:t>opis,</a:t>
            </a:r>
          </a:p>
          <a:p>
            <a:pPr marL="171450" lvl="0" indent="-171450" algn="just">
              <a:buFont typeface="Arial" panose="020B0604020202020204" pitchFamily="34" charset="0"/>
              <a:buChar char="•"/>
            </a:pPr>
            <a:r>
              <a:rPr lang="hr-HR" sz="1100" dirty="0"/>
              <a:t>iznos.</a:t>
            </a:r>
          </a:p>
          <a:p>
            <a:pPr marL="628650" lvl="1" indent="-171450">
              <a:buFont typeface="Arial" panose="020B0604020202020204" pitchFamily="34" charset="0"/>
              <a:buChar char="•"/>
            </a:pPr>
            <a:endParaRPr lang="hr-HR" sz="1100" dirty="0"/>
          </a:p>
          <a:p>
            <a:pPr marL="628650" lvl="1" indent="-171450">
              <a:buFontTx/>
              <a:buChar char="-"/>
            </a:pPr>
            <a:endParaRPr lang="hr-HR" dirty="0"/>
          </a:p>
          <a:p>
            <a:endParaRPr lang="hr-HR" dirty="0"/>
          </a:p>
        </p:txBody>
      </p:sp>
      <p:pic>
        <p:nvPicPr>
          <p:cNvPr id="3" name="Picture 2">
            <a:extLst>
              <a:ext uri="{FF2B5EF4-FFF2-40B4-BE49-F238E27FC236}">
                <a16:creationId xmlns:a16="http://schemas.microsoft.com/office/drawing/2014/main" id="{A2BFD258-B124-4C08-838A-A391CD7A00A4}"/>
              </a:ext>
            </a:extLst>
          </p:cNvPr>
          <p:cNvPicPr>
            <a:picLocks noChangeAspect="1"/>
          </p:cNvPicPr>
          <p:nvPr/>
        </p:nvPicPr>
        <p:blipFill>
          <a:blip r:embed="rId2"/>
          <a:stretch>
            <a:fillRect/>
          </a:stretch>
        </p:blipFill>
        <p:spPr>
          <a:xfrm>
            <a:off x="791999" y="2227568"/>
            <a:ext cx="5975676" cy="3608859"/>
          </a:xfrm>
          <a:prstGeom prst="rect">
            <a:avLst/>
          </a:prstGeom>
        </p:spPr>
      </p:pic>
    </p:spTree>
    <p:extLst>
      <p:ext uri="{BB962C8B-B14F-4D97-AF65-F5344CB8AC3E}">
        <p14:creationId xmlns:p14="http://schemas.microsoft.com/office/powerpoint/2010/main" val="2665814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9AE009D-E2A6-44AE-867E-B9EAD241921C}"/>
              </a:ext>
            </a:extLst>
          </p:cNvPr>
          <p:cNvSpPr>
            <a:spLocks noGrp="1"/>
          </p:cNvSpPr>
          <p:nvPr>
            <p:ph type="subTitle" idx="1"/>
          </p:nvPr>
        </p:nvSpPr>
        <p:spPr/>
        <p:txBody>
          <a:bodyPr/>
          <a:lstStyle/>
          <a:p>
            <a:r>
              <a:rPr lang="hr-HR" dirty="0"/>
              <a:t>Na izborniku </a:t>
            </a:r>
            <a:r>
              <a:rPr lang="hr-HR" b="1" dirty="0"/>
              <a:t>Isplate – Isplate blagajne (ako je raspoloživ)</a:t>
            </a:r>
            <a:r>
              <a:rPr lang="hr-HR" dirty="0"/>
              <a:t>vidljivi su:</a:t>
            </a:r>
          </a:p>
          <a:p>
            <a:r>
              <a:rPr lang="hr-HR" dirty="0"/>
              <a:t>- datum isplate,</a:t>
            </a:r>
          </a:p>
          <a:p>
            <a:r>
              <a:rPr lang="hr-HR" dirty="0"/>
              <a:t>- naziv primatelja, </a:t>
            </a:r>
          </a:p>
          <a:p>
            <a:r>
              <a:rPr lang="hr-HR" dirty="0"/>
              <a:t>- opis i</a:t>
            </a:r>
          </a:p>
          <a:p>
            <a:r>
              <a:rPr lang="hr-HR" dirty="0"/>
              <a:t>- iznos isplate.</a:t>
            </a:r>
          </a:p>
          <a:p>
            <a:endParaRPr lang="hr-HR" dirty="0"/>
          </a:p>
          <a:p>
            <a:endParaRPr lang="hr-HR" dirty="0"/>
          </a:p>
        </p:txBody>
      </p:sp>
      <p:pic>
        <p:nvPicPr>
          <p:cNvPr id="3" name="Picture 2">
            <a:extLst>
              <a:ext uri="{FF2B5EF4-FFF2-40B4-BE49-F238E27FC236}">
                <a16:creationId xmlns:a16="http://schemas.microsoft.com/office/drawing/2014/main" id="{CE49DE59-F949-4233-A990-104B5882001A}"/>
              </a:ext>
            </a:extLst>
          </p:cNvPr>
          <p:cNvPicPr>
            <a:picLocks noChangeAspect="1"/>
          </p:cNvPicPr>
          <p:nvPr/>
        </p:nvPicPr>
        <p:blipFill>
          <a:blip r:embed="rId2"/>
          <a:stretch>
            <a:fillRect/>
          </a:stretch>
        </p:blipFill>
        <p:spPr>
          <a:xfrm>
            <a:off x="815470" y="1877291"/>
            <a:ext cx="5928735" cy="3785899"/>
          </a:xfrm>
          <a:prstGeom prst="rect">
            <a:avLst/>
          </a:prstGeom>
        </p:spPr>
      </p:pic>
      <p:sp>
        <p:nvSpPr>
          <p:cNvPr id="4" name="TextBox 3">
            <a:extLst>
              <a:ext uri="{FF2B5EF4-FFF2-40B4-BE49-F238E27FC236}">
                <a16:creationId xmlns:a16="http://schemas.microsoft.com/office/drawing/2014/main" id="{FF6A9728-EC40-412E-B78A-8AA5D161C4BD}"/>
              </a:ext>
            </a:extLst>
          </p:cNvPr>
          <p:cNvSpPr txBox="1"/>
          <p:nvPr/>
        </p:nvSpPr>
        <p:spPr>
          <a:xfrm>
            <a:off x="815470" y="5884654"/>
            <a:ext cx="5928734" cy="600164"/>
          </a:xfrm>
          <a:prstGeom prst="rect">
            <a:avLst/>
          </a:prstGeom>
          <a:noFill/>
        </p:spPr>
        <p:txBody>
          <a:bodyPr wrap="square" rtlCol="0">
            <a:spAutoFit/>
          </a:bodyPr>
          <a:lstStyle/>
          <a:p>
            <a:pPr algn="just"/>
            <a:r>
              <a:rPr lang="hr-HR" sz="1100" dirty="0"/>
              <a:t>Klikom na pojedinu isplatu prikazuju se detalji isplate pa tako, uz već gore navedene, moguće je vidjeti i financijske podatke vezane uz proračun, a to su pozicija rashoda i sve proračunske klasifikacije iz koje je vidljivo na koji dio proračuna se odnosi rashod nastao ovom isplatom.</a:t>
            </a:r>
          </a:p>
        </p:txBody>
      </p:sp>
      <p:pic>
        <p:nvPicPr>
          <p:cNvPr id="6" name="Picture 5">
            <a:extLst>
              <a:ext uri="{FF2B5EF4-FFF2-40B4-BE49-F238E27FC236}">
                <a16:creationId xmlns:a16="http://schemas.microsoft.com/office/drawing/2014/main" id="{F8BF5B25-8EEF-4F23-9E14-CBDF5C4A9B8E}"/>
              </a:ext>
            </a:extLst>
          </p:cNvPr>
          <p:cNvPicPr>
            <a:picLocks noChangeAspect="1"/>
          </p:cNvPicPr>
          <p:nvPr/>
        </p:nvPicPr>
        <p:blipFill>
          <a:blip r:embed="rId3"/>
          <a:stretch>
            <a:fillRect/>
          </a:stretch>
        </p:blipFill>
        <p:spPr>
          <a:xfrm>
            <a:off x="896983" y="6726484"/>
            <a:ext cx="5847220" cy="1504382"/>
          </a:xfrm>
          <a:prstGeom prst="rect">
            <a:avLst/>
          </a:prstGeom>
        </p:spPr>
      </p:pic>
      <p:sp>
        <p:nvSpPr>
          <p:cNvPr id="7" name="TextBox 6">
            <a:extLst>
              <a:ext uri="{FF2B5EF4-FFF2-40B4-BE49-F238E27FC236}">
                <a16:creationId xmlns:a16="http://schemas.microsoft.com/office/drawing/2014/main" id="{6BD374F2-F9C3-457A-904C-03A4924995A1}"/>
              </a:ext>
            </a:extLst>
          </p:cNvPr>
          <p:cNvSpPr txBox="1"/>
          <p:nvPr/>
        </p:nvSpPr>
        <p:spPr>
          <a:xfrm>
            <a:off x="849247" y="8599077"/>
            <a:ext cx="5990428" cy="430887"/>
          </a:xfrm>
          <a:prstGeom prst="rect">
            <a:avLst/>
          </a:prstGeom>
          <a:noFill/>
        </p:spPr>
        <p:txBody>
          <a:bodyPr wrap="square" rtlCol="0">
            <a:spAutoFit/>
          </a:bodyPr>
          <a:lstStyle/>
          <a:p>
            <a:pPr algn="just"/>
            <a:r>
              <a:rPr lang="hr-HR" sz="1100" dirty="0"/>
              <a:t>Sve prikazane podatke (filtrirane ili ne) moguće je preuzeti u strojno čitljivom obliku klikom na ikonu </a:t>
            </a:r>
            <a:r>
              <a:rPr lang="hr-HR" sz="1100" b="1" dirty="0"/>
              <a:t>CSV</a:t>
            </a:r>
            <a:r>
              <a:rPr lang="hr-HR" sz="1100" dirty="0"/>
              <a:t>.</a:t>
            </a:r>
          </a:p>
        </p:txBody>
      </p:sp>
    </p:spTree>
    <p:extLst>
      <p:ext uri="{BB962C8B-B14F-4D97-AF65-F5344CB8AC3E}">
        <p14:creationId xmlns:p14="http://schemas.microsoft.com/office/powerpoint/2010/main" val="3317683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C7F840A-CD93-4156-92B3-9B031EC981CA}"/>
              </a:ext>
            </a:extLst>
          </p:cNvPr>
          <p:cNvSpPr>
            <a:spLocks noGrp="1"/>
          </p:cNvSpPr>
          <p:nvPr>
            <p:ph type="subTitle" idx="1"/>
          </p:nvPr>
        </p:nvSpPr>
        <p:spPr/>
        <p:txBody>
          <a:bodyPr/>
          <a:lstStyle/>
          <a:p>
            <a:pPr algn="just"/>
            <a:r>
              <a:rPr lang="hr-HR" dirty="0"/>
              <a:t>Ako želimo vidjeti isplate iz blagajne određenom kriteriju možemo pretraživati sve isplate na servisu klikom na </a:t>
            </a:r>
            <a:r>
              <a:rPr lang="hr-HR" b="1" dirty="0"/>
              <a:t>Dodaj filter</a:t>
            </a:r>
            <a:r>
              <a:rPr lang="hr-HR" dirty="0"/>
              <a:t>.</a:t>
            </a:r>
          </a:p>
          <a:p>
            <a:pPr algn="just"/>
            <a:endParaRPr lang="hr-HR" dirty="0"/>
          </a:p>
          <a:p>
            <a:pPr algn="just"/>
            <a:endParaRPr lang="hr-HR" dirty="0"/>
          </a:p>
          <a:p>
            <a:pPr algn="just"/>
            <a:endParaRPr lang="hr-HR" dirty="0"/>
          </a:p>
          <a:p>
            <a:endParaRPr lang="hr-HR" dirty="0"/>
          </a:p>
        </p:txBody>
      </p:sp>
      <p:pic>
        <p:nvPicPr>
          <p:cNvPr id="3" name="Picture 2">
            <a:extLst>
              <a:ext uri="{FF2B5EF4-FFF2-40B4-BE49-F238E27FC236}">
                <a16:creationId xmlns:a16="http://schemas.microsoft.com/office/drawing/2014/main" id="{65CAE1B5-ADF4-443D-A2CE-C1619AD4A393}"/>
              </a:ext>
            </a:extLst>
          </p:cNvPr>
          <p:cNvPicPr>
            <a:picLocks noChangeAspect="1"/>
          </p:cNvPicPr>
          <p:nvPr/>
        </p:nvPicPr>
        <p:blipFill>
          <a:blip r:embed="rId2"/>
          <a:stretch>
            <a:fillRect/>
          </a:stretch>
        </p:blipFill>
        <p:spPr>
          <a:xfrm>
            <a:off x="722565" y="1393371"/>
            <a:ext cx="6117272" cy="3808104"/>
          </a:xfrm>
          <a:prstGeom prst="rect">
            <a:avLst/>
          </a:prstGeom>
        </p:spPr>
      </p:pic>
      <p:sp>
        <p:nvSpPr>
          <p:cNvPr id="4" name="TextBox 3">
            <a:extLst>
              <a:ext uri="{FF2B5EF4-FFF2-40B4-BE49-F238E27FC236}">
                <a16:creationId xmlns:a16="http://schemas.microsoft.com/office/drawing/2014/main" id="{1CD1052E-C64A-469E-8089-9BA11BF98AC2}"/>
              </a:ext>
            </a:extLst>
          </p:cNvPr>
          <p:cNvSpPr txBox="1"/>
          <p:nvPr/>
        </p:nvSpPr>
        <p:spPr>
          <a:xfrm>
            <a:off x="719675" y="5490337"/>
            <a:ext cx="5982789" cy="1615827"/>
          </a:xfrm>
          <a:prstGeom prst="rect">
            <a:avLst/>
          </a:prstGeom>
          <a:noFill/>
        </p:spPr>
        <p:txBody>
          <a:bodyPr wrap="square" rtlCol="0">
            <a:spAutoFit/>
          </a:bodyPr>
          <a:lstStyle/>
          <a:p>
            <a:pPr algn="just"/>
            <a:r>
              <a:rPr lang="hr-HR" sz="1100" dirty="0"/>
              <a:t>Ukoliko se odabere opcija </a:t>
            </a:r>
            <a:r>
              <a:rPr lang="hr-HR" sz="1100" b="1" dirty="0"/>
              <a:t>Dodaj filter</a:t>
            </a:r>
            <a:r>
              <a:rPr lang="hr-HR" sz="1100" dirty="0"/>
              <a:t>,</a:t>
            </a:r>
            <a:r>
              <a:rPr lang="hr-HR" sz="1100" b="1" dirty="0"/>
              <a:t> </a:t>
            </a:r>
            <a:r>
              <a:rPr lang="hr-HR" sz="1100" dirty="0"/>
              <a:t>mogu se filtrirati podaci po:</a:t>
            </a:r>
          </a:p>
          <a:p>
            <a:pPr marL="800114" lvl="1" indent="-342900" algn="just">
              <a:buFont typeface="Arial" panose="020B0604020202020204" pitchFamily="34" charset="0"/>
              <a:buChar char="•"/>
            </a:pPr>
            <a:r>
              <a:rPr lang="hr-HR" sz="1100" dirty="0"/>
              <a:t>Datumu,</a:t>
            </a:r>
          </a:p>
          <a:p>
            <a:pPr marL="800114" lvl="1" indent="-342900" algn="just">
              <a:buFont typeface="Arial" panose="020B0604020202020204" pitchFamily="34" charset="0"/>
              <a:buChar char="•"/>
            </a:pPr>
            <a:r>
              <a:rPr lang="hr-HR" sz="1100" dirty="0"/>
              <a:t>Iznosu,</a:t>
            </a:r>
          </a:p>
          <a:p>
            <a:pPr marL="800114" lvl="1" indent="-342900" algn="just">
              <a:buFont typeface="Arial" panose="020B0604020202020204" pitchFamily="34" charset="0"/>
              <a:buChar char="•"/>
            </a:pPr>
            <a:r>
              <a:rPr lang="hr-HR" sz="1100" dirty="0"/>
              <a:t>Nazivu primatelja i</a:t>
            </a:r>
          </a:p>
          <a:p>
            <a:pPr marL="800114" lvl="1" indent="-342900" algn="just">
              <a:buFont typeface="Arial" panose="020B0604020202020204" pitchFamily="34" charset="0"/>
              <a:buChar char="•"/>
            </a:pPr>
            <a:r>
              <a:rPr lang="hr-HR" sz="1100" dirty="0"/>
              <a:t>Opisu isplate.</a:t>
            </a:r>
          </a:p>
          <a:p>
            <a:endParaRPr lang="hr-HR" sz="1100" dirty="0"/>
          </a:p>
          <a:p>
            <a:endParaRPr lang="hr-HR" sz="1100" dirty="0"/>
          </a:p>
          <a:p>
            <a:r>
              <a:rPr lang="hr-HR" sz="1100" dirty="0"/>
              <a:t>Moguće je koristiti više filtera istovremeno.</a:t>
            </a:r>
          </a:p>
          <a:p>
            <a:endParaRPr lang="hr-HR" sz="1100" dirty="0"/>
          </a:p>
        </p:txBody>
      </p:sp>
    </p:spTree>
    <p:extLst>
      <p:ext uri="{BB962C8B-B14F-4D97-AF65-F5344CB8AC3E}">
        <p14:creationId xmlns:p14="http://schemas.microsoft.com/office/powerpoint/2010/main" val="1239944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a:extLst>
              <a:ext uri="{FF2B5EF4-FFF2-40B4-BE49-F238E27FC236}">
                <a16:creationId xmlns:a16="http://schemas.microsoft.com/office/drawing/2014/main" id="{066A9CA2-0199-4400-BB9B-E9A6E747D1D0}"/>
              </a:ext>
            </a:extLst>
          </p:cNvPr>
          <p:cNvSpPr>
            <a:spLocks noChangeArrowheads="1"/>
          </p:cNvSpPr>
          <p:nvPr/>
        </p:nvSpPr>
        <p:spPr bwMode="auto">
          <a:xfrm>
            <a:off x="610330" y="723910"/>
            <a:ext cx="616602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lang="hr-HR" altLang="sr-Latn-RS" sz="1100" dirty="0"/>
              <a:t>Ako se JLS (Grad/Općina) odluči za opciju da su vidljivi i ulazni računi iz knjige ulaznih računa (i/ili ugovori i narudžbenice) tada se na samom ekranu servisa iTransparentnost nudi izbornik sa slike ispod.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hr-HR" altLang="sr-Latn-RS" sz="1800" b="0" i="0" u="none" strike="noStrike" cap="none" normalizeH="0" baseline="0" dirty="0">
              <a:ln>
                <a:noFill/>
              </a:ln>
              <a:solidFill>
                <a:schemeClr val="tx1"/>
              </a:solidFill>
              <a:effectLst/>
              <a:latin typeface="Arial" panose="020B0604020202020204" pitchFamily="34" charset="0"/>
            </a:endParaRPr>
          </a:p>
        </p:txBody>
      </p:sp>
      <p:sp>
        <p:nvSpPr>
          <p:cNvPr id="8" name="Rectangle 4">
            <a:extLst>
              <a:ext uri="{FF2B5EF4-FFF2-40B4-BE49-F238E27FC236}">
                <a16:creationId xmlns:a16="http://schemas.microsoft.com/office/drawing/2014/main" id="{FE5823F7-C3CC-4F15-8422-D4092CD2D779}"/>
              </a:ext>
            </a:extLst>
          </p:cNvPr>
          <p:cNvSpPr>
            <a:spLocks noChangeArrowheads="1"/>
          </p:cNvSpPr>
          <p:nvPr/>
        </p:nvSpPr>
        <p:spPr bwMode="auto">
          <a:xfrm>
            <a:off x="610330" y="5392324"/>
            <a:ext cx="634386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lang="hr-HR" altLang="sr-Latn-RS" sz="1100" dirty="0"/>
              <a:t>Pretraživanje ulaznih računa radi na isti način kao i pretraživanje isplata. Ako kliknemo na strelicu desno od pojedinog računa dobit ćemo uvid u sve pojedinosti vezane uz pojedini račun. Na slici ispod vidimo osnovne podatke o računu (1) poput broja, iznosa, opisa i datuma računa, te podatke o svim proračunskim klasifikacijama: organizacijska, programska, izvor financiranja, ekonomska i funkcijska (2).</a:t>
            </a:r>
          </a:p>
        </p:txBody>
      </p:sp>
      <p:pic>
        <p:nvPicPr>
          <p:cNvPr id="3076" name="Picture 4" descr="C:\Users\BIIRINEJ\AppData\Local\Temp\SNAGHTML48961b8.PNG">
            <a:extLst>
              <a:ext uri="{FF2B5EF4-FFF2-40B4-BE49-F238E27FC236}">
                <a16:creationId xmlns:a16="http://schemas.microsoft.com/office/drawing/2014/main" id="{3E5D432A-DF73-4EBE-92DF-7D507C0B45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951" y="1431796"/>
            <a:ext cx="6348714" cy="350473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Users\BIIRINEJ\AppData\Local\Temp\SNAGHTML4a02de7.PNG">
            <a:extLst>
              <a:ext uri="{FF2B5EF4-FFF2-40B4-BE49-F238E27FC236}">
                <a16:creationId xmlns:a16="http://schemas.microsoft.com/office/drawing/2014/main" id="{7F1045E6-9A0A-4D79-A8B0-3451B700DA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951" y="6390234"/>
            <a:ext cx="6348714" cy="2321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775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3">
            <a:extLst>
              <a:ext uri="{FF2B5EF4-FFF2-40B4-BE49-F238E27FC236}">
                <a16:creationId xmlns:a16="http://schemas.microsoft.com/office/drawing/2014/main" id="{9200A549-7467-4FD8-8FCA-955A11FACE6F}"/>
              </a:ext>
            </a:extLst>
          </p:cNvPr>
          <p:cNvSpPr txBox="1">
            <a:spLocks/>
          </p:cNvSpPr>
          <p:nvPr/>
        </p:nvSpPr>
        <p:spPr>
          <a:xfrm>
            <a:off x="791999" y="5460090"/>
            <a:ext cx="6120000" cy="733926"/>
          </a:xfrm>
          <a:prstGeom prst="rect">
            <a:avLst/>
          </a:prstGeom>
        </p:spPr>
        <p:txBody>
          <a:bodyPr lIns="90000" tIns="90000" rIns="90000" bIns="90000"/>
          <a:lstStyle>
            <a:lvl1pPr marL="0" marR="0" indent="0" algn="l" defTabSz="1007943" rtl="0" eaLnBrk="1" fontAlgn="auto" latinLnBrk="0" hangingPunct="1">
              <a:lnSpc>
                <a:spcPct val="100000"/>
              </a:lnSpc>
              <a:spcBef>
                <a:spcPts val="300"/>
              </a:spcBef>
              <a:spcAft>
                <a:spcPts val="0"/>
              </a:spcAft>
              <a:buClrTx/>
              <a:buSzTx/>
              <a:buFont typeface="Arial" panose="020B0604020202020204" pitchFamily="34" charset="0"/>
              <a:buNone/>
              <a:tabLst/>
              <a:defRPr sz="1100" kern="1200">
                <a:solidFill>
                  <a:schemeClr val="tx1"/>
                </a:solidFill>
                <a:latin typeface="+mn-lt"/>
                <a:ea typeface="+mn-ea"/>
                <a:cs typeface="+mn-cs"/>
              </a:defRPr>
            </a:lvl1pPr>
            <a:lvl2pPr marL="457214" indent="0" algn="ctr" defTabSz="755934" rtl="0" eaLnBrk="1" latinLnBrk="0" hangingPunct="1">
              <a:lnSpc>
                <a:spcPct val="90000"/>
              </a:lnSpc>
              <a:spcBef>
                <a:spcPts val="413"/>
              </a:spcBef>
              <a:buFont typeface="Arial" panose="020B0604020202020204" pitchFamily="34" charset="0"/>
              <a:buNone/>
              <a:defRPr sz="2000" kern="1200">
                <a:solidFill>
                  <a:schemeClr val="tx1"/>
                </a:solidFill>
                <a:latin typeface="+mn-lt"/>
                <a:ea typeface="+mn-ea"/>
                <a:cs typeface="+mn-cs"/>
              </a:defRPr>
            </a:lvl2pPr>
            <a:lvl3pPr marL="914429" indent="0" algn="ctr" defTabSz="755934" rtl="0" eaLnBrk="1" latinLnBrk="0" hangingPunct="1">
              <a:lnSpc>
                <a:spcPct val="90000"/>
              </a:lnSpc>
              <a:spcBef>
                <a:spcPts val="413"/>
              </a:spcBef>
              <a:buFont typeface="Arial" panose="020B0604020202020204" pitchFamily="34" charset="0"/>
              <a:buNone/>
              <a:defRPr sz="1801" kern="1200">
                <a:solidFill>
                  <a:schemeClr val="tx1"/>
                </a:solidFill>
                <a:latin typeface="+mn-lt"/>
                <a:ea typeface="+mn-ea"/>
                <a:cs typeface="+mn-cs"/>
              </a:defRPr>
            </a:lvl3pPr>
            <a:lvl4pPr marL="1371643"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4pPr>
            <a:lvl5pPr marL="1828858"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5pPr>
            <a:lvl6pPr marL="2286072"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6pPr>
            <a:lvl7pPr marL="2743287"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7pPr>
            <a:lvl8pPr marL="3200501"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8pPr>
            <a:lvl9pPr marL="3657715" indent="0" algn="ctr" defTabSz="755934" rtl="0" eaLnBrk="1" latinLnBrk="0" hangingPunct="1">
              <a:lnSpc>
                <a:spcPct val="90000"/>
              </a:lnSpc>
              <a:spcBef>
                <a:spcPts val="413"/>
              </a:spcBef>
              <a:buFont typeface="Arial" panose="020B0604020202020204" pitchFamily="34" charset="0"/>
              <a:buNone/>
              <a:defRPr sz="1600" kern="1200">
                <a:solidFill>
                  <a:schemeClr val="tx1"/>
                </a:solidFill>
                <a:latin typeface="+mn-lt"/>
                <a:ea typeface="+mn-ea"/>
                <a:cs typeface="+mn-cs"/>
              </a:defRPr>
            </a:lvl9pPr>
          </a:lstStyle>
          <a:p>
            <a:pPr algn="just"/>
            <a:r>
              <a:rPr lang="hr-HR" dirty="0"/>
              <a:t>Ukoliko se odabere opcija </a:t>
            </a:r>
            <a:r>
              <a:rPr lang="hr-HR" b="1" dirty="0"/>
              <a:t>Dodaj filter</a:t>
            </a:r>
            <a:r>
              <a:rPr lang="hr-HR" dirty="0"/>
              <a:t>,</a:t>
            </a:r>
            <a:r>
              <a:rPr lang="hr-HR" b="1" dirty="0"/>
              <a:t> </a:t>
            </a:r>
            <a:r>
              <a:rPr lang="hr-HR" dirty="0"/>
              <a:t>mogu se filtrirati podaci po:</a:t>
            </a:r>
          </a:p>
          <a:p>
            <a:pPr marL="800114" lvl="1" indent="-342900" algn="just">
              <a:buFont typeface="Arial" panose="020B0604020202020204" pitchFamily="34" charset="0"/>
              <a:buChar char="•"/>
            </a:pPr>
            <a:r>
              <a:rPr lang="hr-HR" sz="1100" dirty="0"/>
              <a:t>Datumu,</a:t>
            </a:r>
          </a:p>
          <a:p>
            <a:pPr marL="800114" lvl="1" indent="-342900" algn="just">
              <a:buFont typeface="Arial" panose="020B0604020202020204" pitchFamily="34" charset="0"/>
              <a:buChar char="•"/>
            </a:pPr>
            <a:r>
              <a:rPr lang="hr-HR" sz="1100" dirty="0"/>
              <a:t>Primatelju,</a:t>
            </a:r>
          </a:p>
          <a:p>
            <a:pPr marL="800114" lvl="1" indent="-342900" algn="just">
              <a:buFont typeface="Arial" panose="020B0604020202020204" pitchFamily="34" charset="0"/>
              <a:buChar char="•"/>
            </a:pPr>
            <a:r>
              <a:rPr lang="hr-HR" sz="1100" dirty="0"/>
              <a:t>Opisu,</a:t>
            </a:r>
          </a:p>
          <a:p>
            <a:pPr marL="800114" lvl="1" indent="-342900" algn="just">
              <a:buFont typeface="Arial" panose="020B0604020202020204" pitchFamily="34" charset="0"/>
              <a:buChar char="•"/>
            </a:pPr>
            <a:r>
              <a:rPr lang="hr-HR" sz="1100" dirty="0"/>
              <a:t>Iznosu.</a:t>
            </a:r>
          </a:p>
          <a:p>
            <a:pPr algn="just"/>
            <a:endParaRPr lang="hr-HR" sz="200" dirty="0"/>
          </a:p>
          <a:p>
            <a:pPr algn="just"/>
            <a:endParaRPr lang="hr-HR" sz="200" dirty="0"/>
          </a:p>
          <a:p>
            <a:pPr algn="just"/>
            <a:endParaRPr lang="hr-HR" sz="200" dirty="0"/>
          </a:p>
          <a:p>
            <a:pPr algn="just"/>
            <a:endParaRPr lang="hr-HR" sz="200" dirty="0"/>
          </a:p>
          <a:p>
            <a:pPr algn="just"/>
            <a:r>
              <a:rPr lang="hr-HR" dirty="0"/>
              <a:t>Sve prikazane podatke (filtrirane ili ne) moguće je preuzeti u strojno čitljivom obliku klikom na ikonu </a:t>
            </a:r>
            <a:r>
              <a:rPr lang="hr-HR" b="1" dirty="0"/>
              <a:t>CSV</a:t>
            </a:r>
            <a:r>
              <a:rPr lang="hr-HR" dirty="0"/>
              <a:t>.</a:t>
            </a:r>
          </a:p>
        </p:txBody>
      </p:sp>
      <p:sp>
        <p:nvSpPr>
          <p:cNvPr id="2" name="TekstniOkvir 1">
            <a:extLst>
              <a:ext uri="{FF2B5EF4-FFF2-40B4-BE49-F238E27FC236}">
                <a16:creationId xmlns:a16="http://schemas.microsoft.com/office/drawing/2014/main" id="{10D2877D-5B27-4BEF-B021-5F939209C913}"/>
              </a:ext>
            </a:extLst>
          </p:cNvPr>
          <p:cNvSpPr txBox="1"/>
          <p:nvPr/>
        </p:nvSpPr>
        <p:spPr>
          <a:xfrm>
            <a:off x="791999" y="765313"/>
            <a:ext cx="5975676" cy="1661993"/>
          </a:xfrm>
          <a:prstGeom prst="rect">
            <a:avLst/>
          </a:prstGeom>
          <a:noFill/>
        </p:spPr>
        <p:txBody>
          <a:bodyPr wrap="square" rtlCol="0">
            <a:spAutoFit/>
          </a:bodyPr>
          <a:lstStyle/>
          <a:p>
            <a:pPr algn="just"/>
            <a:r>
              <a:rPr lang="hr-HR" sz="1100" dirty="0"/>
              <a:t>Na izborniku </a:t>
            </a:r>
            <a:r>
              <a:rPr lang="hr-HR" sz="1100" b="1" dirty="0"/>
              <a:t>Isplate</a:t>
            </a:r>
            <a:r>
              <a:rPr lang="hr-HR" sz="1100" dirty="0"/>
              <a:t> – </a:t>
            </a:r>
            <a:r>
              <a:rPr lang="hr-HR" sz="1100" b="1" dirty="0"/>
              <a:t>Isplate putnih naloga </a:t>
            </a:r>
            <a:r>
              <a:rPr lang="hr-HR" sz="1100" dirty="0"/>
              <a:t>bit će vidljivi:</a:t>
            </a:r>
          </a:p>
          <a:p>
            <a:pPr marL="171450" lvl="0" indent="-171450" algn="just">
              <a:buFont typeface="Arial" panose="020B0604020202020204" pitchFamily="34" charset="0"/>
              <a:buChar char="•"/>
            </a:pPr>
            <a:r>
              <a:rPr lang="hr-HR" sz="1100" dirty="0"/>
              <a:t>datum isplate,</a:t>
            </a:r>
          </a:p>
          <a:p>
            <a:pPr marL="171450" lvl="0" indent="-171450" algn="just">
              <a:buFont typeface="Arial" panose="020B0604020202020204" pitchFamily="34" charset="0"/>
              <a:buChar char="•"/>
            </a:pPr>
            <a:r>
              <a:rPr lang="hr-HR" sz="1100" dirty="0"/>
              <a:t>primatelj isplate, </a:t>
            </a:r>
          </a:p>
          <a:p>
            <a:pPr marL="171450" lvl="0" indent="-171450" algn="just">
              <a:buFont typeface="Arial" panose="020B0604020202020204" pitchFamily="34" charset="0"/>
              <a:buChar char="•"/>
            </a:pPr>
            <a:r>
              <a:rPr lang="hr-HR" sz="1100" dirty="0"/>
              <a:t>opis,</a:t>
            </a:r>
          </a:p>
          <a:p>
            <a:pPr marL="171450" lvl="0" indent="-171450" algn="just">
              <a:buFont typeface="Arial" panose="020B0604020202020204" pitchFamily="34" charset="0"/>
              <a:buChar char="•"/>
            </a:pPr>
            <a:r>
              <a:rPr lang="hr-HR" sz="1100" dirty="0"/>
              <a:t>iznos.</a:t>
            </a:r>
          </a:p>
          <a:p>
            <a:pPr marL="628650" lvl="1" indent="-171450">
              <a:buFont typeface="Arial" panose="020B0604020202020204" pitchFamily="34" charset="0"/>
              <a:buChar char="•"/>
            </a:pPr>
            <a:endParaRPr lang="hr-HR" sz="1100" dirty="0"/>
          </a:p>
          <a:p>
            <a:pPr marL="628650" lvl="1" indent="-171450">
              <a:buFontTx/>
              <a:buChar char="-"/>
            </a:pPr>
            <a:endParaRPr lang="hr-HR" dirty="0"/>
          </a:p>
          <a:p>
            <a:endParaRPr lang="hr-HR" dirty="0"/>
          </a:p>
        </p:txBody>
      </p:sp>
      <p:pic>
        <p:nvPicPr>
          <p:cNvPr id="4" name="Picture 3">
            <a:extLst>
              <a:ext uri="{FF2B5EF4-FFF2-40B4-BE49-F238E27FC236}">
                <a16:creationId xmlns:a16="http://schemas.microsoft.com/office/drawing/2014/main" id="{069ABBA5-6295-4A15-B160-1C4445CE1836}"/>
              </a:ext>
            </a:extLst>
          </p:cNvPr>
          <p:cNvPicPr>
            <a:picLocks noChangeAspect="1"/>
          </p:cNvPicPr>
          <p:nvPr/>
        </p:nvPicPr>
        <p:blipFill>
          <a:blip r:embed="rId2"/>
          <a:stretch>
            <a:fillRect/>
          </a:stretch>
        </p:blipFill>
        <p:spPr>
          <a:xfrm>
            <a:off x="791999" y="1851213"/>
            <a:ext cx="5975677" cy="3187421"/>
          </a:xfrm>
          <a:prstGeom prst="rect">
            <a:avLst/>
          </a:prstGeom>
        </p:spPr>
      </p:pic>
    </p:spTree>
    <p:extLst>
      <p:ext uri="{BB962C8B-B14F-4D97-AF65-F5344CB8AC3E}">
        <p14:creationId xmlns:p14="http://schemas.microsoft.com/office/powerpoint/2010/main" val="2206020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B8DD656F-B322-4698-9F04-04803D478275}"/>
              </a:ext>
            </a:extLst>
          </p:cNvPr>
          <p:cNvSpPr>
            <a:spLocks noGrp="1"/>
          </p:cNvSpPr>
          <p:nvPr>
            <p:ph type="subTitle" idx="1"/>
          </p:nvPr>
        </p:nvSpPr>
        <p:spPr/>
        <p:txBody>
          <a:bodyPr/>
          <a:lstStyle/>
          <a:p>
            <a:pPr algn="just"/>
            <a:r>
              <a:rPr lang="hr-HR" altLang="sr-Latn-RS" dirty="0"/>
              <a:t>Ako se JLS (Grad/Općina) odluči za opciju da su vidljivi i ugovori, tada se na samom ekranu servisa iTransparentnost nudi izbornik sa slike ispod.</a:t>
            </a:r>
          </a:p>
          <a:p>
            <a:endParaRPr lang="hr-HR" dirty="0"/>
          </a:p>
          <a:p>
            <a:pPr algn="just"/>
            <a:r>
              <a:rPr lang="hr-HR" dirty="0"/>
              <a:t>Na izborniku </a:t>
            </a:r>
            <a:r>
              <a:rPr lang="hr-HR" b="1" dirty="0"/>
              <a:t>Registar ugovora </a:t>
            </a:r>
            <a:r>
              <a:rPr lang="hr-HR" dirty="0"/>
              <a:t>bit će vidljivi:</a:t>
            </a:r>
          </a:p>
          <a:p>
            <a:pPr marL="171450" lvl="0" indent="-171450" algn="just">
              <a:buFont typeface="Arial" panose="020B0604020202020204" pitchFamily="34" charset="0"/>
              <a:buChar char="•"/>
            </a:pPr>
            <a:r>
              <a:rPr lang="hr-HR" dirty="0"/>
              <a:t>datum ugovora,</a:t>
            </a:r>
          </a:p>
          <a:p>
            <a:pPr marL="171450" lvl="0" indent="-171450" algn="just">
              <a:buFont typeface="Arial" panose="020B0604020202020204" pitchFamily="34" charset="0"/>
              <a:buChar char="•"/>
            </a:pPr>
            <a:r>
              <a:rPr lang="hr-HR" dirty="0"/>
              <a:t>broj ugovora,</a:t>
            </a:r>
          </a:p>
          <a:p>
            <a:pPr marL="171450" lvl="0" indent="-171450" algn="just">
              <a:buFont typeface="Arial" panose="020B0604020202020204" pitchFamily="34" charset="0"/>
              <a:buChar char="•"/>
            </a:pPr>
            <a:r>
              <a:rPr lang="hr-HR" dirty="0"/>
              <a:t>ugovaratelj,</a:t>
            </a:r>
          </a:p>
          <a:p>
            <a:pPr marL="171450" lvl="0" indent="-171450" algn="just">
              <a:buFont typeface="Arial" panose="020B0604020202020204" pitchFamily="34" charset="0"/>
              <a:buChar char="•"/>
            </a:pPr>
            <a:r>
              <a:rPr lang="hr-HR" dirty="0"/>
              <a:t>OIB, </a:t>
            </a:r>
          </a:p>
          <a:p>
            <a:pPr marL="171450" lvl="0" indent="-171450" algn="just">
              <a:buFont typeface="Arial" panose="020B0604020202020204" pitchFamily="34" charset="0"/>
              <a:buChar char="•"/>
            </a:pPr>
            <a:r>
              <a:rPr lang="hr-HR" dirty="0"/>
              <a:t>opis i</a:t>
            </a:r>
          </a:p>
          <a:p>
            <a:pPr marL="171450" lvl="0" indent="-171450" algn="just">
              <a:buFont typeface="Arial" panose="020B0604020202020204" pitchFamily="34" charset="0"/>
              <a:buChar char="•"/>
            </a:pPr>
            <a:r>
              <a:rPr lang="hr-HR" dirty="0"/>
              <a:t>iznos.</a:t>
            </a:r>
          </a:p>
          <a:p>
            <a:endParaRPr lang="hr-HR" dirty="0"/>
          </a:p>
          <a:p>
            <a:endParaRPr lang="hr-HR" dirty="0"/>
          </a:p>
        </p:txBody>
      </p:sp>
      <p:pic>
        <p:nvPicPr>
          <p:cNvPr id="3" name="Picture 2">
            <a:extLst>
              <a:ext uri="{FF2B5EF4-FFF2-40B4-BE49-F238E27FC236}">
                <a16:creationId xmlns:a16="http://schemas.microsoft.com/office/drawing/2014/main" id="{0509B476-E3D4-4F87-A481-9DCB1F0B7D29}"/>
              </a:ext>
            </a:extLst>
          </p:cNvPr>
          <p:cNvPicPr>
            <a:picLocks noChangeAspect="1"/>
          </p:cNvPicPr>
          <p:nvPr/>
        </p:nvPicPr>
        <p:blipFill>
          <a:blip r:embed="rId2"/>
          <a:stretch>
            <a:fillRect/>
          </a:stretch>
        </p:blipFill>
        <p:spPr>
          <a:xfrm>
            <a:off x="767734" y="2971899"/>
            <a:ext cx="6024205" cy="4249720"/>
          </a:xfrm>
          <a:prstGeom prst="rect">
            <a:avLst/>
          </a:prstGeom>
        </p:spPr>
      </p:pic>
      <p:sp>
        <p:nvSpPr>
          <p:cNvPr id="4" name="TextBox 3">
            <a:extLst>
              <a:ext uri="{FF2B5EF4-FFF2-40B4-BE49-F238E27FC236}">
                <a16:creationId xmlns:a16="http://schemas.microsoft.com/office/drawing/2014/main" id="{61F6D934-52C6-4D93-B04B-5EF95D55EDD9}"/>
              </a:ext>
            </a:extLst>
          </p:cNvPr>
          <p:cNvSpPr txBox="1"/>
          <p:nvPr/>
        </p:nvSpPr>
        <p:spPr>
          <a:xfrm>
            <a:off x="767734" y="7517794"/>
            <a:ext cx="6024205" cy="2123658"/>
          </a:xfrm>
          <a:prstGeom prst="rect">
            <a:avLst/>
          </a:prstGeom>
          <a:noFill/>
        </p:spPr>
        <p:txBody>
          <a:bodyPr wrap="square" rtlCol="0">
            <a:spAutoFit/>
          </a:bodyPr>
          <a:lstStyle/>
          <a:p>
            <a:pPr algn="just"/>
            <a:r>
              <a:rPr lang="hr-HR" altLang="sr-Latn-RS" sz="1100" dirty="0"/>
              <a:t>Ako kliknemo na strelicu desno od pojedinog ugovora, dobit ćemo detaljniji uvid u sve pojedinosti vezane uz ugovor.</a:t>
            </a:r>
          </a:p>
          <a:p>
            <a:pPr algn="just"/>
            <a:endParaRPr lang="hr-HR" sz="1100" dirty="0"/>
          </a:p>
          <a:p>
            <a:pPr algn="just"/>
            <a:r>
              <a:rPr lang="hr-HR" sz="1100" dirty="0"/>
              <a:t>Ukoliko se odabere opcija </a:t>
            </a:r>
            <a:r>
              <a:rPr lang="hr-HR" sz="1100" b="1" dirty="0"/>
              <a:t>Dodaj filter</a:t>
            </a:r>
            <a:r>
              <a:rPr lang="hr-HR" sz="1100" dirty="0"/>
              <a:t>,</a:t>
            </a:r>
            <a:r>
              <a:rPr lang="hr-HR" sz="1100" b="1" dirty="0"/>
              <a:t> </a:t>
            </a:r>
            <a:r>
              <a:rPr lang="hr-HR" sz="1100" dirty="0"/>
              <a:t>podaci se mogu filtrirati po:</a:t>
            </a:r>
          </a:p>
          <a:p>
            <a:pPr marL="800114" lvl="1" indent="-342900" algn="just">
              <a:buFont typeface="Arial" panose="020B0604020202020204" pitchFamily="34" charset="0"/>
              <a:buChar char="•"/>
            </a:pPr>
            <a:r>
              <a:rPr lang="hr-HR" sz="1100" dirty="0"/>
              <a:t>Broju ugovora,</a:t>
            </a:r>
          </a:p>
          <a:p>
            <a:pPr marL="800114" lvl="1" indent="-342900" algn="just">
              <a:buFont typeface="Arial" panose="020B0604020202020204" pitchFamily="34" charset="0"/>
              <a:buChar char="•"/>
            </a:pPr>
            <a:r>
              <a:rPr lang="hr-HR" sz="1100" dirty="0"/>
              <a:t>Datumu,</a:t>
            </a:r>
          </a:p>
          <a:p>
            <a:pPr marL="800114" lvl="1" indent="-342900" algn="just">
              <a:buFont typeface="Arial" panose="020B0604020202020204" pitchFamily="34" charset="0"/>
              <a:buChar char="•"/>
            </a:pPr>
            <a:r>
              <a:rPr lang="hr-HR" sz="1100" dirty="0"/>
              <a:t>Iznosu,</a:t>
            </a:r>
          </a:p>
          <a:p>
            <a:pPr marL="800114" lvl="1" indent="-342900" algn="just">
              <a:buFont typeface="Arial" panose="020B0604020202020204" pitchFamily="34" charset="0"/>
              <a:buChar char="•"/>
            </a:pPr>
            <a:r>
              <a:rPr lang="hr-HR" sz="1100" dirty="0"/>
              <a:t>OIB-u,</a:t>
            </a:r>
          </a:p>
          <a:p>
            <a:pPr marL="800114" lvl="1" indent="-342900" algn="just">
              <a:buFont typeface="Arial" panose="020B0604020202020204" pitchFamily="34" charset="0"/>
              <a:buChar char="•"/>
            </a:pPr>
            <a:r>
              <a:rPr lang="hr-HR" sz="1100" dirty="0"/>
              <a:t>Opisu i</a:t>
            </a:r>
          </a:p>
          <a:p>
            <a:pPr marL="800114" lvl="1" indent="-342900" algn="just">
              <a:buFont typeface="Arial" panose="020B0604020202020204" pitchFamily="34" charset="0"/>
              <a:buChar char="•"/>
            </a:pPr>
            <a:r>
              <a:rPr lang="hr-HR" sz="1100" dirty="0"/>
              <a:t>Ugovaratelju.</a:t>
            </a:r>
          </a:p>
          <a:p>
            <a:pPr algn="just"/>
            <a:endParaRPr lang="hr-HR" sz="1100" dirty="0"/>
          </a:p>
          <a:p>
            <a:pPr algn="just"/>
            <a:endParaRPr lang="hr-HR" sz="1100" dirty="0"/>
          </a:p>
        </p:txBody>
      </p:sp>
    </p:spTree>
    <p:extLst>
      <p:ext uri="{BB962C8B-B14F-4D97-AF65-F5344CB8AC3E}">
        <p14:creationId xmlns:p14="http://schemas.microsoft.com/office/powerpoint/2010/main" val="1836530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C487358-B11E-4341-A2D7-17E34786B9CF}"/>
              </a:ext>
            </a:extLst>
          </p:cNvPr>
          <p:cNvSpPr>
            <a:spLocks noGrp="1"/>
          </p:cNvSpPr>
          <p:nvPr>
            <p:ph type="subTitle" idx="1"/>
          </p:nvPr>
        </p:nvSpPr>
        <p:spPr/>
        <p:txBody>
          <a:bodyPr/>
          <a:lstStyle/>
          <a:p>
            <a:pPr algn="just"/>
            <a:r>
              <a:rPr lang="hr-HR" altLang="sr-Latn-RS" dirty="0"/>
              <a:t>Ako se JLS (Grad/Općina) odluči za opciju da su vidljive i narudžbenice, tada se na samom ekranu servisa iTransparentnost nudi izbornik sa slike ispod.</a:t>
            </a:r>
          </a:p>
          <a:p>
            <a:pPr algn="just"/>
            <a:endParaRPr lang="hr-HR" altLang="sr-Latn-RS" dirty="0"/>
          </a:p>
          <a:p>
            <a:pPr algn="just"/>
            <a:r>
              <a:rPr lang="hr-HR" dirty="0"/>
              <a:t>Na izborniku </a:t>
            </a:r>
            <a:r>
              <a:rPr lang="hr-HR" b="1" dirty="0"/>
              <a:t>Narudžbenice </a:t>
            </a:r>
            <a:r>
              <a:rPr lang="hr-HR" dirty="0"/>
              <a:t>bit će vidljivi:</a:t>
            </a:r>
          </a:p>
          <a:p>
            <a:pPr marL="171450" lvl="0" indent="-171450" algn="just">
              <a:buFont typeface="Arial" panose="020B0604020202020204" pitchFamily="34" charset="0"/>
              <a:buChar char="•"/>
            </a:pPr>
            <a:r>
              <a:rPr lang="hr-HR" dirty="0"/>
              <a:t>datum narudžbenice,</a:t>
            </a:r>
          </a:p>
          <a:p>
            <a:pPr marL="171450" lvl="0" indent="-171450" algn="just">
              <a:buFont typeface="Arial" panose="020B0604020202020204" pitchFamily="34" charset="0"/>
              <a:buChar char="•"/>
            </a:pPr>
            <a:r>
              <a:rPr lang="hr-HR" dirty="0"/>
              <a:t>broj narudžbenice,</a:t>
            </a:r>
          </a:p>
          <a:p>
            <a:pPr marL="171450" lvl="0" indent="-171450" algn="just">
              <a:buFont typeface="Arial" panose="020B0604020202020204" pitchFamily="34" charset="0"/>
              <a:buChar char="•"/>
            </a:pPr>
            <a:r>
              <a:rPr lang="hr-HR" dirty="0"/>
              <a:t>isporučitelj,</a:t>
            </a:r>
          </a:p>
          <a:p>
            <a:pPr marL="171450" lvl="0" indent="-171450" algn="just">
              <a:buFont typeface="Arial" panose="020B0604020202020204" pitchFamily="34" charset="0"/>
              <a:buChar char="•"/>
            </a:pPr>
            <a:r>
              <a:rPr lang="hr-HR" dirty="0"/>
              <a:t>OIB, </a:t>
            </a:r>
          </a:p>
          <a:p>
            <a:pPr marL="171450" lvl="0" indent="-171450" algn="just">
              <a:buFont typeface="Arial" panose="020B0604020202020204" pitchFamily="34" charset="0"/>
              <a:buChar char="•"/>
            </a:pPr>
            <a:r>
              <a:rPr lang="hr-HR" dirty="0"/>
              <a:t>predmet narudžbe i</a:t>
            </a:r>
          </a:p>
          <a:p>
            <a:pPr marL="171450" lvl="0" indent="-171450" algn="just">
              <a:buFont typeface="Arial" panose="020B0604020202020204" pitchFamily="34" charset="0"/>
              <a:buChar char="•"/>
            </a:pPr>
            <a:r>
              <a:rPr lang="hr-HR" dirty="0"/>
              <a:t>iznos.</a:t>
            </a:r>
          </a:p>
          <a:p>
            <a:pPr algn="just"/>
            <a:endParaRPr lang="hr-HR" altLang="sr-Latn-RS" dirty="0"/>
          </a:p>
          <a:p>
            <a:endParaRPr lang="hr-HR" altLang="sr-Latn-RS" dirty="0"/>
          </a:p>
          <a:p>
            <a:endParaRPr lang="hr-HR" altLang="sr-Latn-RS" dirty="0"/>
          </a:p>
          <a:p>
            <a:endParaRPr lang="hr-HR" dirty="0"/>
          </a:p>
        </p:txBody>
      </p:sp>
      <p:pic>
        <p:nvPicPr>
          <p:cNvPr id="3" name="Picture 2">
            <a:extLst>
              <a:ext uri="{FF2B5EF4-FFF2-40B4-BE49-F238E27FC236}">
                <a16:creationId xmlns:a16="http://schemas.microsoft.com/office/drawing/2014/main" id="{4CE01909-D981-466C-A275-6DF943739FEC}"/>
              </a:ext>
            </a:extLst>
          </p:cNvPr>
          <p:cNvPicPr>
            <a:picLocks noChangeAspect="1"/>
          </p:cNvPicPr>
          <p:nvPr/>
        </p:nvPicPr>
        <p:blipFill>
          <a:blip r:embed="rId2"/>
          <a:stretch>
            <a:fillRect/>
          </a:stretch>
        </p:blipFill>
        <p:spPr>
          <a:xfrm>
            <a:off x="746837" y="2948569"/>
            <a:ext cx="6066000" cy="4254744"/>
          </a:xfrm>
          <a:prstGeom prst="rect">
            <a:avLst/>
          </a:prstGeom>
        </p:spPr>
      </p:pic>
      <p:sp>
        <p:nvSpPr>
          <p:cNvPr id="4" name="TextBox 3">
            <a:extLst>
              <a:ext uri="{FF2B5EF4-FFF2-40B4-BE49-F238E27FC236}">
                <a16:creationId xmlns:a16="http://schemas.microsoft.com/office/drawing/2014/main" id="{B435395C-12B6-440F-BE95-0AB5D91541DB}"/>
              </a:ext>
            </a:extLst>
          </p:cNvPr>
          <p:cNvSpPr txBox="1"/>
          <p:nvPr/>
        </p:nvSpPr>
        <p:spPr>
          <a:xfrm>
            <a:off x="719675" y="7576457"/>
            <a:ext cx="6066000" cy="1954381"/>
          </a:xfrm>
          <a:prstGeom prst="rect">
            <a:avLst/>
          </a:prstGeom>
          <a:noFill/>
        </p:spPr>
        <p:txBody>
          <a:bodyPr wrap="square" rtlCol="0">
            <a:spAutoFit/>
          </a:bodyPr>
          <a:lstStyle/>
          <a:p>
            <a:pPr algn="just"/>
            <a:r>
              <a:rPr lang="hr-HR" altLang="sr-Latn-RS" sz="1100" dirty="0"/>
              <a:t>Ako kliknemo na strelicu desno od pojedine narudžbenice, dobit ćemo detaljniji uvid u sve pojedinosti vezane uz narudžbenicu.</a:t>
            </a:r>
          </a:p>
          <a:p>
            <a:pPr algn="just"/>
            <a:endParaRPr lang="hr-HR" sz="1100" dirty="0"/>
          </a:p>
          <a:p>
            <a:pPr algn="just"/>
            <a:r>
              <a:rPr lang="hr-HR" sz="1100" dirty="0"/>
              <a:t>Ukoliko se odabere opcija </a:t>
            </a:r>
            <a:r>
              <a:rPr lang="hr-HR" sz="1100" b="1" dirty="0"/>
              <a:t>Dodaj filter, </a:t>
            </a:r>
            <a:r>
              <a:rPr lang="hr-HR" sz="1100" dirty="0"/>
              <a:t>podaci se mogu filtrirati po:</a:t>
            </a:r>
          </a:p>
          <a:p>
            <a:pPr marL="800114" lvl="1" indent="-342900" algn="just">
              <a:buFont typeface="Arial" panose="020B0604020202020204" pitchFamily="34" charset="0"/>
              <a:buChar char="•"/>
            </a:pPr>
            <a:r>
              <a:rPr lang="hr-HR" sz="1100" dirty="0"/>
              <a:t>Broju narudžbenice,</a:t>
            </a:r>
          </a:p>
          <a:p>
            <a:pPr marL="800114" lvl="1" indent="-342900" algn="just">
              <a:buFont typeface="Arial" panose="020B0604020202020204" pitchFamily="34" charset="0"/>
              <a:buChar char="•"/>
            </a:pPr>
            <a:r>
              <a:rPr lang="hr-HR" sz="1100" dirty="0"/>
              <a:t>Datumu,</a:t>
            </a:r>
          </a:p>
          <a:p>
            <a:pPr marL="800114" lvl="1" indent="-342900" algn="just">
              <a:buFont typeface="Arial" panose="020B0604020202020204" pitchFamily="34" charset="0"/>
              <a:buChar char="•"/>
            </a:pPr>
            <a:r>
              <a:rPr lang="hr-HR" sz="1100" dirty="0"/>
              <a:t>Isporučitelju,</a:t>
            </a:r>
          </a:p>
          <a:p>
            <a:pPr marL="800114" lvl="1" indent="-342900" algn="just">
              <a:buFont typeface="Arial" panose="020B0604020202020204" pitchFamily="34" charset="0"/>
              <a:buChar char="•"/>
            </a:pPr>
            <a:r>
              <a:rPr lang="hr-HR" sz="1100" dirty="0"/>
              <a:t>Iznosu,</a:t>
            </a:r>
          </a:p>
          <a:p>
            <a:pPr marL="800114" lvl="1" indent="-342900" algn="just">
              <a:buFont typeface="Arial" panose="020B0604020202020204" pitchFamily="34" charset="0"/>
              <a:buChar char="•"/>
            </a:pPr>
            <a:r>
              <a:rPr lang="hr-HR" sz="1100" dirty="0"/>
              <a:t>OIB-u i</a:t>
            </a:r>
          </a:p>
          <a:p>
            <a:pPr marL="800114" lvl="1" indent="-342900" algn="just">
              <a:buFont typeface="Arial" panose="020B0604020202020204" pitchFamily="34" charset="0"/>
              <a:buChar char="•"/>
            </a:pPr>
            <a:r>
              <a:rPr lang="hr-HR" sz="1100" dirty="0"/>
              <a:t>Predmetu narudžbe.</a:t>
            </a:r>
          </a:p>
          <a:p>
            <a:endParaRPr lang="hr-HR" sz="1100" dirty="0"/>
          </a:p>
        </p:txBody>
      </p:sp>
    </p:spTree>
    <p:extLst>
      <p:ext uri="{BB962C8B-B14F-4D97-AF65-F5344CB8AC3E}">
        <p14:creationId xmlns:p14="http://schemas.microsoft.com/office/powerpoint/2010/main" val="1319257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1EA450-7C01-43A5-90CE-A4E7509253F9}"/>
              </a:ext>
            </a:extLst>
          </p:cNvPr>
          <p:cNvSpPr txBox="1"/>
          <p:nvPr/>
        </p:nvSpPr>
        <p:spPr>
          <a:xfrm>
            <a:off x="2775397" y="1423115"/>
            <a:ext cx="1167307" cy="369332"/>
          </a:xfrm>
          <a:prstGeom prst="rect">
            <a:avLst/>
          </a:prstGeom>
          <a:noFill/>
        </p:spPr>
        <p:txBody>
          <a:bodyPr wrap="none" rtlCol="0">
            <a:spAutoFit/>
          </a:bodyPr>
          <a:lstStyle/>
          <a:p>
            <a:r>
              <a:rPr lang="hr-HR" dirty="0"/>
              <a:t>Kraj uputa</a:t>
            </a:r>
          </a:p>
        </p:txBody>
      </p:sp>
    </p:spTree>
    <p:extLst>
      <p:ext uri="{BB962C8B-B14F-4D97-AF65-F5344CB8AC3E}">
        <p14:creationId xmlns:p14="http://schemas.microsoft.com/office/powerpoint/2010/main" val="41661577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Segoe UI Light"/>
        <a:ea typeface=""/>
        <a:cs typeface=""/>
      </a:majorFont>
      <a:minorFont>
        <a:latin typeface="Segoe UI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42C9BCD033089E47B8FBA35600143919" ma:contentTypeVersion="2" ma:contentTypeDescription="Stvaranje novog dokumenta." ma:contentTypeScope="" ma:versionID="bb32d2211e96c018e50c43bc50a74138">
  <xsd:schema xmlns:xsd="http://www.w3.org/2001/XMLSchema" xmlns:xs="http://www.w3.org/2001/XMLSchema" xmlns:p="http://schemas.microsoft.com/office/2006/metadata/properties" xmlns:ns2="http://schemas.microsoft.com/sharepoint/v4" targetNamespace="http://schemas.microsoft.com/office/2006/metadata/properties" ma:root="true" ma:fieldsID="be4e04ad3fa0a6e1ca077718f56faeae" ns2:_="">
    <xsd:import namespace="http://schemas.microsoft.com/sharepoint/v4"/>
    <xsd:element name="properties">
      <xsd:complexType>
        <xsd:sequence>
          <xsd:element name="documentManagement">
            <xsd:complexType>
              <xsd:all>
                <xsd:element ref="ns2:IconOver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8"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Vrsta sadržaja"/>
        <xsd:element ref="dc:title" minOccurs="0" maxOccurs="1" ma:index="4" ma:displayName="Naslov"/>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IconOverlay xmlns="http://schemas.microsoft.com/sharepoint/v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F76763-A991-492C-9689-FBF0950561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049D7C-A729-4465-B4BA-2CC0AA443A9C}">
  <ds:schemaRefs>
    <ds:schemaRef ds:uri="http://www.w3.org/XML/1998/namespace"/>
    <ds:schemaRef ds:uri="http://purl.org/dc/terms/"/>
    <ds:schemaRef ds:uri="http://schemas.microsoft.com/sharepoint/v4"/>
    <ds:schemaRef ds:uri="http://purl.org/dc/elements/1.1/"/>
    <ds:schemaRef ds:uri="http://schemas.microsoft.com/office/infopath/2007/PartnerControls"/>
    <ds:schemaRef ds:uri="http://purl.org/dc/dcmitype/"/>
    <ds:schemaRef ds:uri="http://schemas.microsoft.com/office/2006/metadata/properties"/>
    <ds:schemaRef ds:uri="http://schemas.microsoft.com/office/2006/documentManagement/types"/>
    <ds:schemaRef ds:uri="http://schemas.openxmlformats.org/package/2006/metadata/core-properties"/>
  </ds:schemaRefs>
</ds:datastoreItem>
</file>

<file path=customXml/itemProps3.xml><?xml version="1.0" encoding="utf-8"?>
<ds:datastoreItem xmlns:ds="http://schemas.openxmlformats.org/officeDocument/2006/customXml" ds:itemID="{ABDF6554-488F-4817-8656-BBD6567364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995</TotalTime>
  <Words>1440</Words>
  <Application>Microsoft Office PowerPoint</Application>
  <PresentationFormat>Custom</PresentationFormat>
  <Paragraphs>171</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Segoe UI Light</vt:lpstr>
      <vt:lpstr>Segoe UI Semibold</vt:lpstr>
      <vt:lpstr>Office Theme</vt:lpstr>
      <vt:lpstr>PowerPoint Presentation</vt:lpstr>
      <vt:lpstr>iTransparentnost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Gorana Jelić Vlatković</dc:creator>
  <cp:lastModifiedBy>Nedjeljka Jozić Crmarić</cp:lastModifiedBy>
  <cp:revision>108</cp:revision>
  <cp:lastPrinted>2022-04-26T08:05:21Z</cp:lastPrinted>
  <dcterms:created xsi:type="dcterms:W3CDTF">2020-12-22T07:15:13Z</dcterms:created>
  <dcterms:modified xsi:type="dcterms:W3CDTF">2022-04-26T08:24:17Z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0x01010042C9BCD033089E47B8FBA35600143919</vt:lpwstr>
  </property>
</Properties>
</file>